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4"/>
  </p:notesMasterIdLst>
  <p:sldIdLst>
    <p:sldId id="256" r:id="rId2"/>
    <p:sldId id="294" r:id="rId3"/>
    <p:sldId id="280" r:id="rId4"/>
    <p:sldId id="282" r:id="rId5"/>
    <p:sldId id="283" r:id="rId6"/>
    <p:sldId id="284" r:id="rId7"/>
    <p:sldId id="295" r:id="rId8"/>
    <p:sldId id="285" r:id="rId9"/>
    <p:sldId id="296" r:id="rId10"/>
    <p:sldId id="298" r:id="rId11"/>
    <p:sldId id="299" r:id="rId12"/>
    <p:sldId id="29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47"/>
    <p:restoredTop sz="88608" autoAdjust="0"/>
  </p:normalViewPr>
  <p:slideViewPr>
    <p:cSldViewPr snapToGrid="0" snapToObjects="1">
      <p:cViewPr varScale="1">
        <p:scale>
          <a:sx n="101" d="100"/>
          <a:sy n="101" d="100"/>
        </p:scale>
        <p:origin x="6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E9CB91-5C48-4EA6-8351-BE53D1A76CD8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EC331E70-D6A0-418D-8CB5-A580F1BE6ACA}">
      <dgm:prSet phldrT="[Text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bg-BG" b="1" dirty="0"/>
            <a:t>Армения</a:t>
          </a:r>
          <a:endParaRPr lang="bg-BG" dirty="0"/>
        </a:p>
      </dgm:t>
    </dgm:pt>
    <dgm:pt modelId="{B0977641-7733-4142-9146-5CC9511CAECE}" type="parTrans" cxnId="{56079CF7-159C-4C9A-AE7E-632C8219043E}">
      <dgm:prSet/>
      <dgm:spPr/>
      <dgm:t>
        <a:bodyPr/>
        <a:lstStyle/>
        <a:p>
          <a:endParaRPr lang="bg-BG"/>
        </a:p>
      </dgm:t>
    </dgm:pt>
    <dgm:pt modelId="{466A9872-8649-4931-9345-57525896565C}" type="sibTrans" cxnId="{56079CF7-159C-4C9A-AE7E-632C8219043E}">
      <dgm:prSet/>
      <dgm:spPr/>
      <dgm:t>
        <a:bodyPr/>
        <a:lstStyle/>
        <a:p>
          <a:endParaRPr lang="bg-BG"/>
        </a:p>
      </dgm:t>
    </dgm:pt>
    <dgm:pt modelId="{30C2E2E4-0102-4D75-8E96-CEAC997054B3}">
      <dgm:prSet phldrT="[Text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>
            <a:buNone/>
          </a:pPr>
          <a:r>
            <a:rPr lang="bg-BG" b="1" dirty="0"/>
            <a:t>Словения</a:t>
          </a:r>
          <a:endParaRPr lang="bg-BG" dirty="0"/>
        </a:p>
      </dgm:t>
    </dgm:pt>
    <dgm:pt modelId="{79FD9D3D-3C64-4ADA-84D7-0F7AE05A7F89}" type="parTrans" cxnId="{BA547E72-CAB7-4EFF-A9B5-DE6143BC04F6}">
      <dgm:prSet/>
      <dgm:spPr/>
      <dgm:t>
        <a:bodyPr/>
        <a:lstStyle/>
        <a:p>
          <a:endParaRPr lang="bg-BG"/>
        </a:p>
      </dgm:t>
    </dgm:pt>
    <dgm:pt modelId="{CD0590D8-0389-4486-90D1-24BE72133813}" type="sibTrans" cxnId="{BA547E72-CAB7-4EFF-A9B5-DE6143BC04F6}">
      <dgm:prSet/>
      <dgm:spPr/>
      <dgm:t>
        <a:bodyPr/>
        <a:lstStyle/>
        <a:p>
          <a:endParaRPr lang="bg-BG"/>
        </a:p>
      </dgm:t>
    </dgm:pt>
    <dgm:pt modelId="{F65F32DC-A49A-44D9-A234-4E7224573AEB}">
      <dgm:prSet phldrT="[Text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>
            <a:buNone/>
          </a:pPr>
          <a:r>
            <a:rPr lang="bg-BG" b="1" dirty="0"/>
            <a:t>Гърция</a:t>
          </a:r>
          <a:endParaRPr lang="bg-BG" dirty="0"/>
        </a:p>
      </dgm:t>
    </dgm:pt>
    <dgm:pt modelId="{F0785969-C79F-45A3-9F73-CC11ECFF3AA3}" type="parTrans" cxnId="{E6933909-EAFB-4A2E-B1B5-791A7A347422}">
      <dgm:prSet/>
      <dgm:spPr/>
      <dgm:t>
        <a:bodyPr/>
        <a:lstStyle/>
        <a:p>
          <a:endParaRPr lang="bg-BG"/>
        </a:p>
      </dgm:t>
    </dgm:pt>
    <dgm:pt modelId="{3973FAD2-0AD9-4200-865C-1EC32831470A}" type="sibTrans" cxnId="{E6933909-EAFB-4A2E-B1B5-791A7A347422}">
      <dgm:prSet/>
      <dgm:spPr/>
      <dgm:t>
        <a:bodyPr/>
        <a:lstStyle/>
        <a:p>
          <a:endParaRPr lang="bg-BG"/>
        </a:p>
      </dgm:t>
    </dgm:pt>
    <dgm:pt modelId="{F131567A-48D5-4344-B96F-D30BC6DC6E89}">
      <dgm:prSet phldrT="[Text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>
            <a:buNone/>
          </a:pPr>
          <a:r>
            <a:rPr lang="bg-BG" b="1" dirty="0"/>
            <a:t>Хърватия</a:t>
          </a:r>
          <a:endParaRPr lang="bg-BG" dirty="0"/>
        </a:p>
      </dgm:t>
    </dgm:pt>
    <dgm:pt modelId="{A775FA14-4E96-4F85-9E98-E30D19CF9379}" type="parTrans" cxnId="{5D39C657-7674-4D3E-84B0-8F2B85E40F88}">
      <dgm:prSet/>
      <dgm:spPr/>
      <dgm:t>
        <a:bodyPr/>
        <a:lstStyle/>
        <a:p>
          <a:endParaRPr lang="bg-BG"/>
        </a:p>
      </dgm:t>
    </dgm:pt>
    <dgm:pt modelId="{3244B78B-75C8-4CFB-BBED-DD1B70F4399A}" type="sibTrans" cxnId="{5D39C657-7674-4D3E-84B0-8F2B85E40F88}">
      <dgm:prSet/>
      <dgm:spPr/>
      <dgm:t>
        <a:bodyPr/>
        <a:lstStyle/>
        <a:p>
          <a:endParaRPr lang="bg-BG"/>
        </a:p>
      </dgm:t>
    </dgm:pt>
    <dgm:pt modelId="{AF91EA24-217E-4D56-A026-5C9EE1E94EE5}">
      <dgm:prSet phldrT="[Text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5"/>
        </a:solidFill>
        <a:ln>
          <a:noFill/>
        </a:ln>
      </dgm:spPr>
      <dgm:t>
        <a:bodyPr/>
        <a:lstStyle/>
        <a:p>
          <a:pPr>
            <a:buNone/>
          </a:pPr>
          <a:r>
            <a:rPr lang="bg-BG" b="1" dirty="0"/>
            <a:t>Кипър</a:t>
          </a:r>
          <a:endParaRPr lang="bg-BG" dirty="0"/>
        </a:p>
      </dgm:t>
    </dgm:pt>
    <dgm:pt modelId="{D0482013-68F1-4CAF-9D98-06E7482F82F6}" type="parTrans" cxnId="{54C24617-6E10-4EEB-97B2-0A44CB32C852}">
      <dgm:prSet/>
      <dgm:spPr/>
      <dgm:t>
        <a:bodyPr/>
        <a:lstStyle/>
        <a:p>
          <a:endParaRPr lang="bg-BG"/>
        </a:p>
      </dgm:t>
    </dgm:pt>
    <dgm:pt modelId="{0BA71116-6108-4FBD-BC66-28843A0B9EE5}" type="sibTrans" cxnId="{54C24617-6E10-4EEB-97B2-0A44CB32C852}">
      <dgm:prSet/>
      <dgm:spPr/>
      <dgm:t>
        <a:bodyPr/>
        <a:lstStyle/>
        <a:p>
          <a:endParaRPr lang="bg-BG"/>
        </a:p>
      </dgm:t>
    </dgm:pt>
    <dgm:pt modelId="{90A79A6B-C33C-45CA-AD3C-59F0858ACE7F}" type="pres">
      <dgm:prSet presAssocID="{11E9CB91-5C48-4EA6-8351-BE53D1A76CD8}" presName="Name0" presStyleCnt="0">
        <dgm:presLayoutVars>
          <dgm:chMax val="7"/>
          <dgm:dir/>
          <dgm:resizeHandles val="exact"/>
        </dgm:presLayoutVars>
      </dgm:prSet>
      <dgm:spPr/>
    </dgm:pt>
    <dgm:pt modelId="{07716230-F500-4044-82D2-A8613268790C}" type="pres">
      <dgm:prSet presAssocID="{11E9CB91-5C48-4EA6-8351-BE53D1A76CD8}" presName="ellipse1" presStyleLbl="vennNode1" presStyleIdx="0" presStyleCnt="5">
        <dgm:presLayoutVars>
          <dgm:bulletEnabled val="1"/>
        </dgm:presLayoutVars>
      </dgm:prSet>
      <dgm:spPr/>
    </dgm:pt>
    <dgm:pt modelId="{2F167231-B560-4FA1-AFAE-8646DCCB4D3A}" type="pres">
      <dgm:prSet presAssocID="{11E9CB91-5C48-4EA6-8351-BE53D1A76CD8}" presName="ellipse2" presStyleLbl="vennNode1" presStyleIdx="1" presStyleCnt="5">
        <dgm:presLayoutVars>
          <dgm:bulletEnabled val="1"/>
        </dgm:presLayoutVars>
      </dgm:prSet>
      <dgm:spPr/>
    </dgm:pt>
    <dgm:pt modelId="{E794DB09-3BE0-45E1-B811-F15CFD4255DD}" type="pres">
      <dgm:prSet presAssocID="{11E9CB91-5C48-4EA6-8351-BE53D1A76CD8}" presName="ellipse3" presStyleLbl="vennNode1" presStyleIdx="2" presStyleCnt="5">
        <dgm:presLayoutVars>
          <dgm:bulletEnabled val="1"/>
        </dgm:presLayoutVars>
      </dgm:prSet>
      <dgm:spPr/>
    </dgm:pt>
    <dgm:pt modelId="{13E04F40-776D-4793-8DA1-ED2E9CCF51B2}" type="pres">
      <dgm:prSet presAssocID="{11E9CB91-5C48-4EA6-8351-BE53D1A76CD8}" presName="ellipse4" presStyleLbl="vennNode1" presStyleIdx="3" presStyleCnt="5">
        <dgm:presLayoutVars>
          <dgm:bulletEnabled val="1"/>
        </dgm:presLayoutVars>
      </dgm:prSet>
      <dgm:spPr/>
    </dgm:pt>
    <dgm:pt modelId="{DCC31BBA-C858-4427-834C-4B03DF8A63BE}" type="pres">
      <dgm:prSet presAssocID="{11E9CB91-5C48-4EA6-8351-BE53D1A76CD8}" presName="ellipse5" presStyleLbl="vennNode1" presStyleIdx="4" presStyleCnt="5">
        <dgm:presLayoutVars>
          <dgm:bulletEnabled val="1"/>
        </dgm:presLayoutVars>
      </dgm:prSet>
      <dgm:spPr/>
    </dgm:pt>
  </dgm:ptLst>
  <dgm:cxnLst>
    <dgm:cxn modelId="{E6933909-EAFB-4A2E-B1B5-791A7A347422}" srcId="{11E9CB91-5C48-4EA6-8351-BE53D1A76CD8}" destId="{F65F32DC-A49A-44D9-A234-4E7224573AEB}" srcOrd="2" destOrd="0" parTransId="{F0785969-C79F-45A3-9F73-CC11ECFF3AA3}" sibTransId="{3973FAD2-0AD9-4200-865C-1EC32831470A}"/>
    <dgm:cxn modelId="{BBC86415-3FB4-408C-8C64-6F77EAD5F147}" type="presOf" srcId="{F65F32DC-A49A-44D9-A234-4E7224573AEB}" destId="{E794DB09-3BE0-45E1-B811-F15CFD4255DD}" srcOrd="0" destOrd="0" presId="urn:microsoft.com/office/officeart/2005/8/layout/rings+Icon"/>
    <dgm:cxn modelId="{54C24617-6E10-4EEB-97B2-0A44CB32C852}" srcId="{11E9CB91-5C48-4EA6-8351-BE53D1A76CD8}" destId="{AF91EA24-217E-4D56-A026-5C9EE1E94EE5}" srcOrd="4" destOrd="0" parTransId="{D0482013-68F1-4CAF-9D98-06E7482F82F6}" sibTransId="{0BA71116-6108-4FBD-BC66-28843A0B9EE5}"/>
    <dgm:cxn modelId="{0D8CFF21-EDDE-4230-B2AE-E7FC9C4E0FD4}" type="presOf" srcId="{F131567A-48D5-4344-B96F-D30BC6DC6E89}" destId="{13E04F40-776D-4793-8DA1-ED2E9CCF51B2}" srcOrd="0" destOrd="0" presId="urn:microsoft.com/office/officeart/2005/8/layout/rings+Icon"/>
    <dgm:cxn modelId="{0E1A6B44-4E7B-4C6E-9C1D-717285AFAE32}" type="presOf" srcId="{11E9CB91-5C48-4EA6-8351-BE53D1A76CD8}" destId="{90A79A6B-C33C-45CA-AD3C-59F0858ACE7F}" srcOrd="0" destOrd="0" presId="urn:microsoft.com/office/officeart/2005/8/layout/rings+Icon"/>
    <dgm:cxn modelId="{BA547E72-CAB7-4EFF-A9B5-DE6143BC04F6}" srcId="{11E9CB91-5C48-4EA6-8351-BE53D1A76CD8}" destId="{30C2E2E4-0102-4D75-8E96-CEAC997054B3}" srcOrd="1" destOrd="0" parTransId="{79FD9D3D-3C64-4ADA-84D7-0F7AE05A7F89}" sibTransId="{CD0590D8-0389-4486-90D1-24BE72133813}"/>
    <dgm:cxn modelId="{5D39C657-7674-4D3E-84B0-8F2B85E40F88}" srcId="{11E9CB91-5C48-4EA6-8351-BE53D1A76CD8}" destId="{F131567A-48D5-4344-B96F-D30BC6DC6E89}" srcOrd="3" destOrd="0" parTransId="{A775FA14-4E96-4F85-9E98-E30D19CF9379}" sibTransId="{3244B78B-75C8-4CFB-BBED-DD1B70F4399A}"/>
    <dgm:cxn modelId="{0235DD5A-E205-4A97-92FC-9F911D07DCE6}" type="presOf" srcId="{EC331E70-D6A0-418D-8CB5-A580F1BE6ACA}" destId="{07716230-F500-4044-82D2-A8613268790C}" srcOrd="0" destOrd="0" presId="urn:microsoft.com/office/officeart/2005/8/layout/rings+Icon"/>
    <dgm:cxn modelId="{0F9F36DA-DF2F-42C3-B0F8-F8C776429740}" type="presOf" srcId="{30C2E2E4-0102-4D75-8E96-CEAC997054B3}" destId="{2F167231-B560-4FA1-AFAE-8646DCCB4D3A}" srcOrd="0" destOrd="0" presId="urn:microsoft.com/office/officeart/2005/8/layout/rings+Icon"/>
    <dgm:cxn modelId="{67404BE8-B7D4-4685-B551-BFA562EED124}" type="presOf" srcId="{AF91EA24-217E-4D56-A026-5C9EE1E94EE5}" destId="{DCC31BBA-C858-4427-834C-4B03DF8A63BE}" srcOrd="0" destOrd="0" presId="urn:microsoft.com/office/officeart/2005/8/layout/rings+Icon"/>
    <dgm:cxn modelId="{56079CF7-159C-4C9A-AE7E-632C8219043E}" srcId="{11E9CB91-5C48-4EA6-8351-BE53D1A76CD8}" destId="{EC331E70-D6A0-418D-8CB5-A580F1BE6ACA}" srcOrd="0" destOrd="0" parTransId="{B0977641-7733-4142-9146-5CC9511CAECE}" sibTransId="{466A9872-8649-4931-9345-57525896565C}"/>
    <dgm:cxn modelId="{949342F3-C659-4111-A95B-0C02E4FF0CA5}" type="presParOf" srcId="{90A79A6B-C33C-45CA-AD3C-59F0858ACE7F}" destId="{07716230-F500-4044-82D2-A8613268790C}" srcOrd="0" destOrd="0" presId="urn:microsoft.com/office/officeart/2005/8/layout/rings+Icon"/>
    <dgm:cxn modelId="{78B8DF98-E05C-49FF-BC57-2C75A1315944}" type="presParOf" srcId="{90A79A6B-C33C-45CA-AD3C-59F0858ACE7F}" destId="{2F167231-B560-4FA1-AFAE-8646DCCB4D3A}" srcOrd="1" destOrd="0" presId="urn:microsoft.com/office/officeart/2005/8/layout/rings+Icon"/>
    <dgm:cxn modelId="{A52CCCBD-DC81-42CA-AC5B-5F6B91B10097}" type="presParOf" srcId="{90A79A6B-C33C-45CA-AD3C-59F0858ACE7F}" destId="{E794DB09-3BE0-45E1-B811-F15CFD4255DD}" srcOrd="2" destOrd="0" presId="urn:microsoft.com/office/officeart/2005/8/layout/rings+Icon"/>
    <dgm:cxn modelId="{8E3825BB-ED3D-42FC-8D30-2044B2691D15}" type="presParOf" srcId="{90A79A6B-C33C-45CA-AD3C-59F0858ACE7F}" destId="{13E04F40-776D-4793-8DA1-ED2E9CCF51B2}" srcOrd="3" destOrd="0" presId="urn:microsoft.com/office/officeart/2005/8/layout/rings+Icon"/>
    <dgm:cxn modelId="{635E96D4-5D17-417D-963C-D1A84A30CE02}" type="presParOf" srcId="{90A79A6B-C33C-45CA-AD3C-59F0858ACE7F}" destId="{DCC31BBA-C858-4427-834C-4B03DF8A63BE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EB2A63-B0A0-461B-A133-9EB2B2A1BA3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08A0E1C7-A5AD-489E-B4E5-21356284CCBD}" type="pres">
      <dgm:prSet presAssocID="{C2EB2A63-B0A0-461B-A133-9EB2B2A1BA3E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C3DF671B-0D69-406B-B497-30C1053DD813}" type="presOf" srcId="{C2EB2A63-B0A0-461B-A133-9EB2B2A1BA3E}" destId="{08A0E1C7-A5AD-489E-B4E5-21356284CCB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EB2A63-B0A0-461B-A133-9EB2B2A1BA3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08A0E1C7-A5AD-489E-B4E5-21356284CCBD}" type="pres">
      <dgm:prSet presAssocID="{C2EB2A63-B0A0-461B-A133-9EB2B2A1BA3E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C3DF671B-0D69-406B-B497-30C1053DD813}" type="presOf" srcId="{C2EB2A63-B0A0-461B-A133-9EB2B2A1BA3E}" destId="{08A0E1C7-A5AD-489E-B4E5-21356284CCB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EB2A63-B0A0-461B-A133-9EB2B2A1BA3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08A0E1C7-A5AD-489E-B4E5-21356284CCBD}" type="pres">
      <dgm:prSet presAssocID="{C2EB2A63-B0A0-461B-A133-9EB2B2A1BA3E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C3DF671B-0D69-406B-B497-30C1053DD813}" type="presOf" srcId="{C2EB2A63-B0A0-461B-A133-9EB2B2A1BA3E}" destId="{08A0E1C7-A5AD-489E-B4E5-21356284CCB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716230-F500-4044-82D2-A8613268790C}">
      <dsp:nvSpPr>
        <dsp:cNvPr id="0" name=""/>
        <dsp:cNvSpPr/>
      </dsp:nvSpPr>
      <dsp:spPr>
        <a:xfrm>
          <a:off x="0" y="566308"/>
          <a:ext cx="2392801" cy="2392796"/>
        </a:xfrm>
        <a:prstGeom prst="ellipse">
          <a:avLst/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700" b="1" kern="1200" dirty="0"/>
            <a:t>Армения</a:t>
          </a:r>
          <a:endParaRPr lang="bg-BG" sz="2700" kern="1200" dirty="0"/>
        </a:p>
      </dsp:txBody>
      <dsp:txXfrm>
        <a:off x="350418" y="916725"/>
        <a:ext cx="1691965" cy="1691962"/>
      </dsp:txXfrm>
    </dsp:sp>
    <dsp:sp modelId="{2F167231-B560-4FA1-AFAE-8646DCCB4D3A}">
      <dsp:nvSpPr>
        <dsp:cNvPr id="0" name=""/>
        <dsp:cNvSpPr/>
      </dsp:nvSpPr>
      <dsp:spPr>
        <a:xfrm>
          <a:off x="1230416" y="2162170"/>
          <a:ext cx="2392801" cy="2392796"/>
        </a:xfrm>
        <a:prstGeom prst="ellipse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700" b="1" kern="1200" dirty="0"/>
            <a:t>Словения</a:t>
          </a:r>
          <a:endParaRPr lang="bg-BG" sz="2700" kern="1200" dirty="0"/>
        </a:p>
      </dsp:txBody>
      <dsp:txXfrm>
        <a:off x="1580834" y="2512587"/>
        <a:ext cx="1691965" cy="1691962"/>
      </dsp:txXfrm>
    </dsp:sp>
    <dsp:sp modelId="{E794DB09-3BE0-45E1-B811-F15CFD4255DD}">
      <dsp:nvSpPr>
        <dsp:cNvPr id="0" name=""/>
        <dsp:cNvSpPr/>
      </dsp:nvSpPr>
      <dsp:spPr>
        <a:xfrm>
          <a:off x="2461564" y="566308"/>
          <a:ext cx="2392801" cy="2392796"/>
        </a:xfrm>
        <a:prstGeom prst="ellipse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700" b="1" kern="1200" dirty="0"/>
            <a:t>Гърция</a:t>
          </a:r>
          <a:endParaRPr lang="bg-BG" sz="2700" kern="1200" dirty="0"/>
        </a:p>
      </dsp:txBody>
      <dsp:txXfrm>
        <a:off x="2811982" y="916725"/>
        <a:ext cx="1691965" cy="1691962"/>
      </dsp:txXfrm>
    </dsp:sp>
    <dsp:sp modelId="{13E04F40-776D-4793-8DA1-ED2E9CCF51B2}">
      <dsp:nvSpPr>
        <dsp:cNvPr id="0" name=""/>
        <dsp:cNvSpPr/>
      </dsp:nvSpPr>
      <dsp:spPr>
        <a:xfrm>
          <a:off x="3691981" y="2162170"/>
          <a:ext cx="2392801" cy="2392796"/>
        </a:xfrm>
        <a:prstGeom prst="ellipse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700" b="1" kern="1200" dirty="0"/>
            <a:t>Хърватия</a:t>
          </a:r>
          <a:endParaRPr lang="bg-BG" sz="2700" kern="1200" dirty="0"/>
        </a:p>
      </dsp:txBody>
      <dsp:txXfrm>
        <a:off x="4042399" y="2512587"/>
        <a:ext cx="1691965" cy="1691962"/>
      </dsp:txXfrm>
    </dsp:sp>
    <dsp:sp modelId="{DCC31BBA-C858-4427-834C-4B03DF8A63BE}">
      <dsp:nvSpPr>
        <dsp:cNvPr id="0" name=""/>
        <dsp:cNvSpPr/>
      </dsp:nvSpPr>
      <dsp:spPr>
        <a:xfrm>
          <a:off x="4922398" y="566308"/>
          <a:ext cx="2392801" cy="2392796"/>
        </a:xfrm>
        <a:prstGeom prst="ellipse">
          <a:avLst/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700" b="1" kern="1200" dirty="0"/>
            <a:t>Кипър</a:t>
          </a:r>
          <a:endParaRPr lang="bg-BG" sz="2700" kern="1200" dirty="0"/>
        </a:p>
      </dsp:txBody>
      <dsp:txXfrm>
        <a:off x="5272816" y="916725"/>
        <a:ext cx="1691965" cy="16919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9162D-3B0F-404D-88DB-EE5A1868B847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8D1BF-794D-40B1-94E0-1DB206226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60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D1BF-794D-40B1-94E0-1DB2062268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22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D1BF-794D-40B1-94E0-1DB2062268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69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Една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конкретна форма за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финансиране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е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инвестиционен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договор,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който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може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да се</a:t>
            </a:r>
          </a:p>
          <a:p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сключи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между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държавата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провинцията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или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общината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като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финансираща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страна и</a:t>
            </a:r>
          </a:p>
          <a:p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носител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нематериално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културно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наследство.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Договорът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определя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условията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</a:t>
            </a:r>
          </a:p>
          <a:p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осигуряване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обществена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достъпност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нематериалното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наследство от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особено</a:t>
            </a:r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значение и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всички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специфични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мерки за защита.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D1BF-794D-40B1-94E0-1DB2062268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13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D1BF-794D-40B1-94E0-1DB2062268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29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D1BF-794D-40B1-94E0-1DB2062268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85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office@unesco-centerbg.or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nesco-centerbg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875">
              <a:srgbClr val="58C3D8"/>
            </a:gs>
            <a:gs pos="83750">
              <a:srgbClr val="70CCDE"/>
            </a:gs>
            <a:gs pos="67500">
              <a:srgbClr val="A0DDE9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4A34F2F-11DA-6349-970A-B1EE6DBCE5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6F427-0C13-A245-971E-B00FC01B0ACF}"/>
              </a:ext>
            </a:extLst>
          </p:cNvPr>
          <p:cNvSpPr txBox="1"/>
          <p:nvPr/>
        </p:nvSpPr>
        <p:spPr>
          <a:xfrm>
            <a:off x="11226800" y="30818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04C4C0-58B6-4B29-A15F-8CC5FF61E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0"/>
            <a:ext cx="12192000" cy="68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98BC8-E957-4BA6-9DF1-581A54523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24" y="1133249"/>
            <a:ext cx="2947482" cy="4601183"/>
          </a:xfrm>
        </p:spPr>
        <p:txBody>
          <a:bodyPr>
            <a:normAutofit/>
          </a:bodyPr>
          <a:lstStyle/>
          <a:p>
            <a:pPr algn="ctr"/>
            <a:r>
              <a:rPr lang="bg-BG" b="1" dirty="0"/>
              <a:t>Изводи </a:t>
            </a:r>
            <a:r>
              <a:rPr lang="bg-BG" sz="1600" b="1" dirty="0"/>
              <a:t>(2)</a:t>
            </a:r>
            <a:endParaRPr lang="bg-BG" sz="40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40B971-1A4C-4FBF-827E-07F833E094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68738" y="863600"/>
          <a:ext cx="7315200" cy="5441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4FC4497-BB19-4E67-A088-60B0D0D1C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524139"/>
              </p:ext>
            </p:extLst>
          </p:nvPr>
        </p:nvGraphicFramePr>
        <p:xfrm>
          <a:off x="3524250" y="729191"/>
          <a:ext cx="8096250" cy="5700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8125">
                  <a:extLst>
                    <a:ext uri="{9D8B030D-6E8A-4147-A177-3AD203B41FA5}">
                      <a16:colId xmlns:a16="http://schemas.microsoft.com/office/drawing/2014/main" val="3309709733"/>
                    </a:ext>
                  </a:extLst>
                </a:gridCol>
                <a:gridCol w="4048125">
                  <a:extLst>
                    <a:ext uri="{9D8B030D-6E8A-4147-A177-3AD203B41FA5}">
                      <a16:colId xmlns:a16="http://schemas.microsoft.com/office/drawing/2014/main" val="3749360737"/>
                    </a:ext>
                  </a:extLst>
                </a:gridCol>
              </a:tblGrid>
              <a:tr h="656928">
                <a:tc>
                  <a:txBody>
                    <a:bodyPr/>
                    <a:lstStyle/>
                    <a:p>
                      <a:pPr algn="ctr"/>
                      <a:r>
                        <a:rPr lang="bg-BG" dirty="0"/>
                        <a:t>Констатация</a:t>
                      </a:r>
                      <a:br>
                        <a:rPr lang="bg-BG" dirty="0"/>
                      </a:b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b="1" dirty="0"/>
                        <a:t>Препоръки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548678"/>
                  </a:ext>
                </a:extLst>
              </a:tr>
              <a:tr h="1595396">
                <a:tc>
                  <a:txBody>
                    <a:bodyPr/>
                    <a:lstStyle/>
                    <a:p>
                      <a:r>
                        <a:rPr lang="bg-BG" sz="1600" dirty="0">
                          <a:solidFill>
                            <a:schemeClr val="tx1"/>
                          </a:solidFill>
                        </a:rPr>
                        <a:t>Необходимост от широко включване на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общностите, групите и съответните неправителствени организации.</a:t>
                      </a:r>
                    </a:p>
                    <a:p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>
                          <a:solidFill>
                            <a:schemeClr val="tx1"/>
                          </a:solidFill>
                        </a:rPr>
                        <a:t>Да се разшири кръга на лицата, имащи право да отправят предложения за вписване и отписване в Регистъра на НКН  и да се утвърдят процедури за участието на гражданите чрез читалищата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;</a:t>
                      </a:r>
                      <a:endParaRPr lang="bg-BG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bg-B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310418"/>
                  </a:ext>
                </a:extLst>
              </a:tr>
              <a:tr h="1258100">
                <a:tc>
                  <a:txBody>
                    <a:bodyPr/>
                    <a:lstStyle/>
                    <a:p>
                      <a:r>
                        <a:rPr lang="bg-BG" sz="1600" dirty="0">
                          <a:solidFill>
                            <a:schemeClr val="tx1"/>
                          </a:solidFill>
                        </a:rPr>
                        <a:t>Скромна част за НКН в Закона за културното наследство.</a:t>
                      </a:r>
                    </a:p>
                    <a:p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>
                          <a:solidFill>
                            <a:schemeClr val="tx1"/>
                          </a:solidFill>
                        </a:rPr>
                        <a:t>Да се доразвие нормативната база без да се препраща към норми за материалното КН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;</a:t>
                      </a:r>
                      <a:endParaRPr lang="bg-BG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bg-B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178474"/>
                  </a:ext>
                </a:extLst>
              </a:tr>
              <a:tr h="594363">
                <a:tc>
                  <a:txBody>
                    <a:bodyPr/>
                    <a:lstStyle/>
                    <a:p>
                      <a:r>
                        <a:rPr lang="bg-BG" sz="1600" dirty="0">
                          <a:solidFill>
                            <a:schemeClr val="tx1"/>
                          </a:solidFill>
                        </a:rPr>
                        <a:t>Разширяване на защитата на интелектуалната собственост.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>
                          <a:solidFill>
                            <a:schemeClr val="tx1"/>
                          </a:solidFill>
                        </a:rPr>
                        <a:t>Актуализиране на ЗАПСП и ЗМГО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;</a:t>
                      </a:r>
                      <a:endParaRPr lang="bg-BG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bg-B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951960"/>
                  </a:ext>
                </a:extLst>
              </a:tr>
              <a:tr h="15953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</a:rPr>
                        <a:t>Липсват конкретни и детайлизирани правила, насочени към мерки и начини за опазване на нематериалното културно наследство.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bg-BG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</a:rPr>
                        <a:t>Да се разработят правила, насочени към мерки и начини за опазване на НКН като се използва капацитет на експерти и на носители на нематериалното културно наследство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;</a:t>
                      </a:r>
                      <a:endParaRPr lang="bg-BG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846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7140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98BC8-E957-4BA6-9DF1-581A54523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24" y="1133249"/>
            <a:ext cx="2947482" cy="4601183"/>
          </a:xfrm>
        </p:spPr>
        <p:txBody>
          <a:bodyPr>
            <a:normAutofit/>
          </a:bodyPr>
          <a:lstStyle/>
          <a:p>
            <a:pPr algn="ctr"/>
            <a:r>
              <a:rPr lang="bg-BG" b="1" dirty="0"/>
              <a:t>Изводи </a:t>
            </a:r>
            <a:r>
              <a:rPr lang="bg-BG" sz="1600" b="1" dirty="0"/>
              <a:t>(3)</a:t>
            </a:r>
            <a:endParaRPr lang="bg-BG" sz="40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40B971-1A4C-4FBF-827E-07F833E094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68738" y="863600"/>
          <a:ext cx="7315200" cy="5441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4FC4497-BB19-4E67-A088-60B0D0D1C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870260"/>
              </p:ext>
            </p:extLst>
          </p:nvPr>
        </p:nvGraphicFramePr>
        <p:xfrm>
          <a:off x="3524250" y="729191"/>
          <a:ext cx="8096250" cy="5626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8125">
                  <a:extLst>
                    <a:ext uri="{9D8B030D-6E8A-4147-A177-3AD203B41FA5}">
                      <a16:colId xmlns:a16="http://schemas.microsoft.com/office/drawing/2014/main" val="3309709733"/>
                    </a:ext>
                  </a:extLst>
                </a:gridCol>
                <a:gridCol w="4048125">
                  <a:extLst>
                    <a:ext uri="{9D8B030D-6E8A-4147-A177-3AD203B41FA5}">
                      <a16:colId xmlns:a16="http://schemas.microsoft.com/office/drawing/2014/main" val="3749360737"/>
                    </a:ext>
                  </a:extLst>
                </a:gridCol>
              </a:tblGrid>
              <a:tr h="745577">
                <a:tc>
                  <a:txBody>
                    <a:bodyPr/>
                    <a:lstStyle/>
                    <a:p>
                      <a:pPr algn="ctr"/>
                      <a:r>
                        <a:rPr lang="bg-BG" dirty="0"/>
                        <a:t>Констатация</a:t>
                      </a:r>
                      <a:br>
                        <a:rPr lang="bg-BG" dirty="0"/>
                      </a:b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b="1" dirty="0"/>
                        <a:t>Препоръки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548678"/>
                  </a:ext>
                </a:extLst>
              </a:tr>
              <a:tr h="2236302">
                <a:tc>
                  <a:txBody>
                    <a:bodyPr/>
                    <a:lstStyle/>
                    <a:p>
                      <a:r>
                        <a:rPr lang="ru-RU" sz="1600" dirty="0"/>
                        <a:t>Липсва конкретна уредба за финансиране на културата от частни физически и юридически лица, както и правна уредба на алтернативни форми на финансиране като дарителство и спонсорство.</a:t>
                      </a:r>
                    </a:p>
                    <a:p>
                      <a:endParaRPr lang="bg-BG" sz="1600" dirty="0"/>
                    </a:p>
                    <a:p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Усъвършенстване на Закона за Меценатството;</a:t>
                      </a:r>
                    </a:p>
                    <a:p>
                      <a:endParaRPr lang="ru-RU" sz="1600" dirty="0"/>
                    </a:p>
                    <a:p>
                      <a:r>
                        <a:rPr lang="ru-RU" sz="1600" dirty="0"/>
                        <a:t>Да се обсъди създаването на  разпоредба, която да уреди заплащане на възнаграждение при публично представяне на елементи на НКН;</a:t>
                      </a:r>
                    </a:p>
                    <a:p>
                      <a:endParaRPr lang="ru-RU" sz="1600" dirty="0"/>
                    </a:p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310418"/>
                  </a:ext>
                </a:extLst>
              </a:tr>
              <a:tr h="2594481">
                <a:tc>
                  <a:txBody>
                    <a:bodyPr/>
                    <a:lstStyle/>
                    <a:p>
                      <a:r>
                        <a:rPr lang="ru-RU" sz="1600" dirty="0"/>
                        <a:t>Не са предвидени нормативни правила и гаранции, финансов ресурс от туризма да се насочва обратно към опазване на културното наследство.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>
                          <a:solidFill>
                            <a:schemeClr val="tx1"/>
                          </a:solidFill>
                        </a:rPr>
                        <a:t>Създаването на предпоставки за по-задълбочено сътрудничество и симбиоза между Министерство на културата и Министерство на туризма, особено при разработване на стратегии и политики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;</a:t>
                      </a:r>
                      <a:endParaRPr lang="bg-BG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bg-BG" sz="16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bg-BG" sz="1600" dirty="0">
                          <a:solidFill>
                            <a:schemeClr val="tx1"/>
                          </a:solidFill>
                        </a:rPr>
                        <a:t>Нормативно да се заложи част от приходите в туризма да се насочват целево за опазване на културното наследство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;</a:t>
                      </a:r>
                      <a:endParaRPr lang="bg-BG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178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1363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2A4F3-12D2-684B-AB7C-FF415638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19" y="1123837"/>
            <a:ext cx="2947482" cy="4601183"/>
          </a:xfrm>
        </p:spPr>
        <p:txBody>
          <a:bodyPr>
            <a:noAutofit/>
          </a:bodyPr>
          <a:lstStyle/>
          <a:p>
            <a:pPr algn="ctr"/>
            <a:br>
              <a:rPr lang="ru-RU" sz="2800" dirty="0"/>
            </a:br>
            <a:r>
              <a:rPr lang="bg-BG" b="1" dirty="0"/>
              <a:t>Благодаря за вниманието!</a:t>
            </a:r>
            <a:endParaRPr lang="bg-BG" sz="2400" b="1" dirty="0"/>
          </a:p>
        </p:txBody>
      </p:sp>
      <p:pic>
        <p:nvPicPr>
          <p:cNvPr id="4" name="Google Shape;204;p22">
            <a:extLst>
              <a:ext uri="{FF2B5EF4-FFF2-40B4-BE49-F238E27FC236}">
                <a16:creationId xmlns:a16="http://schemas.microsoft.com/office/drawing/2014/main" id="{9AE8B507-50C8-964D-9DA5-C4ABC526658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2227" t="43489" r="28046" b="11578"/>
          <a:stretch/>
        </p:blipFill>
        <p:spPr>
          <a:xfrm>
            <a:off x="11182350" y="5816166"/>
            <a:ext cx="879662" cy="10418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583D76-D7A9-453A-8946-25201D5A5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endParaRPr lang="bg-BG" sz="3200" dirty="0"/>
          </a:p>
          <a:p>
            <a:pPr marL="0" indent="0">
              <a:lnSpc>
                <a:spcPct val="100000"/>
              </a:lnSpc>
              <a:buNone/>
            </a:pPr>
            <a:endParaRPr lang="bg-BG" sz="3200" b="1" dirty="0"/>
          </a:p>
          <a:p>
            <a:pPr marL="0" indent="0">
              <a:lnSpc>
                <a:spcPct val="100000"/>
              </a:lnSpc>
              <a:buNone/>
            </a:pPr>
            <a:r>
              <a:rPr lang="bg-BG" sz="3000" b="1" dirty="0"/>
              <a:t>Регионален център</a:t>
            </a:r>
            <a:r>
              <a:rPr lang="en-US" sz="3000" b="1" dirty="0"/>
              <a:t> </a:t>
            </a:r>
            <a:r>
              <a:rPr lang="bg-BG" sz="3000" b="1" dirty="0"/>
              <a:t>София - ЮНЕСКО</a:t>
            </a:r>
            <a:br>
              <a:rPr lang="bg-BG" sz="3000" dirty="0"/>
            </a:br>
            <a:endParaRPr lang="bg-BG" sz="3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3000" b="1" dirty="0"/>
              <a:t>A: </a:t>
            </a:r>
            <a:r>
              <a:rPr lang="bg-BG" sz="3000" dirty="0"/>
              <a:t>ж.к. Изток, ул. "Лъчезар Станчев" №7, София, България</a:t>
            </a:r>
            <a:br>
              <a:rPr lang="bg-BG" sz="3000" dirty="0"/>
            </a:br>
            <a:r>
              <a:rPr lang="en-US" sz="3000" b="1" dirty="0"/>
              <a:t>T</a:t>
            </a:r>
            <a:r>
              <a:rPr lang="bg-BG" sz="3000" b="1" dirty="0"/>
              <a:t>:</a:t>
            </a:r>
            <a:r>
              <a:rPr lang="bg-BG" sz="3000" dirty="0"/>
              <a:t> +359 2 444 21 03</a:t>
            </a:r>
            <a:br>
              <a:rPr lang="bg-BG" sz="3000" dirty="0"/>
            </a:br>
            <a:r>
              <a:rPr lang="en-US" sz="3000" b="1" dirty="0"/>
              <a:t>M</a:t>
            </a:r>
            <a:r>
              <a:rPr lang="bg-BG" sz="3000" b="1" dirty="0"/>
              <a:t>:</a:t>
            </a:r>
            <a:r>
              <a:rPr lang="bg-BG" sz="3000" dirty="0"/>
              <a:t> </a:t>
            </a:r>
            <a:r>
              <a:rPr lang="fr-FR" sz="3000" dirty="0">
                <a:hlinkClick r:id="rId3"/>
              </a:rPr>
              <a:t>office@unesco-centerbg.org</a:t>
            </a:r>
            <a:endParaRPr lang="bg-BG" sz="3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3000" b="1" dirty="0"/>
              <a:t>Web:</a:t>
            </a:r>
            <a:r>
              <a:rPr lang="en-US" sz="3000" dirty="0"/>
              <a:t> </a:t>
            </a:r>
            <a:r>
              <a:rPr lang="en-US" sz="3000" dirty="0">
                <a:hlinkClick r:id="rId4"/>
              </a:rPr>
              <a:t>www.unesco-centerbg.org</a:t>
            </a:r>
            <a:endParaRPr lang="en-US" sz="3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3000" b="1" dirty="0"/>
              <a:t>FB: </a:t>
            </a:r>
            <a:r>
              <a:rPr lang="en-US" sz="3000" dirty="0" err="1"/>
              <a:t>Unesco</a:t>
            </a:r>
            <a:r>
              <a:rPr lang="en-US" sz="3000" dirty="0"/>
              <a:t> Centre Sofia</a:t>
            </a:r>
            <a:r>
              <a:rPr lang="bg-BG" sz="3000" dirty="0"/>
              <a:t> </a:t>
            </a:r>
            <a:endParaRPr lang="en-US" sz="3000" dirty="0"/>
          </a:p>
          <a:p>
            <a:pPr marL="0" indent="0">
              <a:lnSpc>
                <a:spcPct val="100000"/>
              </a:lnSpc>
              <a:buNone/>
            </a:pPr>
            <a:endParaRPr lang="en-US" sz="2400" b="1" dirty="0"/>
          </a:p>
          <a:p>
            <a:endParaRPr lang="fr-FR" sz="2400" dirty="0"/>
          </a:p>
          <a:p>
            <a:endParaRPr lang="bg-BG" sz="2400" b="1" dirty="0"/>
          </a:p>
        </p:txBody>
      </p:sp>
    </p:spTree>
    <p:extLst>
      <p:ext uri="{BB962C8B-B14F-4D97-AF65-F5344CB8AC3E}">
        <p14:creationId xmlns:p14="http://schemas.microsoft.com/office/powerpoint/2010/main" val="2776155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2A4F3-12D2-684B-AB7C-FF415638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837"/>
            <a:ext cx="3439487" cy="4949792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r>
              <a:rPr lang="ru-RU" sz="900" b="1" i="1" dirty="0"/>
              <a:t>Презентацията е създаден по проект BG05SFOP001-2.009-0182</a:t>
            </a:r>
            <a:br>
              <a:rPr lang="ru-RU" sz="900" b="1" i="1" dirty="0"/>
            </a:br>
            <a:r>
              <a:rPr lang="ru-RU" sz="900" b="1" i="1" dirty="0"/>
              <a:t>"Опазване на нематериалното културно наследство чрез повишаване на гражданското участие в процесите на формулиране, изпълнение и мониторинг на политики и законодателство" финансиран по Оперативна програма „Добро управление 2014-2020 съфинансирана от Европейския съюз чрез Европейския социален фонд. </a:t>
            </a:r>
            <a:endParaRPr lang="en-US" sz="900" b="1" i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E074694-EFB4-F843-BA10-B53047D3C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14988" y="2075332"/>
            <a:ext cx="8120542" cy="3909078"/>
          </a:xfrm>
        </p:spPr>
      </p:pic>
      <p:pic>
        <p:nvPicPr>
          <p:cNvPr id="4" name="Google Shape;204;p22">
            <a:extLst>
              <a:ext uri="{FF2B5EF4-FFF2-40B4-BE49-F238E27FC236}">
                <a16:creationId xmlns:a16="http://schemas.microsoft.com/office/drawing/2014/main" id="{9AE8B507-50C8-964D-9DA5-C4ABC526658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2227" t="43489" r="28046" b="11578"/>
          <a:stretch/>
        </p:blipFill>
        <p:spPr>
          <a:xfrm>
            <a:off x="11182350" y="5816166"/>
            <a:ext cx="879662" cy="10418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C329-6945-4E9F-8DCE-14F93B0D75D5}"/>
              </a:ext>
            </a:extLst>
          </p:cNvPr>
          <p:cNvSpPr txBox="1"/>
          <p:nvPr/>
        </p:nvSpPr>
        <p:spPr>
          <a:xfrm>
            <a:off x="3434910" y="695905"/>
            <a:ext cx="8280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Анализ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на законодателството и предприетите политики в страни членки</a:t>
            </a:r>
            <a:r>
              <a:rPr lang="en-GB" sz="2800" b="1" dirty="0">
                <a:solidFill>
                  <a:schemeClr val="tx2"/>
                </a:solidFill>
              </a:rPr>
              <a:t> </a:t>
            </a:r>
            <a:r>
              <a:rPr lang="bg-BG" sz="2800" b="1" dirty="0">
                <a:solidFill>
                  <a:schemeClr val="tx2"/>
                </a:solidFill>
              </a:rPr>
              <a:t>на Регионалния Център</a:t>
            </a:r>
            <a:endParaRPr lang="bg-BG" sz="2800" b="1" i="1" dirty="0">
              <a:solidFill>
                <a:schemeClr val="tx2"/>
              </a:solidFill>
              <a:latin typeface="Corbel" panose="020B05030202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25BD8F-ADA1-4723-896A-D4A676C3C20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" y="1388403"/>
            <a:ext cx="2346312" cy="94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A05D24-503D-4EB6-B100-1F45DB04B89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/>
          <a:stretch>
            <a:fillRect/>
          </a:stretch>
        </p:blipFill>
        <p:spPr bwMode="auto">
          <a:xfrm>
            <a:off x="480969" y="3952111"/>
            <a:ext cx="2232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8E257C-3542-47BC-AF59-78B87416A5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969" y="2535110"/>
            <a:ext cx="2165567" cy="1218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095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4D067-F6E3-4CE4-8675-881654C35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5750"/>
            <a:ext cx="3524249" cy="5121275"/>
          </a:xfrm>
        </p:spPr>
        <p:txBody>
          <a:bodyPr>
            <a:noAutofit/>
          </a:bodyPr>
          <a:lstStyle/>
          <a:p>
            <a:pPr algn="ctr"/>
            <a:r>
              <a:rPr lang="bg-BG" sz="4000" b="1" dirty="0"/>
              <a:t>5</a:t>
            </a:r>
            <a:r>
              <a:rPr lang="bg-BG" sz="3500" b="1" dirty="0"/>
              <a:t> държави </a:t>
            </a:r>
            <a:br>
              <a:rPr lang="bg-BG" sz="3500" b="1" dirty="0"/>
            </a:br>
            <a:r>
              <a:rPr lang="bg-BG" sz="3500" b="1" dirty="0"/>
              <a:t>обект на анализ</a:t>
            </a:r>
            <a:br>
              <a:rPr lang="bg-BG" sz="3200" b="1" dirty="0"/>
            </a:br>
            <a:br>
              <a:rPr lang="bg-BG" sz="3200" b="1" dirty="0"/>
            </a:br>
            <a:endParaRPr lang="bg-BG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EFAF23-FBCE-4475-A275-5BC0240A4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9" y="3891094"/>
            <a:ext cx="2944000" cy="16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0720968C-FBC4-4676-85A4-8D92163E76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3918202"/>
              </p:ext>
            </p:extLst>
          </p:nvPr>
        </p:nvGraphicFramePr>
        <p:xfrm>
          <a:off x="3678238" y="863600"/>
          <a:ext cx="7315200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8048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4D067-F6E3-4CE4-8675-881654C35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2969967" cy="4860911"/>
          </a:xfrm>
        </p:spPr>
        <p:txBody>
          <a:bodyPr>
            <a:noAutofit/>
          </a:bodyPr>
          <a:lstStyle/>
          <a:p>
            <a:pPr algn="ctr"/>
            <a:r>
              <a:rPr lang="bg-BG" sz="4000" b="1" dirty="0"/>
              <a:t>Добри практики </a:t>
            </a:r>
            <a:r>
              <a:rPr lang="bg-BG" sz="1800" b="1" dirty="0"/>
              <a:t>(1)</a:t>
            </a:r>
            <a:br>
              <a:rPr lang="bg-BG" sz="4000" b="1" dirty="0"/>
            </a:br>
            <a:br>
              <a:rPr lang="bg-BG" sz="4000" b="1" dirty="0"/>
            </a:br>
            <a:endParaRPr lang="bg-BG" sz="40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38DBC-9921-49F9-A90D-EF7639481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125" y="827341"/>
            <a:ext cx="7858125" cy="520331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bg-BG" sz="2800" dirty="0">
                <a:solidFill>
                  <a:schemeClr val="tx2"/>
                </a:solidFill>
              </a:rPr>
              <a:t>Специализирано законодателство в областта;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bg-BG" sz="2800" dirty="0">
                <a:solidFill>
                  <a:schemeClr val="tx2"/>
                </a:solidFill>
              </a:rPr>
              <a:t>Широк кръг лица, които могат да правят предложения за вписвания в националните регистри;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bg-BG" sz="2800" dirty="0">
                <a:solidFill>
                  <a:schemeClr val="tx2"/>
                </a:solidFill>
              </a:rPr>
              <a:t>Защита на интелектуалната собственост на нематериално културно наследство;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bg-BG" sz="2800" dirty="0">
                <a:solidFill>
                  <a:schemeClr val="tx2"/>
                </a:solidFill>
              </a:rPr>
              <a:t>Публични информационни срещи за обсъждане на елементи на НКН;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bg-BG" sz="2800" dirty="0">
                <a:solidFill>
                  <a:schemeClr val="tx2"/>
                </a:solidFill>
              </a:rPr>
              <a:t>Периодични кампании за повишаване на осведомеността в областта на НКН;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4642CB-52B2-4D4B-B3C4-89DC463CB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01" y="4078163"/>
            <a:ext cx="2944000" cy="16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7931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4D067-F6E3-4CE4-8675-881654C35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2969967" cy="4860911"/>
          </a:xfrm>
        </p:spPr>
        <p:txBody>
          <a:bodyPr>
            <a:noAutofit/>
          </a:bodyPr>
          <a:lstStyle/>
          <a:p>
            <a:pPr algn="ctr"/>
            <a:r>
              <a:rPr lang="bg-BG" sz="4000" b="1" dirty="0"/>
              <a:t>Добри практики </a:t>
            </a:r>
            <a:r>
              <a:rPr lang="bg-BG" sz="1800" b="1" dirty="0"/>
              <a:t>(2)</a:t>
            </a:r>
            <a:br>
              <a:rPr lang="bg-BG" sz="1800" b="1" dirty="0"/>
            </a:br>
            <a:br>
              <a:rPr lang="bg-BG" sz="4000" b="1" dirty="0"/>
            </a:br>
            <a:endParaRPr lang="bg-BG" sz="40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38DBC-9921-49F9-A90D-EF7639481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649" y="762000"/>
            <a:ext cx="7829551" cy="522274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bg-BG" sz="2800" dirty="0"/>
              <a:t>Координация на централни и местни власти и общности;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bg-BG" sz="2800" dirty="0"/>
              <a:t>Подготовка на план за действие за защита на елементите на НКН;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bg-BG" sz="2800" dirty="0"/>
              <a:t>Различни форми на финансиране 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bg-BG" sz="2800" dirty="0"/>
              <a:t>Регламентиране на </a:t>
            </a:r>
            <a:r>
              <a:rPr lang="bg-BG" sz="2800" dirty="0" err="1"/>
              <a:t>доброволчество</a:t>
            </a:r>
            <a:r>
              <a:rPr lang="bg-BG" sz="2800" dirty="0"/>
              <a:t> в областта на културното наследство;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bg-BG" sz="2800" dirty="0"/>
              <a:t>Статут на неправителствена организация в обществен интерес в областта на опазване на културното наследство;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64A4A-CF7D-47A6-A897-56084BF43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01" y="4078163"/>
            <a:ext cx="2944000" cy="16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5662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4D067-F6E3-4CE4-8675-881654C35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2969967" cy="4860911"/>
          </a:xfrm>
        </p:spPr>
        <p:txBody>
          <a:bodyPr>
            <a:noAutofit/>
          </a:bodyPr>
          <a:lstStyle/>
          <a:p>
            <a:pPr algn="ctr"/>
            <a:r>
              <a:rPr lang="bg-BG" b="1" dirty="0"/>
              <a:t>Препоръки</a:t>
            </a:r>
            <a:r>
              <a:rPr lang="bg-BG" sz="4000" b="1" dirty="0"/>
              <a:t> </a:t>
            </a:r>
            <a:r>
              <a:rPr lang="bg-BG" sz="1600" b="1" dirty="0"/>
              <a:t>(1)</a:t>
            </a:r>
            <a:br>
              <a:rPr lang="en-GB" sz="1600" b="1" dirty="0"/>
            </a:br>
            <a:br>
              <a:rPr lang="bg-BG" sz="4000" b="1" dirty="0"/>
            </a:br>
            <a:endParaRPr lang="bg-BG" sz="40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38DBC-9921-49F9-A90D-EF7639481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7099" y="733425"/>
            <a:ext cx="8315325" cy="61245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bg-BG" sz="2500" dirty="0"/>
              <a:t>Да се предприемат мерки да се осигури възможност на </a:t>
            </a:r>
            <a:r>
              <a:rPr lang="bg-BG" sz="2500" b="1" dirty="0"/>
              <a:t>по-широк кръг лица</a:t>
            </a:r>
            <a:r>
              <a:rPr lang="bg-BG" sz="2500" dirty="0"/>
              <a:t>, включително общности, групи и индивиди да предлагат номинации за вписване в националната система „Живи човешки съкровища – България“ и националния регистър – например широката подкрепа на общностите да е част от критериите за оценка; Да бъде предоставена възможност на Общностите и носителите да бъдат консултирани относно информацията за елемента, която се публикува.</a:t>
            </a:r>
          </a:p>
          <a:p>
            <a:pPr marL="0" indent="0">
              <a:buNone/>
            </a:pPr>
            <a:endParaRPr lang="bg-BG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E46456-E732-43DE-BD1D-EBC4F8EE4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93" y="3795712"/>
            <a:ext cx="2397216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5211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C0FE0-B0B0-4233-9C14-37B3585E4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b="1" dirty="0"/>
              <a:t>Препоръки </a:t>
            </a:r>
            <a:r>
              <a:rPr lang="bg-BG" sz="1400" b="1" dirty="0"/>
              <a:t>(2)</a:t>
            </a:r>
            <a:br>
              <a:rPr lang="en-GB" sz="1400" b="1" dirty="0"/>
            </a:br>
            <a:br>
              <a:rPr lang="en-GB" sz="1400" b="1" dirty="0"/>
            </a:b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203BC-BD92-4A53-9EAE-3DA4E86DB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2825" y="942975"/>
            <a:ext cx="8286749" cy="516254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bg-BG" sz="2500" dirty="0"/>
              <a:t>Да се предвидят нормативно процедури, които насърчават </a:t>
            </a:r>
            <a:r>
              <a:rPr lang="bg-BG" sz="2500" b="1" dirty="0"/>
              <a:t>обществени обсъждания и консултации </a:t>
            </a:r>
            <a:r>
              <a:rPr lang="bg-BG" sz="2500" dirty="0"/>
              <a:t>с общностите и носителите на елементите на НКН, както на национално така и на локално ниво;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sz="2500" dirty="0"/>
              <a:t>Да се насърчи провеждането на </a:t>
            </a:r>
            <a:r>
              <a:rPr lang="bg-BG" sz="2500" b="1" dirty="0"/>
              <a:t>публични кампании</a:t>
            </a:r>
            <a:r>
              <a:rPr lang="bg-BG" sz="2500" dirty="0"/>
              <a:t> за осведомяване на широката публика за политиките, мерките и механизмите за опазване на НКН;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Като част от процедурата за вписване на елемент в националния регистър да бъде заложено изискване за разработване на </a:t>
            </a:r>
            <a:r>
              <a:rPr lang="ru-RU" sz="2400" b="1" dirty="0"/>
              <a:t>план за действие </a:t>
            </a:r>
            <a:r>
              <a:rPr lang="ru-RU" sz="2400" dirty="0"/>
              <a:t>относно опазването на елемента и планиране на необходимите ресурси за това;</a:t>
            </a:r>
            <a:endParaRPr lang="bg-BG" sz="2500" dirty="0"/>
          </a:p>
          <a:p>
            <a:endParaRPr lang="bg-B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9A669C-7B7B-48CE-A3D0-BF1AE83C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06" y="3925020"/>
            <a:ext cx="2696708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5286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4D067-F6E3-4CE4-8675-881654C35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2969967" cy="4860911"/>
          </a:xfrm>
        </p:spPr>
        <p:txBody>
          <a:bodyPr>
            <a:noAutofit/>
          </a:bodyPr>
          <a:lstStyle/>
          <a:p>
            <a:pPr algn="ctr"/>
            <a:r>
              <a:rPr lang="bg-BG" b="1" dirty="0"/>
              <a:t>Препоръки</a:t>
            </a:r>
            <a:r>
              <a:rPr lang="bg-BG" sz="4000" b="1" dirty="0"/>
              <a:t> </a:t>
            </a:r>
            <a:r>
              <a:rPr lang="bg-BG" sz="1600" b="1" dirty="0"/>
              <a:t>(3)</a:t>
            </a:r>
            <a:br>
              <a:rPr lang="en-GB" sz="1600" b="1" dirty="0"/>
            </a:br>
            <a:br>
              <a:rPr lang="en-GB" sz="1600" b="1" dirty="0"/>
            </a:br>
            <a:br>
              <a:rPr lang="en-GB" sz="1600" b="1" dirty="0"/>
            </a:br>
            <a:br>
              <a:rPr lang="en-GB" sz="1600" b="1" dirty="0"/>
            </a:br>
            <a:endParaRPr lang="bg-BG" sz="1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38DBC-9921-49F9-A90D-EF7639481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199" y="1036701"/>
            <a:ext cx="8143875" cy="478459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bg-BG" sz="2500" dirty="0"/>
              <a:t>Да се насърчат</a:t>
            </a:r>
            <a:r>
              <a:rPr lang="bg-BG" sz="2500" b="1" dirty="0"/>
              <a:t> партньорства </a:t>
            </a:r>
            <a:r>
              <a:rPr lang="bg-BG" sz="2500" dirty="0"/>
              <a:t>с неправителствени организации с подходящ капацитет в различни етапи от опазването;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sz="2500" dirty="0"/>
              <a:t>Да се насърчи </a:t>
            </a:r>
            <a:r>
              <a:rPr lang="bg-BG" sz="2500" b="1" dirty="0" err="1"/>
              <a:t>доброволчеството</a:t>
            </a:r>
            <a:r>
              <a:rPr lang="bg-BG" sz="2500" dirty="0"/>
              <a:t> в областта на опазването на НКН;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sz="2500" dirty="0"/>
              <a:t>Да се усъвършенства нормативната база в областта на </a:t>
            </a:r>
            <a:r>
              <a:rPr lang="bg-BG" sz="2500" b="1" dirty="0"/>
              <a:t>интелектуалната собственост </a:t>
            </a:r>
            <a:r>
              <a:rPr lang="bg-BG" sz="2500" dirty="0"/>
              <a:t>касаеща нематериалното културно наследство, съгласно посочени добри практики относно марките и публичното представяне на елементи на НКН.</a:t>
            </a:r>
          </a:p>
          <a:p>
            <a:pPr marL="0" indent="0">
              <a:buNone/>
            </a:pPr>
            <a:endParaRPr lang="bg-BG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EB536-6865-42FE-A0A8-2AAAF18A9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70" y="3934163"/>
            <a:ext cx="2699662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4425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98BC8-E957-4BA6-9DF1-581A54523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24" y="1133249"/>
            <a:ext cx="2947482" cy="4601183"/>
          </a:xfrm>
        </p:spPr>
        <p:txBody>
          <a:bodyPr>
            <a:normAutofit/>
          </a:bodyPr>
          <a:lstStyle/>
          <a:p>
            <a:pPr algn="ctr"/>
            <a:r>
              <a:rPr lang="bg-BG" b="1" dirty="0"/>
              <a:t>Изводи </a:t>
            </a:r>
            <a:r>
              <a:rPr lang="bg-BG" sz="2000" b="1" dirty="0"/>
              <a:t>(1)</a:t>
            </a:r>
            <a:endParaRPr lang="bg-BG" sz="40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40B971-1A4C-4FBF-827E-07F833E094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4553155"/>
              </p:ext>
            </p:extLst>
          </p:nvPr>
        </p:nvGraphicFramePr>
        <p:xfrm>
          <a:off x="3868738" y="863600"/>
          <a:ext cx="7315200" cy="5441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4FC4497-BB19-4E67-A088-60B0D0D1C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301836"/>
              </p:ext>
            </p:extLst>
          </p:nvPr>
        </p:nvGraphicFramePr>
        <p:xfrm>
          <a:off x="3524249" y="729191"/>
          <a:ext cx="8162926" cy="597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1463">
                  <a:extLst>
                    <a:ext uri="{9D8B030D-6E8A-4147-A177-3AD203B41FA5}">
                      <a16:colId xmlns:a16="http://schemas.microsoft.com/office/drawing/2014/main" val="3309709733"/>
                    </a:ext>
                  </a:extLst>
                </a:gridCol>
                <a:gridCol w="4081463">
                  <a:extLst>
                    <a:ext uri="{9D8B030D-6E8A-4147-A177-3AD203B41FA5}">
                      <a16:colId xmlns:a16="http://schemas.microsoft.com/office/drawing/2014/main" val="3749360737"/>
                    </a:ext>
                  </a:extLst>
                </a:gridCol>
              </a:tblGrid>
              <a:tr h="598663">
                <a:tc>
                  <a:txBody>
                    <a:bodyPr/>
                    <a:lstStyle/>
                    <a:p>
                      <a:pPr algn="ctr"/>
                      <a:r>
                        <a:rPr lang="bg-BG" dirty="0"/>
                        <a:t>Констатация</a:t>
                      </a:r>
                      <a:br>
                        <a:rPr lang="bg-BG" dirty="0"/>
                      </a:b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b="1" dirty="0"/>
                        <a:t>Препоръки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548678"/>
                  </a:ext>
                </a:extLst>
              </a:tr>
              <a:tr h="541647">
                <a:tc>
                  <a:txBody>
                    <a:bodyPr/>
                    <a:lstStyle/>
                    <a:p>
                      <a:r>
                        <a:rPr lang="bg-BG" sz="1600" dirty="0"/>
                        <a:t>Централизация</a:t>
                      </a:r>
                    </a:p>
                    <a:p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</a:rPr>
                        <a:t>Децентрализация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;</a:t>
                      </a:r>
                      <a:endParaRPr lang="bg-BG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bg-B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310418"/>
                  </a:ext>
                </a:extLst>
              </a:tr>
              <a:tr h="12258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</a:rPr>
                        <a:t>Липса на стратегия</a:t>
                      </a:r>
                    </a:p>
                    <a:p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</a:rPr>
                        <a:t>Включване на музеите във всички стъпки на опазване на НКН, синхронизиране на стратегическите документи на различни нива;</a:t>
                      </a:r>
                    </a:p>
                    <a:p>
                      <a:endParaRPr lang="bg-B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178474"/>
                  </a:ext>
                </a:extLst>
              </a:tr>
              <a:tr h="541647">
                <a:tc>
                  <a:txBody>
                    <a:bodyPr/>
                    <a:lstStyle/>
                    <a:p>
                      <a:r>
                        <a:rPr lang="bg-BG" sz="1600" dirty="0">
                          <a:solidFill>
                            <a:schemeClr val="tx1"/>
                          </a:solidFill>
                        </a:rPr>
                        <a:t>Конвенция Фаро на Съвета на Европа</a:t>
                      </a:r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</a:rPr>
                        <a:t>Ратифициране на Конвенцията;</a:t>
                      </a:r>
                    </a:p>
                    <a:p>
                      <a:endParaRPr lang="bg-B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951960"/>
                  </a:ext>
                </a:extLst>
              </a:tr>
              <a:tr h="9977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</a:rPr>
                        <a:t>Конвенция  за  опазване и насърчаване на многообразието от форми на културно изразяване (2005)</a:t>
                      </a:r>
                    </a:p>
                    <a:p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</a:rPr>
                        <a:t>Разработване на нормативна уредба, която да впише КН и НКН в системата на творчество и културните индустрии;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bg-B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085853"/>
                  </a:ext>
                </a:extLst>
              </a:tr>
              <a:tr h="16819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</a:rPr>
                        <a:t>Европейска конвенция за ландшафта на Съвета на Европа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bg-B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Да се разработи процедура за номиниране на културен пейзаж, което ще разшири достъпът на разнообразни общности по места до участие в номиниране на елементи на културен пейзаж, съчетаващ материално и нематериално културно наследство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;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442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7049044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{56E85F25-5FE8-064D-9702-B0BD5F2D99B2}tf10001124</Template>
  <TotalTime>508</TotalTime>
  <Words>957</Words>
  <Application>Microsoft Office PowerPoint</Application>
  <PresentationFormat>Widescreen</PresentationFormat>
  <Paragraphs>83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Corbel</vt:lpstr>
      <vt:lpstr>Wingdings</vt:lpstr>
      <vt:lpstr>Wingdings 2</vt:lpstr>
      <vt:lpstr>Frame</vt:lpstr>
      <vt:lpstr>PowerPoint Presentation</vt:lpstr>
      <vt:lpstr>                                    Презентацията е създаден по проект BG05SFOP001-2.009-0182 "Опазване на нематериалното културно наследство чрез повишаване на гражданското участие в процесите на формулиране, изпълнение и мониторинг на политики и законодателство" финансиран по Оперативна програма „Добро управление 2014-2020 съфинансирана от Европейския съюз чрез Европейския социален фонд. </vt:lpstr>
      <vt:lpstr>5 държави  обект на анализ  </vt:lpstr>
      <vt:lpstr>Добри практики (1)  </vt:lpstr>
      <vt:lpstr>Добри практики (2)  </vt:lpstr>
      <vt:lpstr>Препоръки (1)  </vt:lpstr>
      <vt:lpstr>Препоръки (2)  </vt:lpstr>
      <vt:lpstr>Препоръки (3)    </vt:lpstr>
      <vt:lpstr>Изводи (1)</vt:lpstr>
      <vt:lpstr>Изводи (2)</vt:lpstr>
      <vt:lpstr>Изводи (3)</vt:lpstr>
      <vt:lpstr> Благодаря за вниманието!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ACTIVITY REPORT’ 18</dc:title>
  <dc:creator>Microsoft Office User</dc:creator>
  <cp:lastModifiedBy>User</cp:lastModifiedBy>
  <cp:revision>73</cp:revision>
  <dcterms:created xsi:type="dcterms:W3CDTF">2018-11-18T10:46:50Z</dcterms:created>
  <dcterms:modified xsi:type="dcterms:W3CDTF">2020-02-07T13:32:02Z</dcterms:modified>
</cp:coreProperties>
</file>