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90" r:id="rId3"/>
    <p:sldId id="280" r:id="rId4"/>
    <p:sldId id="282" r:id="rId5"/>
    <p:sldId id="288" r:id="rId6"/>
    <p:sldId id="289" r:id="rId7"/>
    <p:sldId id="292" r:id="rId8"/>
    <p:sldId id="258" r:id="rId9"/>
    <p:sldId id="275" r:id="rId10"/>
    <p:sldId id="276" r:id="rId11"/>
    <p:sldId id="293" r:id="rId12"/>
    <p:sldId id="278" r:id="rId13"/>
    <p:sldId id="294" r:id="rId14"/>
    <p:sldId id="27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47"/>
    <p:restoredTop sz="94694"/>
  </p:normalViewPr>
  <p:slideViewPr>
    <p:cSldViewPr snapToGrid="0" snapToObjects="1">
      <p:cViewPr varScale="1">
        <p:scale>
          <a:sx n="114" d="100"/>
          <a:sy n="114" d="100"/>
        </p:scale>
        <p:origin x="1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10D267-5183-47D7-ABCE-DF1FBB0AD2C4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8867AF51-F03F-4741-9746-E1A7D54E1FED}">
      <dgm:prSet phldrT="[Text]" custT="1"/>
      <dgm:spPr/>
      <dgm:t>
        <a:bodyPr/>
        <a:lstStyle/>
        <a:p>
          <a:r>
            <a:rPr lang="ru-RU" sz="1800" b="1" dirty="0">
              <a:solidFill>
                <a:schemeClr val="tx2"/>
              </a:solidFill>
            </a:rPr>
            <a:t>Насърчаване на активното сътрудничество в областта на нематериалното културно наследство на национално, регионално и международно ниво</a:t>
          </a:r>
          <a:endParaRPr lang="bg-BG" sz="1800" dirty="0">
            <a:solidFill>
              <a:schemeClr val="tx2"/>
            </a:solidFill>
          </a:endParaRPr>
        </a:p>
      </dgm:t>
    </dgm:pt>
    <dgm:pt modelId="{C06B33D5-5771-4EBD-B5DE-D03E4FF0B078}" type="parTrans" cxnId="{3B2585BA-FCAA-4A40-B86E-3749B7C30E4C}">
      <dgm:prSet/>
      <dgm:spPr/>
      <dgm:t>
        <a:bodyPr/>
        <a:lstStyle/>
        <a:p>
          <a:endParaRPr lang="bg-BG"/>
        </a:p>
      </dgm:t>
    </dgm:pt>
    <dgm:pt modelId="{E9AAE5F9-5B4D-452E-AD9A-260AA68BBB0A}" type="sibTrans" cxnId="{3B2585BA-FCAA-4A40-B86E-3749B7C30E4C}">
      <dgm:prSet/>
      <dgm:spPr/>
      <dgm:t>
        <a:bodyPr/>
        <a:lstStyle/>
        <a:p>
          <a:endParaRPr lang="bg-BG"/>
        </a:p>
      </dgm:t>
    </dgm:pt>
    <dgm:pt modelId="{2EE391D7-9F5F-42F8-A664-D2B9367D04A6}">
      <dgm:prSet phldrT="[Text]" custT="1"/>
      <dgm:spPr/>
      <dgm:t>
        <a:bodyPr/>
        <a:lstStyle/>
        <a:p>
          <a:r>
            <a:rPr lang="ru-RU" sz="1800" b="1" dirty="0">
              <a:solidFill>
                <a:schemeClr val="tx2"/>
              </a:solidFill>
            </a:rPr>
            <a:t>Иницииране и осъществяване на инициативи за опазване и популяризиране на нематериалното културно наследство на страните от Югоизточна Европа</a:t>
          </a:r>
          <a:endParaRPr lang="bg-BG" sz="1800" dirty="0">
            <a:solidFill>
              <a:schemeClr val="tx2"/>
            </a:solidFill>
          </a:endParaRPr>
        </a:p>
      </dgm:t>
    </dgm:pt>
    <dgm:pt modelId="{558ABA03-594E-487D-80A1-5B418DB32210}" type="parTrans" cxnId="{9E03B886-9111-4747-9EB2-8A5C52FB366F}">
      <dgm:prSet/>
      <dgm:spPr/>
      <dgm:t>
        <a:bodyPr/>
        <a:lstStyle/>
        <a:p>
          <a:endParaRPr lang="bg-BG"/>
        </a:p>
      </dgm:t>
    </dgm:pt>
    <dgm:pt modelId="{8CFE3E29-3701-405F-92FC-703904A6B501}" type="sibTrans" cxnId="{9E03B886-9111-4747-9EB2-8A5C52FB366F}">
      <dgm:prSet/>
      <dgm:spPr/>
      <dgm:t>
        <a:bodyPr/>
        <a:lstStyle/>
        <a:p>
          <a:endParaRPr lang="bg-BG"/>
        </a:p>
      </dgm:t>
    </dgm:pt>
    <dgm:pt modelId="{68A390BC-44BC-4248-BC24-100CF8E1E759}" type="pres">
      <dgm:prSet presAssocID="{A610D267-5183-47D7-ABCE-DF1FBB0AD2C4}" presName="compositeShape" presStyleCnt="0">
        <dgm:presLayoutVars>
          <dgm:chMax val="2"/>
          <dgm:dir/>
          <dgm:resizeHandles val="exact"/>
        </dgm:presLayoutVars>
      </dgm:prSet>
      <dgm:spPr/>
    </dgm:pt>
    <dgm:pt modelId="{35CF215C-7D7E-4BC7-A4E1-54884D3F58FD}" type="pres">
      <dgm:prSet presAssocID="{A610D267-5183-47D7-ABCE-DF1FBB0AD2C4}" presName="divider" presStyleLbl="fgShp" presStyleIdx="0" presStyleCnt="1"/>
      <dgm:spPr/>
    </dgm:pt>
    <dgm:pt modelId="{9C0FF72E-C98B-404A-B84F-D0C8802E091E}" type="pres">
      <dgm:prSet presAssocID="{8867AF51-F03F-4741-9746-E1A7D54E1FED}" presName="downArrow" presStyleLbl="node1" presStyleIdx="0" presStyleCnt="2"/>
      <dgm:spPr/>
    </dgm:pt>
    <dgm:pt modelId="{AF483505-3167-47A7-BF77-561E917C8225}" type="pres">
      <dgm:prSet presAssocID="{8867AF51-F03F-4741-9746-E1A7D54E1FED}" presName="downArrowText" presStyleLbl="revTx" presStyleIdx="0" presStyleCnt="2" custScaleX="138576" custLinFactNeighborY="3510">
        <dgm:presLayoutVars>
          <dgm:bulletEnabled val="1"/>
        </dgm:presLayoutVars>
      </dgm:prSet>
      <dgm:spPr/>
    </dgm:pt>
    <dgm:pt modelId="{3F7FB9EC-BA8A-49BE-AEC1-B586D8440830}" type="pres">
      <dgm:prSet presAssocID="{2EE391D7-9F5F-42F8-A664-D2B9367D04A6}" presName="upArrow" presStyleLbl="node1" presStyleIdx="1" presStyleCnt="2"/>
      <dgm:spPr/>
    </dgm:pt>
    <dgm:pt modelId="{38F7FD01-409F-46AF-A355-4C6D15465AD7}" type="pres">
      <dgm:prSet presAssocID="{2EE391D7-9F5F-42F8-A664-D2B9367D04A6}" presName="upArrowText" presStyleLbl="revTx" presStyleIdx="1" presStyleCnt="2" custScaleX="151710" custLinFactNeighborX="848" custLinFactNeighborY="-5052">
        <dgm:presLayoutVars>
          <dgm:bulletEnabled val="1"/>
        </dgm:presLayoutVars>
      </dgm:prSet>
      <dgm:spPr/>
    </dgm:pt>
  </dgm:ptLst>
  <dgm:cxnLst>
    <dgm:cxn modelId="{2DB7325D-CF00-4ECC-9206-260F16F2452A}" type="presOf" srcId="{2EE391D7-9F5F-42F8-A664-D2B9367D04A6}" destId="{38F7FD01-409F-46AF-A355-4C6D15465AD7}" srcOrd="0" destOrd="0" presId="urn:microsoft.com/office/officeart/2005/8/layout/arrow3"/>
    <dgm:cxn modelId="{9E03B886-9111-4747-9EB2-8A5C52FB366F}" srcId="{A610D267-5183-47D7-ABCE-DF1FBB0AD2C4}" destId="{2EE391D7-9F5F-42F8-A664-D2B9367D04A6}" srcOrd="1" destOrd="0" parTransId="{558ABA03-594E-487D-80A1-5B418DB32210}" sibTransId="{8CFE3E29-3701-405F-92FC-703904A6B501}"/>
    <dgm:cxn modelId="{3DFD488F-35E6-4071-96A4-54DFCEBE7A54}" type="presOf" srcId="{A610D267-5183-47D7-ABCE-DF1FBB0AD2C4}" destId="{68A390BC-44BC-4248-BC24-100CF8E1E759}" srcOrd="0" destOrd="0" presId="urn:microsoft.com/office/officeart/2005/8/layout/arrow3"/>
    <dgm:cxn modelId="{3B2585BA-FCAA-4A40-B86E-3749B7C30E4C}" srcId="{A610D267-5183-47D7-ABCE-DF1FBB0AD2C4}" destId="{8867AF51-F03F-4741-9746-E1A7D54E1FED}" srcOrd="0" destOrd="0" parTransId="{C06B33D5-5771-4EBD-B5DE-D03E4FF0B078}" sibTransId="{E9AAE5F9-5B4D-452E-AD9A-260AA68BBB0A}"/>
    <dgm:cxn modelId="{B98873E6-3889-4C87-ACB0-102C5FB7C3F7}" type="presOf" srcId="{8867AF51-F03F-4741-9746-E1A7D54E1FED}" destId="{AF483505-3167-47A7-BF77-561E917C8225}" srcOrd="0" destOrd="0" presId="urn:microsoft.com/office/officeart/2005/8/layout/arrow3"/>
    <dgm:cxn modelId="{683217D4-3EBF-4976-AB37-8A9BE0D28B39}" type="presParOf" srcId="{68A390BC-44BC-4248-BC24-100CF8E1E759}" destId="{35CF215C-7D7E-4BC7-A4E1-54884D3F58FD}" srcOrd="0" destOrd="0" presId="urn:microsoft.com/office/officeart/2005/8/layout/arrow3"/>
    <dgm:cxn modelId="{E5667F1F-83BD-43C4-AC2B-CD3D44FAA6D9}" type="presParOf" srcId="{68A390BC-44BC-4248-BC24-100CF8E1E759}" destId="{9C0FF72E-C98B-404A-B84F-D0C8802E091E}" srcOrd="1" destOrd="0" presId="urn:microsoft.com/office/officeart/2005/8/layout/arrow3"/>
    <dgm:cxn modelId="{6564D29D-1ABE-45AF-92E9-76C4F075856A}" type="presParOf" srcId="{68A390BC-44BC-4248-BC24-100CF8E1E759}" destId="{AF483505-3167-47A7-BF77-561E917C8225}" srcOrd="2" destOrd="0" presId="urn:microsoft.com/office/officeart/2005/8/layout/arrow3"/>
    <dgm:cxn modelId="{167D49D0-E5CC-4C13-BFF7-A5505A31732D}" type="presParOf" srcId="{68A390BC-44BC-4248-BC24-100CF8E1E759}" destId="{3F7FB9EC-BA8A-49BE-AEC1-B586D8440830}" srcOrd="3" destOrd="0" presId="urn:microsoft.com/office/officeart/2005/8/layout/arrow3"/>
    <dgm:cxn modelId="{11F88A6B-43C2-423B-A7D9-DDAA42E0F923}" type="presParOf" srcId="{68A390BC-44BC-4248-BC24-100CF8E1E759}" destId="{38F7FD01-409F-46AF-A355-4C6D15465AD7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F79A30-45DC-40D5-A12E-8F7A19E47EC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39FC70CB-4CC9-4F13-A486-9909FCFCC532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ru-RU" sz="2100" b="1" dirty="0"/>
            <a:t>популяризира Конвенцията </a:t>
          </a:r>
          <a:r>
            <a:rPr lang="ru-RU" sz="2000" b="1" dirty="0"/>
            <a:t>за опазване на НКН (2003)</a:t>
          </a:r>
          <a:r>
            <a:rPr lang="ru-RU" sz="2000" dirty="0"/>
            <a:t> и допринася за нейното прилагане в Югоизточна Европа</a:t>
          </a:r>
          <a:endParaRPr lang="bg-BG" sz="2000" dirty="0"/>
        </a:p>
      </dgm:t>
    </dgm:pt>
    <dgm:pt modelId="{6A202604-233E-4542-855C-CD212719145A}" type="parTrans" cxnId="{DBED4A18-3EA6-4099-A30C-68E87E0CCA4B}">
      <dgm:prSet/>
      <dgm:spPr/>
      <dgm:t>
        <a:bodyPr/>
        <a:lstStyle/>
        <a:p>
          <a:endParaRPr lang="bg-BG"/>
        </a:p>
      </dgm:t>
    </dgm:pt>
    <dgm:pt modelId="{7A2177CF-5455-48A7-A7F3-E6397BEB2928}" type="sibTrans" cxnId="{DBED4A18-3EA6-4099-A30C-68E87E0CCA4B}">
      <dgm:prSet/>
      <dgm:spPr/>
      <dgm:t>
        <a:bodyPr/>
        <a:lstStyle/>
        <a:p>
          <a:endParaRPr lang="bg-BG"/>
        </a:p>
      </dgm:t>
    </dgm:pt>
    <dgm:pt modelId="{7599CDCC-DB45-46A9-B143-D3795764036D}">
      <dgm:prSet phldrT="[Text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ru-RU" b="1" dirty="0"/>
            <a:t>увеличава участието на общности</a:t>
          </a:r>
          <a:r>
            <a:rPr lang="ru-RU" dirty="0"/>
            <a:t>,</a:t>
          </a:r>
          <a:r>
            <a:rPr lang="ru-RU" b="1" dirty="0"/>
            <a:t> </a:t>
          </a:r>
          <a:r>
            <a:rPr lang="ru-RU" dirty="0"/>
            <a:t>групи и лица в опазването на НКН</a:t>
          </a:r>
          <a:endParaRPr lang="bg-BG" dirty="0"/>
        </a:p>
      </dgm:t>
    </dgm:pt>
    <dgm:pt modelId="{20659719-FA03-4CAD-9744-8969EEEF1C5F}" type="parTrans" cxnId="{AE231A8B-6677-4902-A532-5EF83D2CDA1D}">
      <dgm:prSet/>
      <dgm:spPr/>
      <dgm:t>
        <a:bodyPr/>
        <a:lstStyle/>
        <a:p>
          <a:endParaRPr lang="bg-BG"/>
        </a:p>
      </dgm:t>
    </dgm:pt>
    <dgm:pt modelId="{E6BDADAC-68D5-4F37-9D30-24733D1112E6}" type="sibTrans" cxnId="{AE231A8B-6677-4902-A532-5EF83D2CDA1D}">
      <dgm:prSet/>
      <dgm:spPr/>
      <dgm:t>
        <a:bodyPr/>
        <a:lstStyle/>
        <a:p>
          <a:endParaRPr lang="bg-BG"/>
        </a:p>
      </dgm:t>
    </dgm:pt>
    <dgm:pt modelId="{6AA59AFB-72FC-426D-8DA1-0489B119F0A3}">
      <dgm:prSet phldrT="[Text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ru-RU" b="1" dirty="0"/>
            <a:t>повишава капацитета </a:t>
          </a:r>
          <a:r>
            <a:rPr lang="ru-RU" dirty="0"/>
            <a:t>на държавите от Югоизточна Европа в опазването на НКН </a:t>
          </a:r>
          <a:endParaRPr lang="bg-BG" dirty="0"/>
        </a:p>
      </dgm:t>
    </dgm:pt>
    <dgm:pt modelId="{B99DD396-5EC4-4FC1-9BCB-3409EC400A5E}" type="parTrans" cxnId="{BF5DEE37-14D6-4069-BB62-768F72EB1B12}">
      <dgm:prSet/>
      <dgm:spPr/>
      <dgm:t>
        <a:bodyPr/>
        <a:lstStyle/>
        <a:p>
          <a:endParaRPr lang="bg-BG"/>
        </a:p>
      </dgm:t>
    </dgm:pt>
    <dgm:pt modelId="{44B53DCE-9AB4-4475-A4FE-8D3501B1B6D3}" type="sibTrans" cxnId="{BF5DEE37-14D6-4069-BB62-768F72EB1B12}">
      <dgm:prSet/>
      <dgm:spPr/>
      <dgm:t>
        <a:bodyPr/>
        <a:lstStyle/>
        <a:p>
          <a:endParaRPr lang="bg-BG"/>
        </a:p>
      </dgm:t>
    </dgm:pt>
    <dgm:pt modelId="{38416E2E-D0EE-43F9-A5C1-6DEB91021362}">
      <dgm:prSet phldrT="[Text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ru-RU" b="1" dirty="0"/>
            <a:t>координира, обменя и разпространява информация </a:t>
          </a:r>
          <a:r>
            <a:rPr lang="ru-RU" dirty="0"/>
            <a:t>относно опазването на НКН</a:t>
          </a:r>
          <a:endParaRPr lang="bg-BG" dirty="0"/>
        </a:p>
      </dgm:t>
    </dgm:pt>
    <dgm:pt modelId="{15D86B77-DDA7-4988-8A34-86449D71D357}" type="parTrans" cxnId="{D76DA872-3C33-4CB4-9A4F-2CA2C28AACE1}">
      <dgm:prSet/>
      <dgm:spPr/>
      <dgm:t>
        <a:bodyPr/>
        <a:lstStyle/>
        <a:p>
          <a:endParaRPr lang="bg-BG"/>
        </a:p>
      </dgm:t>
    </dgm:pt>
    <dgm:pt modelId="{1DCEF5B6-A5AA-413A-AB64-A2B93A129D3B}" type="sibTrans" cxnId="{D76DA872-3C33-4CB4-9A4F-2CA2C28AACE1}">
      <dgm:prSet/>
      <dgm:spPr/>
      <dgm:t>
        <a:bodyPr/>
        <a:lstStyle/>
        <a:p>
          <a:endParaRPr lang="bg-BG"/>
        </a:p>
      </dgm:t>
    </dgm:pt>
    <dgm:pt modelId="{53B3F42F-3C0D-4E56-A748-EF39F4262681}">
      <dgm:prSet phldrT="[Text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ru-RU" b="1" dirty="0"/>
            <a:t>поощрява </a:t>
          </a:r>
          <a:r>
            <a:rPr lang="ru-RU" dirty="0"/>
            <a:t>регионалното и международното </a:t>
          </a:r>
          <a:r>
            <a:rPr lang="ru-RU" b="1" dirty="0"/>
            <a:t>сътрудничество</a:t>
          </a:r>
          <a:r>
            <a:rPr lang="ru-RU" dirty="0"/>
            <a:t> за опазване на НКН </a:t>
          </a:r>
          <a:endParaRPr lang="bg-BG" dirty="0"/>
        </a:p>
      </dgm:t>
    </dgm:pt>
    <dgm:pt modelId="{33C3907D-F5C5-423E-9678-3FE67C4B8796}" type="parTrans" cxnId="{E42DF0A4-38C7-4F0C-B2B6-7DC244089D02}">
      <dgm:prSet/>
      <dgm:spPr/>
      <dgm:t>
        <a:bodyPr/>
        <a:lstStyle/>
        <a:p>
          <a:endParaRPr lang="bg-BG"/>
        </a:p>
      </dgm:t>
    </dgm:pt>
    <dgm:pt modelId="{25E44BC3-186E-42E4-A705-7602684BF75B}" type="sibTrans" cxnId="{E42DF0A4-38C7-4F0C-B2B6-7DC244089D02}">
      <dgm:prSet/>
      <dgm:spPr/>
      <dgm:t>
        <a:bodyPr/>
        <a:lstStyle/>
        <a:p>
          <a:endParaRPr lang="bg-BG"/>
        </a:p>
      </dgm:t>
    </dgm:pt>
    <dgm:pt modelId="{D6E45C88-454D-49A9-97C5-8BAC8B0C6E57}" type="pres">
      <dgm:prSet presAssocID="{C9F79A30-45DC-40D5-A12E-8F7A19E47EC7}" presName="diagram" presStyleCnt="0">
        <dgm:presLayoutVars>
          <dgm:dir/>
          <dgm:resizeHandles val="exact"/>
        </dgm:presLayoutVars>
      </dgm:prSet>
      <dgm:spPr/>
    </dgm:pt>
    <dgm:pt modelId="{A856C26D-7706-4A97-AC55-81DC7951FE0E}" type="pres">
      <dgm:prSet presAssocID="{39FC70CB-4CC9-4F13-A486-9909FCFCC532}" presName="node" presStyleLbl="node1" presStyleIdx="0" presStyleCnt="5">
        <dgm:presLayoutVars>
          <dgm:bulletEnabled val="1"/>
        </dgm:presLayoutVars>
      </dgm:prSet>
      <dgm:spPr/>
    </dgm:pt>
    <dgm:pt modelId="{63FB38C5-97AA-423B-A997-6D9F3263D54D}" type="pres">
      <dgm:prSet presAssocID="{7A2177CF-5455-48A7-A7F3-E6397BEB2928}" presName="sibTrans" presStyleCnt="0"/>
      <dgm:spPr/>
    </dgm:pt>
    <dgm:pt modelId="{DCFF3CEE-B159-47C5-9ECB-988DDB06A321}" type="pres">
      <dgm:prSet presAssocID="{7599CDCC-DB45-46A9-B143-D3795764036D}" presName="node" presStyleLbl="node1" presStyleIdx="1" presStyleCnt="5">
        <dgm:presLayoutVars>
          <dgm:bulletEnabled val="1"/>
        </dgm:presLayoutVars>
      </dgm:prSet>
      <dgm:spPr/>
    </dgm:pt>
    <dgm:pt modelId="{131D5C01-357C-43C8-8A62-21E30D52C960}" type="pres">
      <dgm:prSet presAssocID="{E6BDADAC-68D5-4F37-9D30-24733D1112E6}" presName="sibTrans" presStyleCnt="0"/>
      <dgm:spPr/>
    </dgm:pt>
    <dgm:pt modelId="{58DC858A-5ACD-41AB-A92F-240B8D6F6BF7}" type="pres">
      <dgm:prSet presAssocID="{6AA59AFB-72FC-426D-8DA1-0489B119F0A3}" presName="node" presStyleLbl="node1" presStyleIdx="2" presStyleCnt="5">
        <dgm:presLayoutVars>
          <dgm:bulletEnabled val="1"/>
        </dgm:presLayoutVars>
      </dgm:prSet>
      <dgm:spPr/>
    </dgm:pt>
    <dgm:pt modelId="{EFAD8570-BFFE-42AE-8AA8-DEA5D1CAED23}" type="pres">
      <dgm:prSet presAssocID="{44B53DCE-9AB4-4475-A4FE-8D3501B1B6D3}" presName="sibTrans" presStyleCnt="0"/>
      <dgm:spPr/>
    </dgm:pt>
    <dgm:pt modelId="{CA7B0FD2-08DE-46CD-A13D-30B598E3F6F1}" type="pres">
      <dgm:prSet presAssocID="{38416E2E-D0EE-43F9-A5C1-6DEB91021362}" presName="node" presStyleLbl="node1" presStyleIdx="3" presStyleCnt="5">
        <dgm:presLayoutVars>
          <dgm:bulletEnabled val="1"/>
        </dgm:presLayoutVars>
      </dgm:prSet>
      <dgm:spPr/>
    </dgm:pt>
    <dgm:pt modelId="{75E1BD84-09E3-41A5-82FD-0D0291A3F5E8}" type="pres">
      <dgm:prSet presAssocID="{1DCEF5B6-A5AA-413A-AB64-A2B93A129D3B}" presName="sibTrans" presStyleCnt="0"/>
      <dgm:spPr/>
    </dgm:pt>
    <dgm:pt modelId="{74F37B63-8D71-49D8-A2CB-4ADDEC8877AA}" type="pres">
      <dgm:prSet presAssocID="{53B3F42F-3C0D-4E56-A748-EF39F4262681}" presName="node" presStyleLbl="node1" presStyleIdx="4" presStyleCnt="5">
        <dgm:presLayoutVars>
          <dgm:bulletEnabled val="1"/>
        </dgm:presLayoutVars>
      </dgm:prSet>
      <dgm:spPr/>
    </dgm:pt>
  </dgm:ptLst>
  <dgm:cxnLst>
    <dgm:cxn modelId="{DBED4A18-3EA6-4099-A30C-68E87E0CCA4B}" srcId="{C9F79A30-45DC-40D5-A12E-8F7A19E47EC7}" destId="{39FC70CB-4CC9-4F13-A486-9909FCFCC532}" srcOrd="0" destOrd="0" parTransId="{6A202604-233E-4542-855C-CD212719145A}" sibTransId="{7A2177CF-5455-48A7-A7F3-E6397BEB2928}"/>
    <dgm:cxn modelId="{92A53727-3405-4CE5-99D3-6389A41096A2}" type="presOf" srcId="{39FC70CB-4CC9-4F13-A486-9909FCFCC532}" destId="{A856C26D-7706-4A97-AC55-81DC7951FE0E}" srcOrd="0" destOrd="0" presId="urn:microsoft.com/office/officeart/2005/8/layout/default"/>
    <dgm:cxn modelId="{D8235E31-B02B-4ED0-92F7-444B9925BF7C}" type="presOf" srcId="{6AA59AFB-72FC-426D-8DA1-0489B119F0A3}" destId="{58DC858A-5ACD-41AB-A92F-240B8D6F6BF7}" srcOrd="0" destOrd="0" presId="urn:microsoft.com/office/officeart/2005/8/layout/default"/>
    <dgm:cxn modelId="{BF5DEE37-14D6-4069-BB62-768F72EB1B12}" srcId="{C9F79A30-45DC-40D5-A12E-8F7A19E47EC7}" destId="{6AA59AFB-72FC-426D-8DA1-0489B119F0A3}" srcOrd="2" destOrd="0" parTransId="{B99DD396-5EC4-4FC1-9BCB-3409EC400A5E}" sibTransId="{44B53DCE-9AB4-4475-A4FE-8D3501B1B6D3}"/>
    <dgm:cxn modelId="{D76DA872-3C33-4CB4-9A4F-2CA2C28AACE1}" srcId="{C9F79A30-45DC-40D5-A12E-8F7A19E47EC7}" destId="{38416E2E-D0EE-43F9-A5C1-6DEB91021362}" srcOrd="3" destOrd="0" parTransId="{15D86B77-DDA7-4988-8A34-86449D71D357}" sibTransId="{1DCEF5B6-A5AA-413A-AB64-A2B93A129D3B}"/>
    <dgm:cxn modelId="{AE231A8B-6677-4902-A532-5EF83D2CDA1D}" srcId="{C9F79A30-45DC-40D5-A12E-8F7A19E47EC7}" destId="{7599CDCC-DB45-46A9-B143-D3795764036D}" srcOrd="1" destOrd="0" parTransId="{20659719-FA03-4CAD-9744-8969EEEF1C5F}" sibTransId="{E6BDADAC-68D5-4F37-9D30-24733D1112E6}"/>
    <dgm:cxn modelId="{E42DF0A4-38C7-4F0C-B2B6-7DC244089D02}" srcId="{C9F79A30-45DC-40D5-A12E-8F7A19E47EC7}" destId="{53B3F42F-3C0D-4E56-A748-EF39F4262681}" srcOrd="4" destOrd="0" parTransId="{33C3907D-F5C5-423E-9678-3FE67C4B8796}" sibTransId="{25E44BC3-186E-42E4-A705-7602684BF75B}"/>
    <dgm:cxn modelId="{EDE568AD-2399-4141-8ACB-DD88FE58BB95}" type="presOf" srcId="{C9F79A30-45DC-40D5-A12E-8F7A19E47EC7}" destId="{D6E45C88-454D-49A9-97C5-8BAC8B0C6E57}" srcOrd="0" destOrd="0" presId="urn:microsoft.com/office/officeart/2005/8/layout/default"/>
    <dgm:cxn modelId="{CA967FBE-3E33-403F-AA2C-E424A8D29AE2}" type="presOf" srcId="{38416E2E-D0EE-43F9-A5C1-6DEB91021362}" destId="{CA7B0FD2-08DE-46CD-A13D-30B598E3F6F1}" srcOrd="0" destOrd="0" presId="urn:microsoft.com/office/officeart/2005/8/layout/default"/>
    <dgm:cxn modelId="{76DC18D6-A009-4060-A77B-2BB05E20146F}" type="presOf" srcId="{7599CDCC-DB45-46A9-B143-D3795764036D}" destId="{DCFF3CEE-B159-47C5-9ECB-988DDB06A321}" srcOrd="0" destOrd="0" presId="urn:microsoft.com/office/officeart/2005/8/layout/default"/>
    <dgm:cxn modelId="{5BBE72E2-D7CB-4B44-87B2-5886A70C2F18}" type="presOf" srcId="{53B3F42F-3C0D-4E56-A748-EF39F4262681}" destId="{74F37B63-8D71-49D8-A2CB-4ADDEC8877AA}" srcOrd="0" destOrd="0" presId="urn:microsoft.com/office/officeart/2005/8/layout/default"/>
    <dgm:cxn modelId="{E94DDB6B-05CF-48D4-8EFC-F5B4A2195253}" type="presParOf" srcId="{D6E45C88-454D-49A9-97C5-8BAC8B0C6E57}" destId="{A856C26D-7706-4A97-AC55-81DC7951FE0E}" srcOrd="0" destOrd="0" presId="urn:microsoft.com/office/officeart/2005/8/layout/default"/>
    <dgm:cxn modelId="{B5AAC359-EEF8-4E51-8B7F-21B0677CAE65}" type="presParOf" srcId="{D6E45C88-454D-49A9-97C5-8BAC8B0C6E57}" destId="{63FB38C5-97AA-423B-A997-6D9F3263D54D}" srcOrd="1" destOrd="0" presId="urn:microsoft.com/office/officeart/2005/8/layout/default"/>
    <dgm:cxn modelId="{27F3085A-FA46-4917-AAE3-7A8F83FEA1FB}" type="presParOf" srcId="{D6E45C88-454D-49A9-97C5-8BAC8B0C6E57}" destId="{DCFF3CEE-B159-47C5-9ECB-988DDB06A321}" srcOrd="2" destOrd="0" presId="urn:microsoft.com/office/officeart/2005/8/layout/default"/>
    <dgm:cxn modelId="{74A98D96-7D17-411E-B954-A5D1537026A3}" type="presParOf" srcId="{D6E45C88-454D-49A9-97C5-8BAC8B0C6E57}" destId="{131D5C01-357C-43C8-8A62-21E30D52C960}" srcOrd="3" destOrd="0" presId="urn:microsoft.com/office/officeart/2005/8/layout/default"/>
    <dgm:cxn modelId="{C44D1EAD-10C9-4FAF-860F-389D902854F3}" type="presParOf" srcId="{D6E45C88-454D-49A9-97C5-8BAC8B0C6E57}" destId="{58DC858A-5ACD-41AB-A92F-240B8D6F6BF7}" srcOrd="4" destOrd="0" presId="urn:microsoft.com/office/officeart/2005/8/layout/default"/>
    <dgm:cxn modelId="{D7AC1747-2205-4711-A234-F669EBD0FBD3}" type="presParOf" srcId="{D6E45C88-454D-49A9-97C5-8BAC8B0C6E57}" destId="{EFAD8570-BFFE-42AE-8AA8-DEA5D1CAED23}" srcOrd="5" destOrd="0" presId="urn:microsoft.com/office/officeart/2005/8/layout/default"/>
    <dgm:cxn modelId="{AABF1EB3-F386-4982-AFF9-2F548CB792BF}" type="presParOf" srcId="{D6E45C88-454D-49A9-97C5-8BAC8B0C6E57}" destId="{CA7B0FD2-08DE-46CD-A13D-30B598E3F6F1}" srcOrd="6" destOrd="0" presId="urn:microsoft.com/office/officeart/2005/8/layout/default"/>
    <dgm:cxn modelId="{924B97EA-73ED-4549-A420-72FA74566718}" type="presParOf" srcId="{D6E45C88-454D-49A9-97C5-8BAC8B0C6E57}" destId="{75E1BD84-09E3-41A5-82FD-0D0291A3F5E8}" srcOrd="7" destOrd="0" presId="urn:microsoft.com/office/officeart/2005/8/layout/default"/>
    <dgm:cxn modelId="{92779C66-0752-4A91-BADC-B41824887788}" type="presParOf" srcId="{D6E45C88-454D-49A9-97C5-8BAC8B0C6E57}" destId="{74F37B63-8D71-49D8-A2CB-4ADDEC8877A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C218D7-4EAA-4A2F-B61B-06C77AF74F2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6FDC3401-42D3-4363-AE2A-14E8890AA5B6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bg-BG" sz="1600" b="1" dirty="0"/>
            <a:t>Анализ на законодателството и предприетите политики в страните членки на Регионалния център </a:t>
          </a:r>
          <a:r>
            <a:rPr lang="bg-BG" sz="1600" dirty="0"/>
            <a:t>в областта на опазването на нематериалното културни  наследство, включващ препоръки и насоки за тяхното изпълнение;</a:t>
          </a:r>
        </a:p>
      </dgm:t>
    </dgm:pt>
    <dgm:pt modelId="{DCA743A0-8B2F-49A4-AEE9-41818747311C}" type="parTrans" cxnId="{9113D2DE-F0A6-491D-A6BC-B3684A683BD4}">
      <dgm:prSet/>
      <dgm:spPr/>
      <dgm:t>
        <a:bodyPr/>
        <a:lstStyle/>
        <a:p>
          <a:endParaRPr lang="bg-BG"/>
        </a:p>
      </dgm:t>
    </dgm:pt>
    <dgm:pt modelId="{C44F5E0B-B18E-4FEF-8D08-C6D4B33096A9}" type="sibTrans" cxnId="{9113D2DE-F0A6-491D-A6BC-B3684A683BD4}">
      <dgm:prSet/>
      <dgm:spPr/>
      <dgm:t>
        <a:bodyPr/>
        <a:lstStyle/>
        <a:p>
          <a:endParaRPr lang="bg-BG"/>
        </a:p>
      </dgm:t>
    </dgm:pt>
    <dgm:pt modelId="{217256DD-33AF-4108-B971-D09C0E5D30A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bg-BG" sz="1600" b="1" dirty="0"/>
            <a:t>Анализ на българската нормативна рамка и политиките съществуващи в България</a:t>
          </a:r>
          <a:r>
            <a:rPr lang="bg-BG" sz="1600" dirty="0"/>
            <a:t> спрямо международните документи в областта на нематериалното културно наследство, с включени препоръки и насоки за изпълнение;</a:t>
          </a:r>
        </a:p>
      </dgm:t>
    </dgm:pt>
    <dgm:pt modelId="{EA95D40C-B8BE-44B0-9373-8943DBEE3859}" type="parTrans" cxnId="{4344BE49-B300-43C0-B1B5-6662942E219C}">
      <dgm:prSet/>
      <dgm:spPr/>
      <dgm:t>
        <a:bodyPr/>
        <a:lstStyle/>
        <a:p>
          <a:endParaRPr lang="bg-BG"/>
        </a:p>
      </dgm:t>
    </dgm:pt>
    <dgm:pt modelId="{0387B454-6ACF-4EE8-801C-6989D9BC469D}" type="sibTrans" cxnId="{4344BE49-B300-43C0-B1B5-6662942E219C}">
      <dgm:prSet/>
      <dgm:spPr/>
      <dgm:t>
        <a:bodyPr/>
        <a:lstStyle/>
        <a:p>
          <a:endParaRPr lang="bg-BG"/>
        </a:p>
      </dgm:t>
    </dgm:pt>
    <dgm:pt modelId="{90DA0A2D-7CD4-4834-801C-5BFB4E2C87A8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bg-BG" sz="1400" b="1" dirty="0"/>
            <a:t>Изработен механизъм за осъществяване на граждански мониторинг</a:t>
          </a:r>
          <a:r>
            <a:rPr lang="bg-BG" sz="1400" dirty="0"/>
            <a:t>, който да регламентира въвличането и участието на всички заинтересовани страни, вкл. и гражданите, в процеса за осъществяване на мониторинг на националните и локални политики в областта на опазване на нематериалното културно наследство;</a:t>
          </a:r>
        </a:p>
      </dgm:t>
    </dgm:pt>
    <dgm:pt modelId="{93C5D383-BE47-4EF7-B410-6EDE9E28418C}" type="parTrans" cxnId="{031F9CA3-A805-4698-865F-3D237F36D1B7}">
      <dgm:prSet/>
      <dgm:spPr/>
      <dgm:t>
        <a:bodyPr/>
        <a:lstStyle/>
        <a:p>
          <a:endParaRPr lang="bg-BG"/>
        </a:p>
      </dgm:t>
    </dgm:pt>
    <dgm:pt modelId="{6114DAD7-9879-465E-B443-350D90B16818}" type="sibTrans" cxnId="{031F9CA3-A805-4698-865F-3D237F36D1B7}">
      <dgm:prSet/>
      <dgm:spPr/>
      <dgm:t>
        <a:bodyPr/>
        <a:lstStyle/>
        <a:p>
          <a:endParaRPr lang="bg-BG"/>
        </a:p>
      </dgm:t>
    </dgm:pt>
    <dgm:pt modelId="{1DA1AF43-5D18-435A-977E-2F6FC7930211}" type="pres">
      <dgm:prSet presAssocID="{B4C218D7-4EAA-4A2F-B61B-06C77AF74F29}" presName="CompostProcess" presStyleCnt="0">
        <dgm:presLayoutVars>
          <dgm:dir/>
          <dgm:resizeHandles val="exact"/>
        </dgm:presLayoutVars>
      </dgm:prSet>
      <dgm:spPr/>
    </dgm:pt>
    <dgm:pt modelId="{6C3E158B-C31F-4295-9DDB-1997544F6574}" type="pres">
      <dgm:prSet presAssocID="{B4C218D7-4EAA-4A2F-B61B-06C77AF74F29}" presName="arrow" presStyleLbl="bgShp" presStyleIdx="0" presStyleCnt="1"/>
      <dgm:spPr/>
    </dgm:pt>
    <dgm:pt modelId="{58487C38-8073-4CC1-8C65-83A0F5086F55}" type="pres">
      <dgm:prSet presAssocID="{B4C218D7-4EAA-4A2F-B61B-06C77AF74F29}" presName="linearProcess" presStyleCnt="0"/>
      <dgm:spPr/>
    </dgm:pt>
    <dgm:pt modelId="{B3221905-E25C-48D7-8C34-071718AC0C18}" type="pres">
      <dgm:prSet presAssocID="{6FDC3401-42D3-4363-AE2A-14E8890AA5B6}" presName="textNode" presStyleLbl="node1" presStyleIdx="0" presStyleCnt="3" custScaleX="101239" custScaleY="123496" custLinFactNeighborX="45980" custLinFactNeighborY="97">
        <dgm:presLayoutVars>
          <dgm:bulletEnabled val="1"/>
        </dgm:presLayoutVars>
      </dgm:prSet>
      <dgm:spPr/>
    </dgm:pt>
    <dgm:pt modelId="{17AA5656-039F-436D-B637-BA4A15A8AD92}" type="pres">
      <dgm:prSet presAssocID="{C44F5E0B-B18E-4FEF-8D08-C6D4B33096A9}" presName="sibTrans" presStyleCnt="0"/>
      <dgm:spPr/>
    </dgm:pt>
    <dgm:pt modelId="{FC3F93FF-4361-441A-A65A-EEC2DB4E2343}" type="pres">
      <dgm:prSet presAssocID="{217256DD-33AF-4108-B971-D09C0E5D30A9}" presName="textNode" presStyleLbl="node1" presStyleIdx="1" presStyleCnt="3" custScaleX="100720" custScaleY="122521" custLinFactNeighborX="7634" custLinFactNeighborY="85">
        <dgm:presLayoutVars>
          <dgm:bulletEnabled val="1"/>
        </dgm:presLayoutVars>
      </dgm:prSet>
      <dgm:spPr/>
    </dgm:pt>
    <dgm:pt modelId="{3272C33B-B4A9-46A1-B13B-14549AEE2D56}" type="pres">
      <dgm:prSet presAssocID="{0387B454-6ACF-4EE8-801C-6989D9BC469D}" presName="sibTrans" presStyleCnt="0"/>
      <dgm:spPr/>
    </dgm:pt>
    <dgm:pt modelId="{6C534ACC-436A-4C44-BFA7-06D90DD009E0}" type="pres">
      <dgm:prSet presAssocID="{90DA0A2D-7CD4-4834-801C-5BFB4E2C87A8}" presName="textNode" presStyleLbl="node1" presStyleIdx="2" presStyleCnt="3" custScaleX="106013" custScaleY="119735" custLinFactNeighborX="-29369" custLinFactNeighborY="85">
        <dgm:presLayoutVars>
          <dgm:bulletEnabled val="1"/>
        </dgm:presLayoutVars>
      </dgm:prSet>
      <dgm:spPr/>
    </dgm:pt>
  </dgm:ptLst>
  <dgm:cxnLst>
    <dgm:cxn modelId="{F0083703-E4C5-4F29-ACE0-E42CDAAEBC91}" type="presOf" srcId="{90DA0A2D-7CD4-4834-801C-5BFB4E2C87A8}" destId="{6C534ACC-436A-4C44-BFA7-06D90DD009E0}" srcOrd="0" destOrd="0" presId="urn:microsoft.com/office/officeart/2005/8/layout/hProcess9"/>
    <dgm:cxn modelId="{5E60D50E-F71C-443A-A636-4CD7FB99BD2D}" type="presOf" srcId="{B4C218D7-4EAA-4A2F-B61B-06C77AF74F29}" destId="{1DA1AF43-5D18-435A-977E-2F6FC7930211}" srcOrd="0" destOrd="0" presId="urn:microsoft.com/office/officeart/2005/8/layout/hProcess9"/>
    <dgm:cxn modelId="{7AB20067-78FE-41A5-B800-5022D8DA0B33}" type="presOf" srcId="{6FDC3401-42D3-4363-AE2A-14E8890AA5B6}" destId="{B3221905-E25C-48D7-8C34-071718AC0C18}" srcOrd="0" destOrd="0" presId="urn:microsoft.com/office/officeart/2005/8/layout/hProcess9"/>
    <dgm:cxn modelId="{4344BE49-B300-43C0-B1B5-6662942E219C}" srcId="{B4C218D7-4EAA-4A2F-B61B-06C77AF74F29}" destId="{217256DD-33AF-4108-B971-D09C0E5D30A9}" srcOrd="1" destOrd="0" parTransId="{EA95D40C-B8BE-44B0-9373-8943DBEE3859}" sibTransId="{0387B454-6ACF-4EE8-801C-6989D9BC469D}"/>
    <dgm:cxn modelId="{2AA8E983-4E5A-4766-8CBC-E4BE9FAF468D}" type="presOf" srcId="{217256DD-33AF-4108-B971-D09C0E5D30A9}" destId="{FC3F93FF-4361-441A-A65A-EEC2DB4E2343}" srcOrd="0" destOrd="0" presId="urn:microsoft.com/office/officeart/2005/8/layout/hProcess9"/>
    <dgm:cxn modelId="{031F9CA3-A805-4698-865F-3D237F36D1B7}" srcId="{B4C218D7-4EAA-4A2F-B61B-06C77AF74F29}" destId="{90DA0A2D-7CD4-4834-801C-5BFB4E2C87A8}" srcOrd="2" destOrd="0" parTransId="{93C5D383-BE47-4EF7-B410-6EDE9E28418C}" sibTransId="{6114DAD7-9879-465E-B443-350D90B16818}"/>
    <dgm:cxn modelId="{9113D2DE-F0A6-491D-A6BC-B3684A683BD4}" srcId="{B4C218D7-4EAA-4A2F-B61B-06C77AF74F29}" destId="{6FDC3401-42D3-4363-AE2A-14E8890AA5B6}" srcOrd="0" destOrd="0" parTransId="{DCA743A0-8B2F-49A4-AEE9-41818747311C}" sibTransId="{C44F5E0B-B18E-4FEF-8D08-C6D4B33096A9}"/>
    <dgm:cxn modelId="{326398AD-B782-46E9-95DD-75DDE092071D}" type="presParOf" srcId="{1DA1AF43-5D18-435A-977E-2F6FC7930211}" destId="{6C3E158B-C31F-4295-9DDB-1997544F6574}" srcOrd="0" destOrd="0" presId="urn:microsoft.com/office/officeart/2005/8/layout/hProcess9"/>
    <dgm:cxn modelId="{A1A7696F-4C3F-40CE-A5AD-C47D3B90B5F5}" type="presParOf" srcId="{1DA1AF43-5D18-435A-977E-2F6FC7930211}" destId="{58487C38-8073-4CC1-8C65-83A0F5086F55}" srcOrd="1" destOrd="0" presId="urn:microsoft.com/office/officeart/2005/8/layout/hProcess9"/>
    <dgm:cxn modelId="{EFB32B99-AA67-4C07-A370-2EE99055CC9B}" type="presParOf" srcId="{58487C38-8073-4CC1-8C65-83A0F5086F55}" destId="{B3221905-E25C-48D7-8C34-071718AC0C18}" srcOrd="0" destOrd="0" presId="urn:microsoft.com/office/officeart/2005/8/layout/hProcess9"/>
    <dgm:cxn modelId="{5F1837B5-9B95-46C5-9CD9-2A537ADA99F3}" type="presParOf" srcId="{58487C38-8073-4CC1-8C65-83A0F5086F55}" destId="{17AA5656-039F-436D-B637-BA4A15A8AD92}" srcOrd="1" destOrd="0" presId="urn:microsoft.com/office/officeart/2005/8/layout/hProcess9"/>
    <dgm:cxn modelId="{4950F361-44D8-4697-AC72-BE2D94A828FE}" type="presParOf" srcId="{58487C38-8073-4CC1-8C65-83A0F5086F55}" destId="{FC3F93FF-4361-441A-A65A-EEC2DB4E2343}" srcOrd="2" destOrd="0" presId="urn:microsoft.com/office/officeart/2005/8/layout/hProcess9"/>
    <dgm:cxn modelId="{A40C60C7-03B8-48EB-A9C1-B5963F2BD298}" type="presParOf" srcId="{58487C38-8073-4CC1-8C65-83A0F5086F55}" destId="{3272C33B-B4A9-46A1-B13B-14549AEE2D56}" srcOrd="3" destOrd="0" presId="urn:microsoft.com/office/officeart/2005/8/layout/hProcess9"/>
    <dgm:cxn modelId="{A5E21FE5-2819-4BDD-81CF-4B3EA9209473}" type="presParOf" srcId="{58487C38-8073-4CC1-8C65-83A0F5086F55}" destId="{6C534ACC-436A-4C44-BFA7-06D90DD009E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2C6D62-6D07-FD41-BA5F-3D883FE084B2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A2A674-13CB-2943-8D67-2D9C5BFA4519}" type="pres">
      <dgm:prSet presAssocID="{3F2C6D62-6D07-FD41-BA5F-3D883FE084B2}" presName="outerComposite" presStyleCnt="0">
        <dgm:presLayoutVars>
          <dgm:chMax val="5"/>
          <dgm:dir/>
          <dgm:resizeHandles val="exact"/>
        </dgm:presLayoutVars>
      </dgm:prSet>
      <dgm:spPr/>
    </dgm:pt>
    <dgm:pt modelId="{A9B5981C-F4FF-2440-8CD0-2129A341E1EC}" type="pres">
      <dgm:prSet presAssocID="{3F2C6D62-6D07-FD41-BA5F-3D883FE084B2}" presName="dummyMaxCanvas" presStyleCnt="0">
        <dgm:presLayoutVars/>
      </dgm:prSet>
      <dgm:spPr/>
    </dgm:pt>
  </dgm:ptLst>
  <dgm:cxnLst>
    <dgm:cxn modelId="{5270C37D-E8B4-004F-84AE-505D5252E510}" type="presOf" srcId="{3F2C6D62-6D07-FD41-BA5F-3D883FE084B2}" destId="{B5A2A674-13CB-2943-8D67-2D9C5BFA4519}" srcOrd="0" destOrd="0" presId="urn:microsoft.com/office/officeart/2005/8/layout/vProcess5"/>
    <dgm:cxn modelId="{5E5774F0-A63E-EE4C-AAF1-FC2800CB0989}" type="presParOf" srcId="{B5A2A674-13CB-2943-8D67-2D9C5BFA4519}" destId="{A9B5981C-F4FF-2440-8CD0-2129A341E1EC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7D4330-DC25-4787-BDBF-126B70BFD17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6E4D4E7E-7383-47A9-BB49-33863A46990F}">
      <dgm:prSet phldrT="[Text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bg-BG" b="1" dirty="0"/>
            <a:t>Съвместни действия между администрации и НПО и повишаване на капацитета </a:t>
          </a:r>
          <a:r>
            <a:rPr lang="bg-BG" dirty="0"/>
            <a:t>при  участието им в процесите на формулиране, изпълнение и мониторинг на законодателство и политики; </a:t>
          </a:r>
        </a:p>
      </dgm:t>
    </dgm:pt>
    <dgm:pt modelId="{5459F9E6-5046-4F2C-B43C-C307E475343A}" type="parTrans" cxnId="{1B4DC0E4-E875-4213-9A6A-ED15151FF936}">
      <dgm:prSet/>
      <dgm:spPr/>
      <dgm:t>
        <a:bodyPr/>
        <a:lstStyle/>
        <a:p>
          <a:endParaRPr lang="bg-BG"/>
        </a:p>
      </dgm:t>
    </dgm:pt>
    <dgm:pt modelId="{7EDDD509-83C3-4315-85F7-4EEE497B03F0}" type="sibTrans" cxnId="{1B4DC0E4-E875-4213-9A6A-ED15151FF936}">
      <dgm:prSet/>
      <dgm:spPr/>
      <dgm:t>
        <a:bodyPr/>
        <a:lstStyle/>
        <a:p>
          <a:endParaRPr lang="bg-BG"/>
        </a:p>
      </dgm:t>
    </dgm:pt>
    <dgm:pt modelId="{942855DF-F6FA-415A-A911-132441973902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bg-BG" sz="1800" b="1" dirty="0"/>
            <a:t>Провеждане на семинари </a:t>
          </a:r>
          <a:r>
            <a:rPr lang="bg-BG" sz="1800" dirty="0"/>
            <a:t>с представители на заинтересованите страни за повишаване на обществената осведоменост и насърчаване на гражданското участие.</a:t>
          </a:r>
        </a:p>
        <a:p>
          <a:endParaRPr lang="bg-BG" sz="1700" dirty="0"/>
        </a:p>
        <a:p>
          <a:endParaRPr lang="bg-BG" sz="1500" dirty="0"/>
        </a:p>
      </dgm:t>
    </dgm:pt>
    <dgm:pt modelId="{B08C9089-C3AD-4EEB-AAAA-E7C900CBC52C}" type="parTrans" cxnId="{BB52EC07-723B-4D53-8589-CDE6C8BB3F89}">
      <dgm:prSet/>
      <dgm:spPr/>
      <dgm:t>
        <a:bodyPr/>
        <a:lstStyle/>
        <a:p>
          <a:endParaRPr lang="bg-BG"/>
        </a:p>
      </dgm:t>
    </dgm:pt>
    <dgm:pt modelId="{0733E03F-18B0-4127-8461-C45573EE222E}" type="sibTrans" cxnId="{BB52EC07-723B-4D53-8589-CDE6C8BB3F89}">
      <dgm:prSet/>
      <dgm:spPr/>
      <dgm:t>
        <a:bodyPr/>
        <a:lstStyle/>
        <a:p>
          <a:endParaRPr lang="bg-BG"/>
        </a:p>
      </dgm:t>
    </dgm:pt>
    <dgm:pt modelId="{0575E158-4857-4B4D-B998-21BBB9321949}" type="pres">
      <dgm:prSet presAssocID="{DB7D4330-DC25-4787-BDBF-126B70BFD170}" presName="CompostProcess" presStyleCnt="0">
        <dgm:presLayoutVars>
          <dgm:dir/>
          <dgm:resizeHandles val="exact"/>
        </dgm:presLayoutVars>
      </dgm:prSet>
      <dgm:spPr/>
    </dgm:pt>
    <dgm:pt modelId="{B9C40038-C755-40F1-902C-3A7B5CF766AF}" type="pres">
      <dgm:prSet presAssocID="{DB7D4330-DC25-4787-BDBF-126B70BFD170}" presName="arrow" presStyleLbl="bgShp" presStyleIdx="0" presStyleCnt="1"/>
      <dgm:spPr/>
    </dgm:pt>
    <dgm:pt modelId="{BFD867DA-F11A-4996-AF91-AA6B20E1A299}" type="pres">
      <dgm:prSet presAssocID="{DB7D4330-DC25-4787-BDBF-126B70BFD170}" presName="linearProcess" presStyleCnt="0"/>
      <dgm:spPr/>
    </dgm:pt>
    <dgm:pt modelId="{8037F2AF-B542-46B2-9210-02BCE91C4761}" type="pres">
      <dgm:prSet presAssocID="{6E4D4E7E-7383-47A9-BB49-33863A46990F}" presName="textNode" presStyleLbl="node1" presStyleIdx="0" presStyleCnt="2" custScaleX="84505" custScaleY="125662" custLinFactX="-6353" custLinFactNeighborX="-100000" custLinFactNeighborY="-266">
        <dgm:presLayoutVars>
          <dgm:bulletEnabled val="1"/>
        </dgm:presLayoutVars>
      </dgm:prSet>
      <dgm:spPr/>
    </dgm:pt>
    <dgm:pt modelId="{7B4AF7FB-C923-46A7-9075-E7EE62C6E09E}" type="pres">
      <dgm:prSet presAssocID="{7EDDD509-83C3-4315-85F7-4EEE497B03F0}" presName="sibTrans" presStyleCnt="0"/>
      <dgm:spPr/>
    </dgm:pt>
    <dgm:pt modelId="{CC3AEE0C-9D47-4018-87FF-65811D49CBF3}" type="pres">
      <dgm:prSet presAssocID="{942855DF-F6FA-415A-A911-132441973902}" presName="textNode" presStyleLbl="node1" presStyleIdx="1" presStyleCnt="2" custScaleX="91710" custScaleY="124356" custLinFactX="-8181" custLinFactNeighborX="-100000" custLinFactNeighborY="-266">
        <dgm:presLayoutVars>
          <dgm:bulletEnabled val="1"/>
        </dgm:presLayoutVars>
      </dgm:prSet>
      <dgm:spPr/>
    </dgm:pt>
  </dgm:ptLst>
  <dgm:cxnLst>
    <dgm:cxn modelId="{BB52EC07-723B-4D53-8589-CDE6C8BB3F89}" srcId="{DB7D4330-DC25-4787-BDBF-126B70BFD170}" destId="{942855DF-F6FA-415A-A911-132441973902}" srcOrd="1" destOrd="0" parTransId="{B08C9089-C3AD-4EEB-AAAA-E7C900CBC52C}" sibTransId="{0733E03F-18B0-4127-8461-C45573EE222E}"/>
    <dgm:cxn modelId="{62300E2C-9EA8-4FFB-A9A3-20FD2E5D81E3}" type="presOf" srcId="{942855DF-F6FA-415A-A911-132441973902}" destId="{CC3AEE0C-9D47-4018-87FF-65811D49CBF3}" srcOrd="0" destOrd="0" presId="urn:microsoft.com/office/officeart/2005/8/layout/hProcess9"/>
    <dgm:cxn modelId="{8550F5AF-31CE-4B83-890C-69E74955F527}" type="presOf" srcId="{6E4D4E7E-7383-47A9-BB49-33863A46990F}" destId="{8037F2AF-B542-46B2-9210-02BCE91C4761}" srcOrd="0" destOrd="0" presId="urn:microsoft.com/office/officeart/2005/8/layout/hProcess9"/>
    <dgm:cxn modelId="{C3E5ADB9-B535-4772-9F57-4859E0CFE5B2}" type="presOf" srcId="{DB7D4330-DC25-4787-BDBF-126B70BFD170}" destId="{0575E158-4857-4B4D-B998-21BBB9321949}" srcOrd="0" destOrd="0" presId="urn:microsoft.com/office/officeart/2005/8/layout/hProcess9"/>
    <dgm:cxn modelId="{1B4DC0E4-E875-4213-9A6A-ED15151FF936}" srcId="{DB7D4330-DC25-4787-BDBF-126B70BFD170}" destId="{6E4D4E7E-7383-47A9-BB49-33863A46990F}" srcOrd="0" destOrd="0" parTransId="{5459F9E6-5046-4F2C-B43C-C307E475343A}" sibTransId="{7EDDD509-83C3-4315-85F7-4EEE497B03F0}"/>
    <dgm:cxn modelId="{D7D749D8-B22D-43C7-AF55-95D450303804}" type="presParOf" srcId="{0575E158-4857-4B4D-B998-21BBB9321949}" destId="{B9C40038-C755-40F1-902C-3A7B5CF766AF}" srcOrd="0" destOrd="0" presId="urn:microsoft.com/office/officeart/2005/8/layout/hProcess9"/>
    <dgm:cxn modelId="{DF46508E-A298-4067-98E2-B4347F477F4A}" type="presParOf" srcId="{0575E158-4857-4B4D-B998-21BBB9321949}" destId="{BFD867DA-F11A-4996-AF91-AA6B20E1A299}" srcOrd="1" destOrd="0" presId="urn:microsoft.com/office/officeart/2005/8/layout/hProcess9"/>
    <dgm:cxn modelId="{18E72AC7-AB67-43A0-9276-821A088FA731}" type="presParOf" srcId="{BFD867DA-F11A-4996-AF91-AA6B20E1A299}" destId="{8037F2AF-B542-46B2-9210-02BCE91C4761}" srcOrd="0" destOrd="0" presId="urn:microsoft.com/office/officeart/2005/8/layout/hProcess9"/>
    <dgm:cxn modelId="{1E1D3F86-60AF-4499-9C88-FF39A618BADA}" type="presParOf" srcId="{BFD867DA-F11A-4996-AF91-AA6B20E1A299}" destId="{7B4AF7FB-C923-46A7-9075-E7EE62C6E09E}" srcOrd="1" destOrd="0" presId="urn:microsoft.com/office/officeart/2005/8/layout/hProcess9"/>
    <dgm:cxn modelId="{53B0501A-7A1C-4AEA-A336-15C1098F4264}" type="presParOf" srcId="{BFD867DA-F11A-4996-AF91-AA6B20E1A299}" destId="{CC3AEE0C-9D47-4018-87FF-65811D49CBF3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061ABE-2679-4E94-A609-212DE504F32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E138224A-20F2-46CE-B27B-E2F0167221D4}">
      <dgm:prSet phldrT="[Text]" custT="1"/>
      <dgm:spPr/>
      <dgm:t>
        <a:bodyPr/>
        <a:lstStyle/>
        <a:p>
          <a:r>
            <a:rPr lang="bg-BG" sz="1800" b="1" dirty="0"/>
            <a:t>Дейност 1-2</a:t>
          </a:r>
        </a:p>
      </dgm:t>
    </dgm:pt>
    <dgm:pt modelId="{E1610458-3B86-42F1-AA55-357B91ABCB78}" type="parTrans" cxnId="{8CDCED0E-E810-45D4-8EE2-3F14D36CE407}">
      <dgm:prSet/>
      <dgm:spPr/>
      <dgm:t>
        <a:bodyPr/>
        <a:lstStyle/>
        <a:p>
          <a:endParaRPr lang="bg-BG"/>
        </a:p>
      </dgm:t>
    </dgm:pt>
    <dgm:pt modelId="{57A2B39C-AB14-4B5E-86E2-EA67C2C30AA1}" type="sibTrans" cxnId="{8CDCED0E-E810-45D4-8EE2-3F14D36CE407}">
      <dgm:prSet/>
      <dgm:spPr/>
      <dgm:t>
        <a:bodyPr/>
        <a:lstStyle/>
        <a:p>
          <a:endParaRPr lang="bg-BG"/>
        </a:p>
      </dgm:t>
    </dgm:pt>
    <dgm:pt modelId="{89A43F93-07C4-452E-B3AF-8B2522119B48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sz="1500" b="1" dirty="0"/>
            <a:t>Разработени</a:t>
          </a:r>
          <a:r>
            <a:rPr lang="ru-RU" sz="1500" dirty="0"/>
            <a:t> </a:t>
          </a:r>
          <a:r>
            <a:rPr lang="ru-RU" sz="1500" b="1" dirty="0"/>
            <a:t>анализи на законодателството </a:t>
          </a:r>
          <a:r>
            <a:rPr lang="ru-RU" sz="1500" dirty="0"/>
            <a:t>и политиките в страни-членки на Регионалния център и в България;</a:t>
          </a:r>
          <a:endParaRPr lang="bg-BG" sz="1500" dirty="0"/>
        </a:p>
      </dgm:t>
    </dgm:pt>
    <dgm:pt modelId="{72712C07-9EB5-4DE1-9AC8-F59D56D2E993}" type="parTrans" cxnId="{CEE7657F-132C-417A-928B-36D5F7EDB30F}">
      <dgm:prSet/>
      <dgm:spPr/>
      <dgm:t>
        <a:bodyPr/>
        <a:lstStyle/>
        <a:p>
          <a:endParaRPr lang="bg-BG"/>
        </a:p>
      </dgm:t>
    </dgm:pt>
    <dgm:pt modelId="{164F447C-C590-4D91-B9BF-0D2ABDEA00C4}" type="sibTrans" cxnId="{CEE7657F-132C-417A-928B-36D5F7EDB30F}">
      <dgm:prSet/>
      <dgm:spPr/>
      <dgm:t>
        <a:bodyPr/>
        <a:lstStyle/>
        <a:p>
          <a:endParaRPr lang="bg-BG"/>
        </a:p>
      </dgm:t>
    </dgm:pt>
    <dgm:pt modelId="{88432B60-AAF9-46EC-AEB3-70794CE76F3F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bg-BG" sz="1500" b="1" dirty="0"/>
            <a:t>Извеждане на препоръки </a:t>
          </a:r>
          <a:r>
            <a:rPr lang="bg-BG" sz="1500" dirty="0"/>
            <a:t>с насоки за прилагането им при последващо актуализиране или приемане на нови нормативни актове в областта на нематериалното културното наследство;</a:t>
          </a:r>
        </a:p>
      </dgm:t>
    </dgm:pt>
    <dgm:pt modelId="{5BC51BB6-5FA8-4DBD-A75D-03191F77951A}" type="parTrans" cxnId="{DC42DCF8-072F-40A5-861B-2E67DC3B56D5}">
      <dgm:prSet/>
      <dgm:spPr/>
      <dgm:t>
        <a:bodyPr/>
        <a:lstStyle/>
        <a:p>
          <a:endParaRPr lang="bg-BG"/>
        </a:p>
      </dgm:t>
    </dgm:pt>
    <dgm:pt modelId="{6A4B1331-E58A-4C7C-94DA-8DA2644B324B}" type="sibTrans" cxnId="{DC42DCF8-072F-40A5-861B-2E67DC3B56D5}">
      <dgm:prSet/>
      <dgm:spPr/>
      <dgm:t>
        <a:bodyPr/>
        <a:lstStyle/>
        <a:p>
          <a:endParaRPr lang="bg-BG"/>
        </a:p>
      </dgm:t>
    </dgm:pt>
    <dgm:pt modelId="{1192F6A0-93AC-4E01-9B10-4369104ACEAC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bg-BG" sz="1500" b="1" dirty="0"/>
            <a:t>Изготвен работещ Механизъм за обратна връзка </a:t>
          </a:r>
          <a:r>
            <a:rPr lang="bg-BG" sz="1500" dirty="0"/>
            <a:t>и оценка от гражданите по прилагането и изпълнение на Конвенцията на ЮНЕСКО за опазване на нематериалното културно наследство;</a:t>
          </a:r>
        </a:p>
      </dgm:t>
    </dgm:pt>
    <dgm:pt modelId="{C0F1FE82-00CE-4C5C-B398-A8F67ECE4107}" type="parTrans" cxnId="{61DFD324-C222-4F35-BA16-846E6E120EAB}">
      <dgm:prSet/>
      <dgm:spPr/>
      <dgm:t>
        <a:bodyPr/>
        <a:lstStyle/>
        <a:p>
          <a:endParaRPr lang="bg-BG"/>
        </a:p>
      </dgm:t>
    </dgm:pt>
    <dgm:pt modelId="{BDA38D19-975B-49E2-9400-714DB065E90B}" type="sibTrans" cxnId="{61DFD324-C222-4F35-BA16-846E6E120EAB}">
      <dgm:prSet/>
      <dgm:spPr/>
      <dgm:t>
        <a:bodyPr/>
        <a:lstStyle/>
        <a:p>
          <a:endParaRPr lang="bg-BG"/>
        </a:p>
      </dgm:t>
    </dgm:pt>
    <dgm:pt modelId="{11D23A42-AC7D-4036-8B10-C21369B10B0E}">
      <dgm:prSet phldrT="[Text]" custT="1"/>
      <dgm:spPr/>
      <dgm:t>
        <a:bodyPr/>
        <a:lstStyle/>
        <a:p>
          <a:r>
            <a:rPr lang="bg-BG" sz="1800" b="1" dirty="0"/>
            <a:t>Дейност 4-5</a:t>
          </a:r>
        </a:p>
      </dgm:t>
    </dgm:pt>
    <dgm:pt modelId="{046D5B25-E5BB-4100-9C03-995C7F4A74DF}" type="parTrans" cxnId="{6DAFA246-E1BC-4044-A547-D305AD2EC4BC}">
      <dgm:prSet/>
      <dgm:spPr/>
      <dgm:t>
        <a:bodyPr/>
        <a:lstStyle/>
        <a:p>
          <a:endParaRPr lang="bg-BG"/>
        </a:p>
      </dgm:t>
    </dgm:pt>
    <dgm:pt modelId="{1F1FE74A-3481-4825-8A8A-D824B99D447C}" type="sibTrans" cxnId="{6DAFA246-E1BC-4044-A547-D305AD2EC4BC}">
      <dgm:prSet/>
      <dgm:spPr/>
      <dgm:t>
        <a:bodyPr/>
        <a:lstStyle/>
        <a:p>
          <a:endParaRPr lang="bg-BG"/>
        </a:p>
      </dgm:t>
    </dgm:pt>
    <dgm:pt modelId="{1A9720A2-C71A-4338-BC44-4001B73FC100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sz="1500" b="1" dirty="0"/>
            <a:t>Картографиране на НПО</a:t>
          </a:r>
          <a:r>
            <a:rPr lang="ru-RU" sz="1500" dirty="0"/>
            <a:t>, работещи в областта на опазване на нематериалното културно наследство и обвързването им в мрежа;</a:t>
          </a:r>
          <a:endParaRPr lang="bg-BG" sz="1500" dirty="0"/>
        </a:p>
      </dgm:t>
    </dgm:pt>
    <dgm:pt modelId="{1E74F173-581F-4B0C-8839-3F8700F9795F}" type="parTrans" cxnId="{7F71FAB0-0705-4F0A-A96A-BF0D7192D746}">
      <dgm:prSet/>
      <dgm:spPr/>
      <dgm:t>
        <a:bodyPr/>
        <a:lstStyle/>
        <a:p>
          <a:endParaRPr lang="bg-BG"/>
        </a:p>
      </dgm:t>
    </dgm:pt>
    <dgm:pt modelId="{38D1C538-2053-4189-A90A-F77D866DE31A}" type="sibTrans" cxnId="{7F71FAB0-0705-4F0A-A96A-BF0D7192D746}">
      <dgm:prSet/>
      <dgm:spPr/>
      <dgm:t>
        <a:bodyPr/>
        <a:lstStyle/>
        <a:p>
          <a:endParaRPr lang="bg-BG"/>
        </a:p>
      </dgm:t>
    </dgm:pt>
    <dgm:pt modelId="{118D872A-E940-4A77-8F8A-C5C9BF0B6F29}">
      <dgm:prSet/>
      <dgm:spPr/>
      <dgm:t>
        <a:bodyPr/>
        <a:lstStyle/>
        <a:p>
          <a:endParaRPr lang="bg-BG" sz="1200" dirty="0"/>
        </a:p>
      </dgm:t>
    </dgm:pt>
    <dgm:pt modelId="{3A3FBF54-4F96-4DF7-8182-3C22E07D2682}" type="parTrans" cxnId="{B79013A0-3F06-4D67-96E0-7C877B139E02}">
      <dgm:prSet/>
      <dgm:spPr/>
      <dgm:t>
        <a:bodyPr/>
        <a:lstStyle/>
        <a:p>
          <a:endParaRPr lang="bg-BG"/>
        </a:p>
      </dgm:t>
    </dgm:pt>
    <dgm:pt modelId="{E746F5E7-2048-45ED-B7E9-8B7B1BA0A2F5}" type="sibTrans" cxnId="{B79013A0-3F06-4D67-96E0-7C877B139E02}">
      <dgm:prSet/>
      <dgm:spPr/>
      <dgm:t>
        <a:bodyPr/>
        <a:lstStyle/>
        <a:p>
          <a:endParaRPr lang="bg-BG"/>
        </a:p>
      </dgm:t>
    </dgm:pt>
    <dgm:pt modelId="{953A3D0F-5B2F-4CD8-B34B-94112EDFAD5C}">
      <dgm:prSet phldrT="[Text]" custT="1"/>
      <dgm:spPr/>
      <dgm:t>
        <a:bodyPr/>
        <a:lstStyle/>
        <a:p>
          <a:r>
            <a:rPr lang="bg-BG" sz="1800" b="1" dirty="0"/>
            <a:t>Дейност 3</a:t>
          </a:r>
        </a:p>
      </dgm:t>
    </dgm:pt>
    <dgm:pt modelId="{406957C2-EECB-4BD0-8777-DA025C72D6ED}" type="sibTrans" cxnId="{26C9D978-CFD2-4134-A2ED-63E1DB91F56E}">
      <dgm:prSet/>
      <dgm:spPr/>
      <dgm:t>
        <a:bodyPr/>
        <a:lstStyle/>
        <a:p>
          <a:endParaRPr lang="bg-BG"/>
        </a:p>
      </dgm:t>
    </dgm:pt>
    <dgm:pt modelId="{1FE27A93-0244-4C72-B4F6-31B754AFBD36}" type="parTrans" cxnId="{26C9D978-CFD2-4134-A2ED-63E1DB91F56E}">
      <dgm:prSet/>
      <dgm:spPr/>
      <dgm:t>
        <a:bodyPr/>
        <a:lstStyle/>
        <a:p>
          <a:endParaRPr lang="bg-BG"/>
        </a:p>
      </dgm:t>
    </dgm:pt>
    <dgm:pt modelId="{ACF5CDF7-A5D1-427B-B51D-23D01D1477E8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sz="1500" b="1" dirty="0"/>
            <a:t>Събрани примери за добри практики </a:t>
          </a:r>
          <a:r>
            <a:rPr lang="ru-RU" sz="1500" dirty="0"/>
            <a:t>за регламентиране на основан на участието подход в дейностите по опазване на нематериалното културно наследство;</a:t>
          </a:r>
          <a:endParaRPr lang="bg-BG" sz="1500" dirty="0"/>
        </a:p>
      </dgm:t>
    </dgm:pt>
    <dgm:pt modelId="{5AEFC838-1AAD-49DB-9A96-7E5D6A9DF16F}" type="parTrans" cxnId="{4FFD5422-4C51-412F-B909-CB8FBCE78533}">
      <dgm:prSet/>
      <dgm:spPr/>
      <dgm:t>
        <a:bodyPr/>
        <a:lstStyle/>
        <a:p>
          <a:endParaRPr lang="bg-BG"/>
        </a:p>
      </dgm:t>
    </dgm:pt>
    <dgm:pt modelId="{BF580E9B-AD93-495D-8D27-48821FF89A17}" type="sibTrans" cxnId="{4FFD5422-4C51-412F-B909-CB8FBCE78533}">
      <dgm:prSet/>
      <dgm:spPr/>
      <dgm:t>
        <a:bodyPr/>
        <a:lstStyle/>
        <a:p>
          <a:endParaRPr lang="bg-BG"/>
        </a:p>
      </dgm:t>
    </dgm:pt>
    <dgm:pt modelId="{BC7888A4-DE77-4212-A34C-E0ADD00C0A26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sz="1500" b="1" dirty="0"/>
            <a:t>Изготвяне на два вида наръчник </a:t>
          </a:r>
          <a:r>
            <a:rPr lang="ru-RU" sz="1500" dirty="0"/>
            <a:t>за активно гражданство;</a:t>
          </a:r>
          <a:endParaRPr lang="bg-BG" sz="1500" dirty="0"/>
        </a:p>
      </dgm:t>
    </dgm:pt>
    <dgm:pt modelId="{E65F60B8-E0E8-4D29-A9C9-CBD71ED0E99C}" type="parTrans" cxnId="{0B68D83F-21C8-41C2-ABAD-D1954D0AFF50}">
      <dgm:prSet/>
      <dgm:spPr/>
      <dgm:t>
        <a:bodyPr/>
        <a:lstStyle/>
        <a:p>
          <a:endParaRPr lang="bg-BG"/>
        </a:p>
      </dgm:t>
    </dgm:pt>
    <dgm:pt modelId="{FA929D7A-5268-48D0-85CB-C6526FDC413C}" type="sibTrans" cxnId="{0B68D83F-21C8-41C2-ABAD-D1954D0AFF50}">
      <dgm:prSet/>
      <dgm:spPr/>
      <dgm:t>
        <a:bodyPr/>
        <a:lstStyle/>
        <a:p>
          <a:endParaRPr lang="bg-BG"/>
        </a:p>
      </dgm:t>
    </dgm:pt>
    <dgm:pt modelId="{B966E64A-C5FD-4D11-AB35-2B6A042FE090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bg-BG" sz="1500" dirty="0"/>
            <a:t>Организирани </a:t>
          </a:r>
          <a:r>
            <a:rPr lang="bg-BG" sz="1500" b="1" dirty="0"/>
            <a:t>кръгли маси и семинари </a:t>
          </a:r>
          <a:r>
            <a:rPr lang="bg-BG" sz="1500" dirty="0"/>
            <a:t>в гр. Бургас, гр. Враца, гр. Перник, гр. Копривщица и гр. Русе.</a:t>
          </a:r>
        </a:p>
      </dgm:t>
    </dgm:pt>
    <dgm:pt modelId="{13DD5025-A1BB-4AB9-BCFA-27F862092019}" type="parTrans" cxnId="{1EA2FE23-F729-4FD0-B33B-52B0420745E7}">
      <dgm:prSet/>
      <dgm:spPr/>
      <dgm:t>
        <a:bodyPr/>
        <a:lstStyle/>
        <a:p>
          <a:endParaRPr lang="bg-BG"/>
        </a:p>
      </dgm:t>
    </dgm:pt>
    <dgm:pt modelId="{FBFC0199-368A-45C5-8D33-C6CE2F0A9AAA}" type="sibTrans" cxnId="{1EA2FE23-F729-4FD0-B33B-52B0420745E7}">
      <dgm:prSet/>
      <dgm:spPr/>
      <dgm:t>
        <a:bodyPr/>
        <a:lstStyle/>
        <a:p>
          <a:endParaRPr lang="bg-BG"/>
        </a:p>
      </dgm:t>
    </dgm:pt>
    <dgm:pt modelId="{5346B015-E177-4752-9A02-6190B94D2D51}" type="pres">
      <dgm:prSet presAssocID="{DD061ABE-2679-4E94-A609-212DE504F327}" presName="Name0" presStyleCnt="0">
        <dgm:presLayoutVars>
          <dgm:dir/>
          <dgm:animLvl val="lvl"/>
          <dgm:resizeHandles val="exact"/>
        </dgm:presLayoutVars>
      </dgm:prSet>
      <dgm:spPr/>
    </dgm:pt>
    <dgm:pt modelId="{F5D62AD0-45CF-46C0-8304-91532EC26EFC}" type="pres">
      <dgm:prSet presAssocID="{E138224A-20F2-46CE-B27B-E2F0167221D4}" presName="linNode" presStyleCnt="0"/>
      <dgm:spPr/>
    </dgm:pt>
    <dgm:pt modelId="{B0475E5C-CD28-4854-AA79-A527ED8F755C}" type="pres">
      <dgm:prSet presAssocID="{E138224A-20F2-46CE-B27B-E2F0167221D4}" presName="parentText" presStyleLbl="node1" presStyleIdx="0" presStyleCnt="3" custScaleX="57650" custScaleY="53197" custLinFactNeighborX="-719" custLinFactNeighborY="4429">
        <dgm:presLayoutVars>
          <dgm:chMax val="1"/>
          <dgm:bulletEnabled val="1"/>
        </dgm:presLayoutVars>
      </dgm:prSet>
      <dgm:spPr/>
    </dgm:pt>
    <dgm:pt modelId="{3E8AA438-ABEF-42CD-9A9A-B447427A758A}" type="pres">
      <dgm:prSet presAssocID="{E138224A-20F2-46CE-B27B-E2F0167221D4}" presName="descendantText" presStyleLbl="alignAccFollowNode1" presStyleIdx="0" presStyleCnt="3" custScaleX="122383" custScaleY="72833" custLinFactNeighborX="2443" custLinFactNeighborY="6383">
        <dgm:presLayoutVars>
          <dgm:bulletEnabled val="1"/>
        </dgm:presLayoutVars>
      </dgm:prSet>
      <dgm:spPr/>
    </dgm:pt>
    <dgm:pt modelId="{35D35C74-0119-4408-A9BF-232FE4F1BAC6}" type="pres">
      <dgm:prSet presAssocID="{57A2B39C-AB14-4B5E-86E2-EA67C2C30AA1}" presName="sp" presStyleCnt="0"/>
      <dgm:spPr/>
    </dgm:pt>
    <dgm:pt modelId="{02309761-1067-4AE0-BC4D-9C23C9F60C27}" type="pres">
      <dgm:prSet presAssocID="{953A3D0F-5B2F-4CD8-B34B-94112EDFAD5C}" presName="linNode" presStyleCnt="0"/>
      <dgm:spPr/>
    </dgm:pt>
    <dgm:pt modelId="{A73B7125-00A7-407B-B5CE-A2D641128CB7}" type="pres">
      <dgm:prSet presAssocID="{953A3D0F-5B2F-4CD8-B34B-94112EDFAD5C}" presName="parentText" presStyleLbl="node1" presStyleIdx="1" presStyleCnt="3" custScaleX="57136" custScaleY="53278" custLinFactNeighborX="-719" custLinFactNeighborY="1385">
        <dgm:presLayoutVars>
          <dgm:chMax val="1"/>
          <dgm:bulletEnabled val="1"/>
        </dgm:presLayoutVars>
      </dgm:prSet>
      <dgm:spPr/>
    </dgm:pt>
    <dgm:pt modelId="{296D910C-0AEC-46A3-B94B-4B5D7CC5A6A3}" type="pres">
      <dgm:prSet presAssocID="{953A3D0F-5B2F-4CD8-B34B-94112EDFAD5C}" presName="descendantText" presStyleLbl="alignAccFollowNode1" presStyleIdx="1" presStyleCnt="3" custScaleX="120062" custScaleY="69393" custLinFactNeighborX="2306" custLinFactNeighborY="3055">
        <dgm:presLayoutVars>
          <dgm:bulletEnabled val="1"/>
        </dgm:presLayoutVars>
      </dgm:prSet>
      <dgm:spPr/>
    </dgm:pt>
    <dgm:pt modelId="{A0DB3B24-BE82-419F-919E-A43108436082}" type="pres">
      <dgm:prSet presAssocID="{406957C2-EECB-4BD0-8777-DA025C72D6ED}" presName="sp" presStyleCnt="0"/>
      <dgm:spPr/>
    </dgm:pt>
    <dgm:pt modelId="{9C3DC881-CDC2-4285-BC6A-56D8356A4A45}" type="pres">
      <dgm:prSet presAssocID="{11D23A42-AC7D-4036-8B10-C21369B10B0E}" presName="linNode" presStyleCnt="0"/>
      <dgm:spPr/>
    </dgm:pt>
    <dgm:pt modelId="{B413552B-17AE-4CE5-B120-B93839C07CA1}" type="pres">
      <dgm:prSet presAssocID="{11D23A42-AC7D-4036-8B10-C21369B10B0E}" presName="parentText" presStyleLbl="node1" presStyleIdx="2" presStyleCnt="3" custScaleX="57744" custScaleY="50588" custLinFactNeighborX="-719" custLinFactNeighborY="-1816">
        <dgm:presLayoutVars>
          <dgm:chMax val="1"/>
          <dgm:bulletEnabled val="1"/>
        </dgm:presLayoutVars>
      </dgm:prSet>
      <dgm:spPr/>
    </dgm:pt>
    <dgm:pt modelId="{B2E4AE0D-3F32-4A58-B9DD-0F4A29BC20C7}" type="pres">
      <dgm:prSet presAssocID="{11D23A42-AC7D-4036-8B10-C21369B10B0E}" presName="descendantText" presStyleLbl="alignAccFollowNode1" presStyleIdx="2" presStyleCnt="3" custScaleX="119704" custScaleY="66352" custLinFactNeighborX="1170" custLinFactNeighborY="-61">
        <dgm:presLayoutVars>
          <dgm:bulletEnabled val="1"/>
        </dgm:presLayoutVars>
      </dgm:prSet>
      <dgm:spPr/>
    </dgm:pt>
  </dgm:ptLst>
  <dgm:cxnLst>
    <dgm:cxn modelId="{8CDCED0E-E810-45D4-8EE2-3F14D36CE407}" srcId="{DD061ABE-2679-4E94-A609-212DE504F327}" destId="{E138224A-20F2-46CE-B27B-E2F0167221D4}" srcOrd="0" destOrd="0" parTransId="{E1610458-3B86-42F1-AA55-357B91ABCB78}" sibTransId="{57A2B39C-AB14-4B5E-86E2-EA67C2C30AA1}"/>
    <dgm:cxn modelId="{4FFD5422-4C51-412F-B909-CB8FBCE78533}" srcId="{E138224A-20F2-46CE-B27B-E2F0167221D4}" destId="{ACF5CDF7-A5D1-427B-B51D-23D01D1477E8}" srcOrd="2" destOrd="0" parTransId="{5AEFC838-1AAD-49DB-9A96-7E5D6A9DF16F}" sibTransId="{BF580E9B-AD93-495D-8D27-48821FF89A17}"/>
    <dgm:cxn modelId="{1EA2FE23-F729-4FD0-B33B-52B0420745E7}" srcId="{11D23A42-AC7D-4036-8B10-C21369B10B0E}" destId="{B966E64A-C5FD-4D11-AB35-2B6A042FE090}" srcOrd="1" destOrd="0" parTransId="{13DD5025-A1BB-4AB9-BCFA-27F862092019}" sibTransId="{FBFC0199-368A-45C5-8D33-C6CE2F0A9AAA}"/>
    <dgm:cxn modelId="{61DFD324-C222-4F35-BA16-846E6E120EAB}" srcId="{953A3D0F-5B2F-4CD8-B34B-94112EDFAD5C}" destId="{1192F6A0-93AC-4E01-9B10-4369104ACEAC}" srcOrd="0" destOrd="0" parTransId="{C0F1FE82-00CE-4C5C-B398-A8F67ECE4107}" sibTransId="{BDA38D19-975B-49E2-9400-714DB065E90B}"/>
    <dgm:cxn modelId="{0B68D83F-21C8-41C2-ABAD-D1954D0AFF50}" srcId="{953A3D0F-5B2F-4CD8-B34B-94112EDFAD5C}" destId="{BC7888A4-DE77-4212-A34C-E0ADD00C0A26}" srcOrd="1" destOrd="0" parTransId="{E65F60B8-E0E8-4D29-A9C9-CBD71ED0E99C}" sibTransId="{FA929D7A-5268-48D0-85CB-C6526FDC413C}"/>
    <dgm:cxn modelId="{BF34255B-5864-424E-B144-A43893EDD8AA}" type="presOf" srcId="{1A9720A2-C71A-4338-BC44-4001B73FC100}" destId="{B2E4AE0D-3F32-4A58-B9DD-0F4A29BC20C7}" srcOrd="0" destOrd="0" presId="urn:microsoft.com/office/officeart/2005/8/layout/vList5"/>
    <dgm:cxn modelId="{027E9F5B-DC49-49EA-A721-EEB9BCD60F0F}" type="presOf" srcId="{ACF5CDF7-A5D1-427B-B51D-23D01D1477E8}" destId="{3E8AA438-ABEF-42CD-9A9A-B447427A758A}" srcOrd="0" destOrd="2" presId="urn:microsoft.com/office/officeart/2005/8/layout/vList5"/>
    <dgm:cxn modelId="{DA29AC5F-BB95-46C5-AB78-622F0361143C}" type="presOf" srcId="{B966E64A-C5FD-4D11-AB35-2B6A042FE090}" destId="{B2E4AE0D-3F32-4A58-B9DD-0F4A29BC20C7}" srcOrd="0" destOrd="1" presId="urn:microsoft.com/office/officeart/2005/8/layout/vList5"/>
    <dgm:cxn modelId="{DAE05864-6F0E-4D49-9B10-29520F245D8E}" type="presOf" srcId="{DD061ABE-2679-4E94-A609-212DE504F327}" destId="{5346B015-E177-4752-9A02-6190B94D2D51}" srcOrd="0" destOrd="0" presId="urn:microsoft.com/office/officeart/2005/8/layout/vList5"/>
    <dgm:cxn modelId="{6DAFA246-E1BC-4044-A547-D305AD2EC4BC}" srcId="{DD061ABE-2679-4E94-A609-212DE504F327}" destId="{11D23A42-AC7D-4036-8B10-C21369B10B0E}" srcOrd="2" destOrd="0" parTransId="{046D5B25-E5BB-4100-9C03-995C7F4A74DF}" sibTransId="{1F1FE74A-3481-4825-8A8A-D824B99D447C}"/>
    <dgm:cxn modelId="{3928826D-A60B-4C59-AD75-A90786FFEB5A}" type="presOf" srcId="{BC7888A4-DE77-4212-A34C-E0ADD00C0A26}" destId="{296D910C-0AEC-46A3-B94B-4B5D7CC5A6A3}" srcOrd="0" destOrd="1" presId="urn:microsoft.com/office/officeart/2005/8/layout/vList5"/>
    <dgm:cxn modelId="{C5528274-9EDB-4043-8FA6-E6746ED75E19}" type="presOf" srcId="{E138224A-20F2-46CE-B27B-E2F0167221D4}" destId="{B0475E5C-CD28-4854-AA79-A527ED8F755C}" srcOrd="0" destOrd="0" presId="urn:microsoft.com/office/officeart/2005/8/layout/vList5"/>
    <dgm:cxn modelId="{26C9D978-CFD2-4134-A2ED-63E1DB91F56E}" srcId="{DD061ABE-2679-4E94-A609-212DE504F327}" destId="{953A3D0F-5B2F-4CD8-B34B-94112EDFAD5C}" srcOrd="1" destOrd="0" parTransId="{1FE27A93-0244-4C72-B4F6-31B754AFBD36}" sibTransId="{406957C2-EECB-4BD0-8777-DA025C72D6ED}"/>
    <dgm:cxn modelId="{CEE7657F-132C-417A-928B-36D5F7EDB30F}" srcId="{E138224A-20F2-46CE-B27B-E2F0167221D4}" destId="{89A43F93-07C4-452E-B3AF-8B2522119B48}" srcOrd="0" destOrd="0" parTransId="{72712C07-9EB5-4DE1-9AC8-F59D56D2E993}" sibTransId="{164F447C-C590-4D91-B9BF-0D2ABDEA00C4}"/>
    <dgm:cxn modelId="{B79013A0-3F06-4D67-96E0-7C877B139E02}" srcId="{11D23A42-AC7D-4036-8B10-C21369B10B0E}" destId="{118D872A-E940-4A77-8F8A-C5C9BF0B6F29}" srcOrd="2" destOrd="0" parTransId="{3A3FBF54-4F96-4DF7-8182-3C22E07D2682}" sibTransId="{E746F5E7-2048-45ED-B7E9-8B7B1BA0A2F5}"/>
    <dgm:cxn modelId="{7F71FAB0-0705-4F0A-A96A-BF0D7192D746}" srcId="{11D23A42-AC7D-4036-8B10-C21369B10B0E}" destId="{1A9720A2-C71A-4338-BC44-4001B73FC100}" srcOrd="0" destOrd="0" parTransId="{1E74F173-581F-4B0C-8839-3F8700F9795F}" sibTransId="{38D1C538-2053-4189-A90A-F77D866DE31A}"/>
    <dgm:cxn modelId="{54BF1EBF-CAA3-4866-A937-D250A86DF0E3}" type="presOf" srcId="{11D23A42-AC7D-4036-8B10-C21369B10B0E}" destId="{B413552B-17AE-4CE5-B120-B93839C07CA1}" srcOrd="0" destOrd="0" presId="urn:microsoft.com/office/officeart/2005/8/layout/vList5"/>
    <dgm:cxn modelId="{A7BA9AC8-33B8-4153-9A3F-80835C464A8E}" type="presOf" srcId="{1192F6A0-93AC-4E01-9B10-4369104ACEAC}" destId="{296D910C-0AEC-46A3-B94B-4B5D7CC5A6A3}" srcOrd="0" destOrd="0" presId="urn:microsoft.com/office/officeart/2005/8/layout/vList5"/>
    <dgm:cxn modelId="{21AB6BD0-655E-4BCD-A373-3069416EF050}" type="presOf" srcId="{89A43F93-07C4-452E-B3AF-8B2522119B48}" destId="{3E8AA438-ABEF-42CD-9A9A-B447427A758A}" srcOrd="0" destOrd="0" presId="urn:microsoft.com/office/officeart/2005/8/layout/vList5"/>
    <dgm:cxn modelId="{0BAE13D6-BA42-4712-93E6-67B56C212789}" type="presOf" srcId="{953A3D0F-5B2F-4CD8-B34B-94112EDFAD5C}" destId="{A73B7125-00A7-407B-B5CE-A2D641128CB7}" srcOrd="0" destOrd="0" presId="urn:microsoft.com/office/officeart/2005/8/layout/vList5"/>
    <dgm:cxn modelId="{EC2805DC-397B-4A3B-8109-173C0945280E}" type="presOf" srcId="{88432B60-AAF9-46EC-AEB3-70794CE76F3F}" destId="{3E8AA438-ABEF-42CD-9A9A-B447427A758A}" srcOrd="0" destOrd="1" presId="urn:microsoft.com/office/officeart/2005/8/layout/vList5"/>
    <dgm:cxn modelId="{E5B4E5E7-2D30-4EFC-BFA3-03D6C440915F}" type="presOf" srcId="{118D872A-E940-4A77-8F8A-C5C9BF0B6F29}" destId="{B2E4AE0D-3F32-4A58-B9DD-0F4A29BC20C7}" srcOrd="0" destOrd="2" presId="urn:microsoft.com/office/officeart/2005/8/layout/vList5"/>
    <dgm:cxn modelId="{DC42DCF8-072F-40A5-861B-2E67DC3B56D5}" srcId="{E138224A-20F2-46CE-B27B-E2F0167221D4}" destId="{88432B60-AAF9-46EC-AEB3-70794CE76F3F}" srcOrd="1" destOrd="0" parTransId="{5BC51BB6-5FA8-4DBD-A75D-03191F77951A}" sibTransId="{6A4B1331-E58A-4C7C-94DA-8DA2644B324B}"/>
    <dgm:cxn modelId="{5B557E49-3B0D-4CE9-885C-B45247D88D4A}" type="presParOf" srcId="{5346B015-E177-4752-9A02-6190B94D2D51}" destId="{F5D62AD0-45CF-46C0-8304-91532EC26EFC}" srcOrd="0" destOrd="0" presId="urn:microsoft.com/office/officeart/2005/8/layout/vList5"/>
    <dgm:cxn modelId="{7F2D20FB-C00F-4D05-83A7-B66FEAE12189}" type="presParOf" srcId="{F5D62AD0-45CF-46C0-8304-91532EC26EFC}" destId="{B0475E5C-CD28-4854-AA79-A527ED8F755C}" srcOrd="0" destOrd="0" presId="urn:microsoft.com/office/officeart/2005/8/layout/vList5"/>
    <dgm:cxn modelId="{B740C673-6548-4F24-972B-4B59E98CA28D}" type="presParOf" srcId="{F5D62AD0-45CF-46C0-8304-91532EC26EFC}" destId="{3E8AA438-ABEF-42CD-9A9A-B447427A758A}" srcOrd="1" destOrd="0" presId="urn:microsoft.com/office/officeart/2005/8/layout/vList5"/>
    <dgm:cxn modelId="{8FC789B5-1A01-469E-A59A-A037E4EC74DD}" type="presParOf" srcId="{5346B015-E177-4752-9A02-6190B94D2D51}" destId="{35D35C74-0119-4408-A9BF-232FE4F1BAC6}" srcOrd="1" destOrd="0" presId="urn:microsoft.com/office/officeart/2005/8/layout/vList5"/>
    <dgm:cxn modelId="{F0742848-BB99-4389-BF23-7BE8627B9938}" type="presParOf" srcId="{5346B015-E177-4752-9A02-6190B94D2D51}" destId="{02309761-1067-4AE0-BC4D-9C23C9F60C27}" srcOrd="2" destOrd="0" presId="urn:microsoft.com/office/officeart/2005/8/layout/vList5"/>
    <dgm:cxn modelId="{3D4794D5-54E9-41E3-ABF4-D712B3D41B1D}" type="presParOf" srcId="{02309761-1067-4AE0-BC4D-9C23C9F60C27}" destId="{A73B7125-00A7-407B-B5CE-A2D641128CB7}" srcOrd="0" destOrd="0" presId="urn:microsoft.com/office/officeart/2005/8/layout/vList5"/>
    <dgm:cxn modelId="{CCE915AE-9565-4EB1-8F62-0BFF88C4E943}" type="presParOf" srcId="{02309761-1067-4AE0-BC4D-9C23C9F60C27}" destId="{296D910C-0AEC-46A3-B94B-4B5D7CC5A6A3}" srcOrd="1" destOrd="0" presId="urn:microsoft.com/office/officeart/2005/8/layout/vList5"/>
    <dgm:cxn modelId="{C09064C7-65D0-45EE-9CC1-1FA246615886}" type="presParOf" srcId="{5346B015-E177-4752-9A02-6190B94D2D51}" destId="{A0DB3B24-BE82-419F-919E-A43108436082}" srcOrd="3" destOrd="0" presId="urn:microsoft.com/office/officeart/2005/8/layout/vList5"/>
    <dgm:cxn modelId="{6A5F9198-1B09-4C73-97D2-70B15FCBFC33}" type="presParOf" srcId="{5346B015-E177-4752-9A02-6190B94D2D51}" destId="{9C3DC881-CDC2-4285-BC6A-56D8356A4A45}" srcOrd="4" destOrd="0" presId="urn:microsoft.com/office/officeart/2005/8/layout/vList5"/>
    <dgm:cxn modelId="{0FA5AEAF-7EA8-493C-AF22-BDAD476B835E}" type="presParOf" srcId="{9C3DC881-CDC2-4285-BC6A-56D8356A4A45}" destId="{B413552B-17AE-4CE5-B120-B93839C07CA1}" srcOrd="0" destOrd="0" presId="urn:microsoft.com/office/officeart/2005/8/layout/vList5"/>
    <dgm:cxn modelId="{383AA375-936D-4751-A2AD-AA91CCB64EAC}" type="presParOf" srcId="{9C3DC881-CDC2-4285-BC6A-56D8356A4A45}" destId="{B2E4AE0D-3F32-4A58-B9DD-0F4A29BC20C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CF215C-7D7E-4BC7-A4E1-54884D3F58FD}">
      <dsp:nvSpPr>
        <dsp:cNvPr id="0" name=""/>
        <dsp:cNvSpPr/>
      </dsp:nvSpPr>
      <dsp:spPr>
        <a:xfrm rot="21300000">
          <a:off x="22448" y="2144357"/>
          <a:ext cx="7270303" cy="832559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0FF72E-C98B-404A-B84F-D0C8802E091E}">
      <dsp:nvSpPr>
        <dsp:cNvPr id="0" name=""/>
        <dsp:cNvSpPr/>
      </dsp:nvSpPr>
      <dsp:spPr>
        <a:xfrm>
          <a:off x="877824" y="256063"/>
          <a:ext cx="2194560" cy="2048510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483505-3167-47A7-BF77-561E917C8225}">
      <dsp:nvSpPr>
        <dsp:cNvPr id="0" name=""/>
        <dsp:cNvSpPr/>
      </dsp:nvSpPr>
      <dsp:spPr>
        <a:xfrm>
          <a:off x="3425550" y="75497"/>
          <a:ext cx="3243875" cy="2150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2"/>
              </a:solidFill>
            </a:rPr>
            <a:t>Насърчаване на активното сътрудничество в областта на нематериалното културно наследство на национално, регионално и международно ниво</a:t>
          </a:r>
          <a:endParaRPr lang="bg-BG" sz="1800" kern="1200" dirty="0">
            <a:solidFill>
              <a:schemeClr val="tx2"/>
            </a:solidFill>
          </a:endParaRPr>
        </a:p>
      </dsp:txBody>
      <dsp:txXfrm>
        <a:off x="3425550" y="75497"/>
        <a:ext cx="3243875" cy="2150935"/>
      </dsp:txXfrm>
    </dsp:sp>
    <dsp:sp modelId="{3F7FB9EC-BA8A-49BE-AEC1-B586D8440830}">
      <dsp:nvSpPr>
        <dsp:cNvPr id="0" name=""/>
        <dsp:cNvSpPr/>
      </dsp:nvSpPr>
      <dsp:spPr>
        <a:xfrm>
          <a:off x="4242816" y="2816701"/>
          <a:ext cx="2194560" cy="2048510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F7FD01-409F-46AF-A355-4C6D15465AD7}">
      <dsp:nvSpPr>
        <dsp:cNvPr id="0" name=""/>
        <dsp:cNvSpPr/>
      </dsp:nvSpPr>
      <dsp:spPr>
        <a:xfrm>
          <a:off x="511900" y="2861674"/>
          <a:ext cx="3551324" cy="2150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2"/>
              </a:solidFill>
            </a:rPr>
            <a:t>Иницииране и осъществяване на инициативи за опазване и популяризиране на нематериалното културно наследство на страните от Югоизточна Европа</a:t>
          </a:r>
          <a:endParaRPr lang="bg-BG" sz="1800" kern="1200" dirty="0">
            <a:solidFill>
              <a:schemeClr val="tx2"/>
            </a:solidFill>
          </a:endParaRPr>
        </a:p>
      </dsp:txBody>
      <dsp:txXfrm>
        <a:off x="511900" y="2861674"/>
        <a:ext cx="3551324" cy="21509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56C26D-7706-4A97-AC55-81DC7951FE0E}">
      <dsp:nvSpPr>
        <dsp:cNvPr id="0" name=""/>
        <dsp:cNvSpPr/>
      </dsp:nvSpPr>
      <dsp:spPr>
        <a:xfrm>
          <a:off x="1433383" y="4313"/>
          <a:ext cx="3128974" cy="1877384"/>
        </a:xfrm>
        <a:prstGeom prst="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/>
            <a:t>популяризира Конвенцията </a:t>
          </a:r>
          <a:r>
            <a:rPr lang="ru-RU" sz="2000" b="1" kern="1200" dirty="0"/>
            <a:t>за опазване на НКН (2003)</a:t>
          </a:r>
          <a:r>
            <a:rPr lang="ru-RU" sz="2000" kern="1200" dirty="0"/>
            <a:t> и допринася за нейното прилагане в Югоизточна Европа</a:t>
          </a:r>
          <a:endParaRPr lang="bg-BG" sz="2000" kern="1200" dirty="0"/>
        </a:p>
      </dsp:txBody>
      <dsp:txXfrm>
        <a:off x="1433383" y="4313"/>
        <a:ext cx="3128974" cy="1877384"/>
      </dsp:txXfrm>
    </dsp:sp>
    <dsp:sp modelId="{DCFF3CEE-B159-47C5-9ECB-988DDB06A321}">
      <dsp:nvSpPr>
        <dsp:cNvPr id="0" name=""/>
        <dsp:cNvSpPr/>
      </dsp:nvSpPr>
      <dsp:spPr>
        <a:xfrm>
          <a:off x="4875255" y="4313"/>
          <a:ext cx="3128974" cy="1877384"/>
        </a:xfrm>
        <a:prstGeom prst="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увеличава участието на общности</a:t>
          </a:r>
          <a:r>
            <a:rPr lang="ru-RU" sz="2400" kern="1200" dirty="0"/>
            <a:t>,</a:t>
          </a:r>
          <a:r>
            <a:rPr lang="ru-RU" sz="2400" b="1" kern="1200" dirty="0"/>
            <a:t> </a:t>
          </a:r>
          <a:r>
            <a:rPr lang="ru-RU" sz="2400" kern="1200" dirty="0"/>
            <a:t>групи и лица в опазването на НКН</a:t>
          </a:r>
          <a:endParaRPr lang="bg-BG" sz="2400" kern="1200" dirty="0"/>
        </a:p>
      </dsp:txBody>
      <dsp:txXfrm>
        <a:off x="4875255" y="4313"/>
        <a:ext cx="3128974" cy="1877384"/>
      </dsp:txXfrm>
    </dsp:sp>
    <dsp:sp modelId="{58DC858A-5ACD-41AB-A92F-240B8D6F6BF7}">
      <dsp:nvSpPr>
        <dsp:cNvPr id="0" name=""/>
        <dsp:cNvSpPr/>
      </dsp:nvSpPr>
      <dsp:spPr>
        <a:xfrm>
          <a:off x="1433383" y="2194595"/>
          <a:ext cx="3128974" cy="1877384"/>
        </a:xfrm>
        <a:prstGeom prst="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повишава капацитета </a:t>
          </a:r>
          <a:r>
            <a:rPr lang="ru-RU" sz="2400" kern="1200" dirty="0"/>
            <a:t>на държавите от Югоизточна Европа в опазването на НКН </a:t>
          </a:r>
          <a:endParaRPr lang="bg-BG" sz="2400" kern="1200" dirty="0"/>
        </a:p>
      </dsp:txBody>
      <dsp:txXfrm>
        <a:off x="1433383" y="2194595"/>
        <a:ext cx="3128974" cy="1877384"/>
      </dsp:txXfrm>
    </dsp:sp>
    <dsp:sp modelId="{CA7B0FD2-08DE-46CD-A13D-30B598E3F6F1}">
      <dsp:nvSpPr>
        <dsp:cNvPr id="0" name=""/>
        <dsp:cNvSpPr/>
      </dsp:nvSpPr>
      <dsp:spPr>
        <a:xfrm>
          <a:off x="4875255" y="2194595"/>
          <a:ext cx="3128974" cy="1877384"/>
        </a:xfrm>
        <a:prstGeom prst="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координира, обменя и разпространява информация </a:t>
          </a:r>
          <a:r>
            <a:rPr lang="ru-RU" sz="2400" kern="1200" dirty="0"/>
            <a:t>относно опазването на НКН</a:t>
          </a:r>
          <a:endParaRPr lang="bg-BG" sz="2400" kern="1200" dirty="0"/>
        </a:p>
      </dsp:txBody>
      <dsp:txXfrm>
        <a:off x="4875255" y="2194595"/>
        <a:ext cx="3128974" cy="1877384"/>
      </dsp:txXfrm>
    </dsp:sp>
    <dsp:sp modelId="{74F37B63-8D71-49D8-A2CB-4ADDEC8877AA}">
      <dsp:nvSpPr>
        <dsp:cNvPr id="0" name=""/>
        <dsp:cNvSpPr/>
      </dsp:nvSpPr>
      <dsp:spPr>
        <a:xfrm>
          <a:off x="3154319" y="4384877"/>
          <a:ext cx="3128974" cy="1877384"/>
        </a:xfrm>
        <a:prstGeom prst="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поощрява </a:t>
          </a:r>
          <a:r>
            <a:rPr lang="ru-RU" sz="2400" kern="1200" dirty="0"/>
            <a:t>регионалното и международното </a:t>
          </a:r>
          <a:r>
            <a:rPr lang="ru-RU" sz="2400" b="1" kern="1200" dirty="0"/>
            <a:t>сътрудничество</a:t>
          </a:r>
          <a:r>
            <a:rPr lang="ru-RU" sz="2400" kern="1200" dirty="0"/>
            <a:t> за опазване на НКН </a:t>
          </a:r>
          <a:endParaRPr lang="bg-BG" sz="2400" kern="1200" dirty="0"/>
        </a:p>
      </dsp:txBody>
      <dsp:txXfrm>
        <a:off x="3154319" y="4384877"/>
        <a:ext cx="3128974" cy="18773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E158B-C31F-4295-9DDB-1997544F6574}">
      <dsp:nvSpPr>
        <dsp:cNvPr id="0" name=""/>
        <dsp:cNvSpPr/>
      </dsp:nvSpPr>
      <dsp:spPr>
        <a:xfrm>
          <a:off x="637718" y="0"/>
          <a:ext cx="7227476" cy="617429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221905-E25C-48D7-8C34-071718AC0C18}">
      <dsp:nvSpPr>
        <dsp:cNvPr id="0" name=""/>
        <dsp:cNvSpPr/>
      </dsp:nvSpPr>
      <dsp:spPr>
        <a:xfrm>
          <a:off x="162701" y="1564541"/>
          <a:ext cx="2564461" cy="3050003"/>
        </a:xfrm>
        <a:prstGeom prst="round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600" b="1" kern="1200" dirty="0"/>
            <a:t>Анализ на законодателството и предприетите политики в страните членки на Регионалния център </a:t>
          </a:r>
          <a:r>
            <a:rPr lang="bg-BG" sz="1600" kern="1200" dirty="0"/>
            <a:t>в областта на опазването на нематериалното културни  наследство, включващ препоръки и насоки за тяхното изпълнение;</a:t>
          </a:r>
        </a:p>
      </dsp:txBody>
      <dsp:txXfrm>
        <a:off x="287888" y="1689728"/>
        <a:ext cx="2314087" cy="2799629"/>
      </dsp:txXfrm>
    </dsp:sp>
    <dsp:sp modelId="{FC3F93FF-4361-441A-A65A-EEC2DB4E2343}">
      <dsp:nvSpPr>
        <dsp:cNvPr id="0" name=""/>
        <dsp:cNvSpPr/>
      </dsp:nvSpPr>
      <dsp:spPr>
        <a:xfrm>
          <a:off x="2941926" y="1576285"/>
          <a:ext cx="2551314" cy="3025923"/>
        </a:xfrm>
        <a:prstGeom prst="round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600" b="1" kern="1200" dirty="0"/>
            <a:t>Анализ на българската нормативна рамка и политиките съществуващи в България</a:t>
          </a:r>
          <a:r>
            <a:rPr lang="bg-BG" sz="1600" kern="1200" dirty="0"/>
            <a:t> спрямо международните документи в областта на нематериалното културно наследство, с включени препоръки и насоки за изпълнение;</a:t>
          </a:r>
        </a:p>
      </dsp:txBody>
      <dsp:txXfrm>
        <a:off x="3066471" y="1700830"/>
        <a:ext cx="2302224" cy="2776833"/>
      </dsp:txXfrm>
    </dsp:sp>
    <dsp:sp modelId="{6C534ACC-436A-4C44-BFA7-06D90DD009E0}">
      <dsp:nvSpPr>
        <dsp:cNvPr id="0" name=""/>
        <dsp:cNvSpPr/>
      </dsp:nvSpPr>
      <dsp:spPr>
        <a:xfrm>
          <a:off x="5712683" y="1610688"/>
          <a:ext cx="2685390" cy="2957117"/>
        </a:xfrm>
        <a:prstGeom prst="round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400" b="1" kern="1200" dirty="0"/>
            <a:t>Изработен механизъм за осъществяване на граждански мониторинг</a:t>
          </a:r>
          <a:r>
            <a:rPr lang="bg-BG" sz="1400" kern="1200" dirty="0"/>
            <a:t>, който да регламентира въвличането и участието на всички заинтересовани страни, вкл. и гражданите, в процеса за осъществяване на мониторинг на националните и локални политики в областта на опазване на нематериалното културно наследство;</a:t>
          </a:r>
        </a:p>
      </dsp:txBody>
      <dsp:txXfrm>
        <a:off x="5843773" y="1741778"/>
        <a:ext cx="2423210" cy="26949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C40038-C755-40F1-902C-3A7B5CF766AF}">
      <dsp:nvSpPr>
        <dsp:cNvPr id="0" name=""/>
        <dsp:cNvSpPr/>
      </dsp:nvSpPr>
      <dsp:spPr>
        <a:xfrm>
          <a:off x="625517" y="0"/>
          <a:ext cx="7089204" cy="573806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37F2AF-B542-46B2-9210-02BCE91C4761}">
      <dsp:nvSpPr>
        <dsp:cNvPr id="0" name=""/>
        <dsp:cNvSpPr/>
      </dsp:nvSpPr>
      <dsp:spPr>
        <a:xfrm>
          <a:off x="120523" y="1420814"/>
          <a:ext cx="3314036" cy="2884228"/>
        </a:xfrm>
        <a:prstGeom prst="round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900" b="1" kern="1200" dirty="0"/>
            <a:t>Съвместни действия между администрации и НПО и повишаване на капацитета </a:t>
          </a:r>
          <a:r>
            <a:rPr lang="bg-BG" sz="1900" kern="1200" dirty="0"/>
            <a:t>при  участието им в процесите на формулиране, изпълнение и мониторинг на законодателство и политики; </a:t>
          </a:r>
        </a:p>
      </dsp:txBody>
      <dsp:txXfrm>
        <a:off x="261319" y="1561610"/>
        <a:ext cx="3032444" cy="2602636"/>
      </dsp:txXfrm>
    </dsp:sp>
    <dsp:sp modelId="{CC3AEE0C-9D47-4018-87FF-65811D49CBF3}">
      <dsp:nvSpPr>
        <dsp:cNvPr id="0" name=""/>
        <dsp:cNvSpPr/>
      </dsp:nvSpPr>
      <dsp:spPr>
        <a:xfrm>
          <a:off x="3592961" y="1435802"/>
          <a:ext cx="3596595" cy="2854253"/>
        </a:xfrm>
        <a:prstGeom prst="round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b="1" kern="1200" dirty="0"/>
            <a:t>Провеждане на семинари </a:t>
          </a:r>
          <a:r>
            <a:rPr lang="bg-BG" sz="1800" kern="1200" dirty="0"/>
            <a:t>с представители на заинтересованите страни за повишаване на обществената осведоменост и насърчаване на гражданското участие.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17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bg-BG" sz="1500" kern="1200" dirty="0"/>
        </a:p>
      </dsp:txBody>
      <dsp:txXfrm>
        <a:off x="3732294" y="1575135"/>
        <a:ext cx="3317929" cy="25755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8AA438-ABEF-42CD-9A9A-B447427A758A}">
      <dsp:nvSpPr>
        <dsp:cNvPr id="0" name=""/>
        <dsp:cNvSpPr/>
      </dsp:nvSpPr>
      <dsp:spPr>
        <a:xfrm rot="5400000">
          <a:off x="3834655" y="-1995044"/>
          <a:ext cx="1764163" cy="60725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500" b="1" kern="1200" dirty="0"/>
            <a:t>Разработени</a:t>
          </a:r>
          <a:r>
            <a:rPr lang="ru-RU" sz="1500" kern="1200" dirty="0"/>
            <a:t> </a:t>
          </a:r>
          <a:r>
            <a:rPr lang="ru-RU" sz="1500" b="1" kern="1200" dirty="0"/>
            <a:t>анализи на законодателството </a:t>
          </a:r>
          <a:r>
            <a:rPr lang="ru-RU" sz="1500" kern="1200" dirty="0"/>
            <a:t>и политиките в страни-членки на Регионалния център и в България;</a:t>
          </a:r>
          <a:endParaRPr lang="bg-BG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bg-BG" sz="1500" b="1" kern="1200" dirty="0"/>
            <a:t>Извеждане на препоръки </a:t>
          </a:r>
          <a:r>
            <a:rPr lang="bg-BG" sz="1500" kern="1200" dirty="0"/>
            <a:t>с насоки за прилагането им при последващо актуализиране или приемане на нови нормативни актове в областта на нематериалното културното наследство;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500" b="1" kern="1200" dirty="0"/>
            <a:t>Събрани примери за добри практики </a:t>
          </a:r>
          <a:r>
            <a:rPr lang="ru-RU" sz="1500" kern="1200" dirty="0"/>
            <a:t>за регламентиране на основан на участието подход в дейностите по опазване на нематериалното културно наследство;</a:t>
          </a:r>
          <a:endParaRPr lang="bg-BG" sz="1500" kern="1200" dirty="0"/>
        </a:p>
      </dsp:txBody>
      <dsp:txXfrm rot="-5400000">
        <a:off x="1680458" y="245272"/>
        <a:ext cx="5986440" cy="1591925"/>
      </dsp:txXfrm>
    </dsp:sp>
    <dsp:sp modelId="{B0475E5C-CD28-4854-AA79-A527ED8F755C}">
      <dsp:nvSpPr>
        <dsp:cNvPr id="0" name=""/>
        <dsp:cNvSpPr/>
      </dsp:nvSpPr>
      <dsp:spPr>
        <a:xfrm>
          <a:off x="21" y="215388"/>
          <a:ext cx="1609061" cy="16106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b="1" kern="1200" dirty="0"/>
            <a:t>Дейност 1-2</a:t>
          </a:r>
        </a:p>
      </dsp:txBody>
      <dsp:txXfrm>
        <a:off x="78569" y="293936"/>
        <a:ext cx="1451965" cy="1453578"/>
      </dsp:txXfrm>
    </dsp:sp>
    <dsp:sp modelId="{296D910C-0AEC-46A3-B94B-4B5D7CC5A6A3}">
      <dsp:nvSpPr>
        <dsp:cNvPr id="0" name=""/>
        <dsp:cNvSpPr/>
      </dsp:nvSpPr>
      <dsp:spPr>
        <a:xfrm rot="5400000">
          <a:off x="3833052" y="-144182"/>
          <a:ext cx="1680839" cy="595739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bg-BG" sz="1500" b="1" kern="1200" dirty="0"/>
            <a:t>Изготвен работещ Механизъм за обратна връзка </a:t>
          </a:r>
          <a:r>
            <a:rPr lang="bg-BG" sz="1500" kern="1200" dirty="0"/>
            <a:t>и оценка от гражданите по прилагането и изпълнение на Конвенцията на ЮНЕСКО за опазване на нематериалното културно наследство;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500" b="1" kern="1200" dirty="0"/>
            <a:t>Изготвяне на два вида наръчник </a:t>
          </a:r>
          <a:r>
            <a:rPr lang="ru-RU" sz="1500" kern="1200" dirty="0"/>
            <a:t>за активно гражданство;</a:t>
          </a:r>
          <a:endParaRPr lang="bg-BG" sz="1500" kern="1200" dirty="0"/>
        </a:p>
      </dsp:txBody>
      <dsp:txXfrm rot="-5400000">
        <a:off x="1694775" y="2076147"/>
        <a:ext cx="5875341" cy="1516735"/>
      </dsp:txXfrm>
    </dsp:sp>
    <dsp:sp modelId="{A73B7125-00A7-407B-B5CE-A2D641128CB7}">
      <dsp:nvSpPr>
        <dsp:cNvPr id="0" name=""/>
        <dsp:cNvSpPr/>
      </dsp:nvSpPr>
      <dsp:spPr>
        <a:xfrm>
          <a:off x="21" y="1995886"/>
          <a:ext cx="1594714" cy="16131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b="1" kern="1200" dirty="0"/>
            <a:t>Дейност 3</a:t>
          </a:r>
        </a:p>
      </dsp:txBody>
      <dsp:txXfrm>
        <a:off x="77869" y="2073734"/>
        <a:ext cx="1439018" cy="1457430"/>
      </dsp:txXfrm>
    </dsp:sp>
    <dsp:sp modelId="{B2E4AE0D-3F32-4A58-B9DD-0F4A29BC20C7}">
      <dsp:nvSpPr>
        <dsp:cNvPr id="0" name=""/>
        <dsp:cNvSpPr/>
      </dsp:nvSpPr>
      <dsp:spPr>
        <a:xfrm rot="5400000">
          <a:off x="3846263" y="1584620"/>
          <a:ext cx="1607180" cy="593962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500" b="1" kern="1200" dirty="0"/>
            <a:t>Картографиране на НПО</a:t>
          </a:r>
          <a:r>
            <a:rPr lang="ru-RU" sz="1500" kern="1200" dirty="0"/>
            <a:t>, работещи в областта на опазване на нематериалното културно наследство и обвързването им в мрежа;</a:t>
          </a:r>
          <a:endParaRPr lang="bg-BG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bg-BG" sz="1500" kern="1200" dirty="0"/>
            <a:t>Организирани </a:t>
          </a:r>
          <a:r>
            <a:rPr lang="bg-BG" sz="1500" b="1" kern="1200" dirty="0"/>
            <a:t>кръгли маси и семинари </a:t>
          </a:r>
          <a:r>
            <a:rPr lang="bg-BG" sz="1500" kern="1200" dirty="0"/>
            <a:t>в гр. Бургас, гр. Враца, гр. Перник, гр. Копривщица и гр. Русе.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bg-BG" sz="1200" kern="1200" dirty="0"/>
        </a:p>
      </dsp:txBody>
      <dsp:txXfrm rot="-5400000">
        <a:off x="1680039" y="3829300"/>
        <a:ext cx="5861173" cy="1450268"/>
      </dsp:txXfrm>
    </dsp:sp>
    <dsp:sp modelId="{B413552B-17AE-4CE5-B120-B93839C07CA1}">
      <dsp:nvSpPr>
        <dsp:cNvPr id="0" name=""/>
        <dsp:cNvSpPr/>
      </dsp:nvSpPr>
      <dsp:spPr>
        <a:xfrm>
          <a:off x="21" y="3735088"/>
          <a:ext cx="1611684" cy="1531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b="1" kern="1200" dirty="0"/>
            <a:t>Дейност 4-5</a:t>
          </a:r>
        </a:p>
      </dsp:txBody>
      <dsp:txXfrm>
        <a:off x="74791" y="3809858"/>
        <a:ext cx="1462144" cy="13821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12.jpg"/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12" Type="http://schemas.microsoft.com/office/2007/relationships/diagramDrawing" Target="../diagrams/drawing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11" Type="http://schemas.openxmlformats.org/officeDocument/2006/relationships/diagramColors" Target="../diagrams/colors5.xml"/><Relationship Id="rId5" Type="http://schemas.openxmlformats.org/officeDocument/2006/relationships/diagramColors" Target="../diagrams/colors4.xml"/><Relationship Id="rId10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4.xml"/><Relationship Id="rId9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office@unesco-centerbg.org" TargetMode="External"/><Relationship Id="rId7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www.unesco-centerbg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875">
              <a:srgbClr val="58C3D8"/>
            </a:gs>
            <a:gs pos="83750">
              <a:srgbClr val="70CCDE"/>
            </a:gs>
            <a:gs pos="67500">
              <a:srgbClr val="A0DDE9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4A34F2F-11DA-6349-970A-B1EE6DBCE5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6F427-0C13-A245-971E-B00FC01B0ACF}"/>
              </a:ext>
            </a:extLst>
          </p:cNvPr>
          <p:cNvSpPr txBox="1"/>
          <p:nvPr/>
        </p:nvSpPr>
        <p:spPr>
          <a:xfrm>
            <a:off x="11226800" y="30818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04C4C0-58B6-4B29-A15F-8CC5FF61E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0"/>
            <a:ext cx="12192000" cy="68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2A4F3-12D2-684B-AB7C-FF415638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9" y="1123837"/>
            <a:ext cx="2947482" cy="4601183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Защо е необходимо?</a:t>
            </a:r>
            <a:br>
              <a:rPr lang="ru-RU" b="1" dirty="0"/>
            </a:br>
            <a:br>
              <a:rPr lang="ru-RU" b="1" dirty="0"/>
            </a:br>
            <a:br>
              <a:rPr lang="ru-RU" dirty="0"/>
            </a:br>
            <a:endParaRPr lang="en-US" dirty="0"/>
          </a:p>
        </p:txBody>
      </p:sp>
      <p:pic>
        <p:nvPicPr>
          <p:cNvPr id="4" name="Google Shape;204;p22">
            <a:extLst>
              <a:ext uri="{FF2B5EF4-FFF2-40B4-BE49-F238E27FC236}">
                <a16:creationId xmlns:a16="http://schemas.microsoft.com/office/drawing/2014/main" id="{9AE8B507-50C8-964D-9DA5-C4ABC526658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2227" t="43489" r="28046" b="11578"/>
          <a:stretch/>
        </p:blipFill>
        <p:spPr>
          <a:xfrm>
            <a:off x="11182350" y="5816166"/>
            <a:ext cx="879662" cy="10418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583D76-D7A9-453A-8946-25201D5A5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bg-BG" sz="2800" b="1" i="1" dirty="0"/>
              <a:t>Необходимост от: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bg-BG" sz="2800" b="1" dirty="0"/>
              <a:t>актуална законодателна рамка </a:t>
            </a:r>
            <a:r>
              <a:rPr lang="bg-BG" sz="2800" dirty="0"/>
              <a:t>в областта на опазването нематериалното културно наследство;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bg-BG" sz="2800" b="1" dirty="0"/>
              <a:t>ясно разбиране на проблемите пред опазването</a:t>
            </a:r>
            <a:r>
              <a:rPr lang="bg-BG" sz="2800" dirty="0"/>
              <a:t> на нематериалното културно наследство и съответните културни политики в страната;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bg-BG" sz="2800" b="1" dirty="0" err="1"/>
              <a:t>синергия</a:t>
            </a:r>
            <a:r>
              <a:rPr lang="bg-BG" sz="2800" b="1" dirty="0"/>
              <a:t> между всички заинтересовани страни</a:t>
            </a:r>
            <a:r>
              <a:rPr lang="bg-BG" sz="2800" dirty="0"/>
              <a:t>.</a:t>
            </a:r>
            <a:endParaRPr lang="bg-BG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9856DB-DE78-42CE-B454-2888A7AD7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38" y="3925020"/>
            <a:ext cx="2699663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3849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08508-0E03-456A-8179-B63D7C44E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b="1" dirty="0"/>
              <a:t>Дейности по проекта </a:t>
            </a:r>
            <a:r>
              <a:rPr lang="bg-BG" sz="1800" b="1" dirty="0"/>
              <a:t>(1)</a:t>
            </a:r>
            <a:endParaRPr lang="bg-BG" b="1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44761EB-D060-47F9-ABDF-4A79BBFC3A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3473446"/>
              </p:ext>
            </p:extLst>
          </p:nvPr>
        </p:nvGraphicFramePr>
        <p:xfrm>
          <a:off x="3298077" y="339755"/>
          <a:ext cx="8502913" cy="617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oogle Shape;204;p22">
            <a:extLst>
              <a:ext uri="{FF2B5EF4-FFF2-40B4-BE49-F238E27FC236}">
                <a16:creationId xmlns:a16="http://schemas.microsoft.com/office/drawing/2014/main" id="{3D156201-DB2B-4A37-B47D-C24DDED61CF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2227" t="43489" r="28046" b="11578"/>
          <a:stretch/>
        </p:blipFill>
        <p:spPr>
          <a:xfrm>
            <a:off x="11245226" y="5816166"/>
            <a:ext cx="879662" cy="1041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5B814B-D6EA-415A-92AD-2C3F135301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010" y="3808602"/>
            <a:ext cx="2699662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7185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D2C5B-E3C1-D945-9E4B-1FBF41194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b="1" dirty="0"/>
              <a:t>Дейности по проекта </a:t>
            </a:r>
            <a:r>
              <a:rPr lang="bg-BG" sz="1800" b="1" dirty="0"/>
              <a:t>(2)</a:t>
            </a:r>
            <a:endParaRPr lang="en-US" sz="18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DB8922C-254F-4D46-93A8-58CE62A04A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7243852"/>
              </p:ext>
            </p:extLst>
          </p:nvPr>
        </p:nvGraphicFramePr>
        <p:xfrm>
          <a:off x="3867150" y="868363"/>
          <a:ext cx="731520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oogle Shape;204;p22">
            <a:extLst>
              <a:ext uri="{FF2B5EF4-FFF2-40B4-BE49-F238E27FC236}">
                <a16:creationId xmlns:a16="http://schemas.microsoft.com/office/drawing/2014/main" id="{75D22556-5560-454F-8456-9F7556907A0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2227" t="43489" r="28046" b="11578"/>
          <a:stretch/>
        </p:blipFill>
        <p:spPr>
          <a:xfrm>
            <a:off x="11182350" y="5816166"/>
            <a:ext cx="879662" cy="104183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4DA2272-94B5-4B21-BCBC-DC548EBF1F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4107699"/>
              </p:ext>
            </p:extLst>
          </p:nvPr>
        </p:nvGraphicFramePr>
        <p:xfrm>
          <a:off x="3460750" y="629174"/>
          <a:ext cx="8340240" cy="5738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A5DC25A8-2347-4461-AD6B-65033797F0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009" y="3808602"/>
            <a:ext cx="2699663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5903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2A4F3-12D2-684B-AB7C-FF415638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9" y="1123837"/>
            <a:ext cx="2947482" cy="4601183"/>
          </a:xfrm>
        </p:spPr>
        <p:txBody>
          <a:bodyPr>
            <a:noAutofit/>
          </a:bodyPr>
          <a:lstStyle/>
          <a:p>
            <a:pPr algn="ctr"/>
            <a:r>
              <a:rPr lang="bg-BG" b="1" dirty="0"/>
              <a:t>Очаквани резултати</a:t>
            </a:r>
            <a:br>
              <a:rPr lang="bg-BG" b="1" dirty="0"/>
            </a:br>
            <a:br>
              <a:rPr lang="bg-BG" b="1" dirty="0"/>
            </a:br>
            <a:br>
              <a:rPr lang="ru-RU" sz="2800" dirty="0"/>
            </a:br>
            <a:endParaRPr lang="en-US" sz="2400" dirty="0"/>
          </a:p>
        </p:txBody>
      </p:sp>
      <p:pic>
        <p:nvPicPr>
          <p:cNvPr id="4" name="Google Shape;204;p22">
            <a:extLst>
              <a:ext uri="{FF2B5EF4-FFF2-40B4-BE49-F238E27FC236}">
                <a16:creationId xmlns:a16="http://schemas.microsoft.com/office/drawing/2014/main" id="{9AE8B507-50C8-964D-9DA5-C4ABC526658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2227" t="43489" r="28046" b="11578"/>
          <a:stretch/>
        </p:blipFill>
        <p:spPr>
          <a:xfrm>
            <a:off x="11182350" y="5816166"/>
            <a:ext cx="879662" cy="104183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91832B89-3E07-407B-B586-B15D889EFA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9818517"/>
              </p:ext>
            </p:extLst>
          </p:nvPr>
        </p:nvGraphicFramePr>
        <p:xfrm>
          <a:off x="3530175" y="704675"/>
          <a:ext cx="7753017" cy="536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CD6E514-E448-4C40-9D94-D0165F5844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913" y="3775045"/>
            <a:ext cx="2699662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5234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2A4F3-12D2-684B-AB7C-FF415638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9" y="1123837"/>
            <a:ext cx="2947482" cy="4601183"/>
          </a:xfrm>
        </p:spPr>
        <p:txBody>
          <a:bodyPr>
            <a:noAutofit/>
          </a:bodyPr>
          <a:lstStyle/>
          <a:p>
            <a:pPr algn="ctr"/>
            <a:br>
              <a:rPr lang="ru-RU" sz="2800" dirty="0"/>
            </a:br>
            <a:endParaRPr lang="en-US" sz="2400" dirty="0"/>
          </a:p>
        </p:txBody>
      </p:sp>
      <p:pic>
        <p:nvPicPr>
          <p:cNvPr id="4" name="Google Shape;204;p22">
            <a:extLst>
              <a:ext uri="{FF2B5EF4-FFF2-40B4-BE49-F238E27FC236}">
                <a16:creationId xmlns:a16="http://schemas.microsoft.com/office/drawing/2014/main" id="{9AE8B507-50C8-964D-9DA5-C4ABC526658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2227" t="43489" r="28046" b="11578"/>
          <a:stretch/>
        </p:blipFill>
        <p:spPr>
          <a:xfrm>
            <a:off x="11182350" y="5816166"/>
            <a:ext cx="879662" cy="10418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583D76-D7A9-453A-8946-25201D5A56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bg-BG" sz="2400" b="1" dirty="0"/>
          </a:p>
          <a:p>
            <a:pPr marL="0" indent="0" algn="ctr">
              <a:buNone/>
            </a:pPr>
            <a:endParaRPr lang="bg-BG" sz="2400" b="1" dirty="0"/>
          </a:p>
          <a:p>
            <a:pPr marL="0" indent="0" algn="ctr">
              <a:buNone/>
            </a:pPr>
            <a:endParaRPr lang="bg-BG" sz="2400" b="1" dirty="0"/>
          </a:p>
          <a:p>
            <a:pPr marL="0" indent="0" algn="ctr">
              <a:buNone/>
            </a:pPr>
            <a:endParaRPr lang="bg-BG" sz="3600" b="1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bg-BG" sz="3600" b="1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bg-BG" sz="4600" b="1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bg-BG" sz="5100" b="1" dirty="0">
                <a:solidFill>
                  <a:schemeClr val="bg2">
                    <a:lumMod val="75000"/>
                  </a:schemeClr>
                </a:solidFill>
              </a:rPr>
              <a:t>Благодаря за вниманието!</a:t>
            </a:r>
          </a:p>
          <a:p>
            <a:pPr algn="ctr"/>
            <a:endParaRPr lang="bg-BG" sz="3300" b="1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	</a:t>
            </a:r>
            <a:endParaRPr lang="bg-BG" sz="2400" dirty="0"/>
          </a:p>
          <a:p>
            <a:pPr marL="0" indent="0">
              <a:lnSpc>
                <a:spcPct val="100000"/>
              </a:lnSpc>
              <a:buNone/>
            </a:pPr>
            <a:r>
              <a:rPr lang="bg-BG" dirty="0"/>
              <a:t>	</a:t>
            </a:r>
            <a:r>
              <a:rPr lang="bg-BG" sz="3300" b="1" dirty="0"/>
              <a:t>д-р Мирена Станева</a:t>
            </a:r>
            <a:br>
              <a:rPr lang="bg-BG" sz="2900" dirty="0"/>
            </a:br>
            <a:r>
              <a:rPr lang="bg-BG" sz="2900" dirty="0"/>
              <a:t>	Регионален център</a:t>
            </a:r>
            <a:r>
              <a:rPr lang="en-US" sz="2900" dirty="0"/>
              <a:t> </a:t>
            </a:r>
            <a:r>
              <a:rPr lang="bg-BG" sz="2900" dirty="0"/>
              <a:t>София - ЮНЕСКО</a:t>
            </a:r>
            <a:br>
              <a:rPr lang="bg-BG" sz="2900" dirty="0"/>
            </a:br>
            <a:r>
              <a:rPr lang="en-US" sz="2900" dirty="0"/>
              <a:t>	</a:t>
            </a:r>
            <a:r>
              <a:rPr lang="bg-BG" sz="2900" dirty="0"/>
              <a:t>ж.к. Изток, ул. "Лъчезар Станчев" №7, </a:t>
            </a:r>
            <a:br>
              <a:rPr lang="bg-BG" sz="2900" dirty="0"/>
            </a:br>
            <a:r>
              <a:rPr lang="en-US" sz="2900" dirty="0"/>
              <a:t>	</a:t>
            </a:r>
            <a:r>
              <a:rPr lang="bg-BG" sz="2900" dirty="0"/>
              <a:t>София, България</a:t>
            </a:r>
            <a:br>
              <a:rPr lang="bg-BG" sz="2900" dirty="0"/>
            </a:br>
            <a:r>
              <a:rPr lang="en-US" sz="2900" dirty="0"/>
              <a:t>	</a:t>
            </a:r>
            <a:r>
              <a:rPr lang="en-US" sz="2900" b="1" dirty="0"/>
              <a:t>T</a:t>
            </a:r>
            <a:r>
              <a:rPr lang="bg-BG" sz="2900" b="1" dirty="0"/>
              <a:t>:</a:t>
            </a:r>
            <a:r>
              <a:rPr lang="bg-BG" sz="2900" dirty="0"/>
              <a:t> +359 2 444 21 03</a:t>
            </a:r>
            <a:br>
              <a:rPr lang="bg-BG" sz="2900" dirty="0"/>
            </a:br>
            <a:r>
              <a:rPr lang="en-US" sz="2900" dirty="0"/>
              <a:t>	</a:t>
            </a:r>
            <a:r>
              <a:rPr lang="en-US" sz="2900" b="1" dirty="0"/>
              <a:t>M</a:t>
            </a:r>
            <a:r>
              <a:rPr lang="bg-BG" sz="2900" b="1" dirty="0"/>
              <a:t>:</a:t>
            </a:r>
            <a:r>
              <a:rPr lang="bg-BG" sz="2900" dirty="0"/>
              <a:t> </a:t>
            </a:r>
            <a:r>
              <a:rPr lang="fr-FR" sz="2900" dirty="0">
                <a:hlinkClick r:id="rId3"/>
              </a:rPr>
              <a:t>office@unesco-centerbg.org</a:t>
            </a:r>
            <a:endParaRPr lang="bg-BG" sz="29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900" b="1" dirty="0"/>
              <a:t>    	Web:</a:t>
            </a:r>
            <a:r>
              <a:rPr lang="en-US" sz="2900" dirty="0"/>
              <a:t> </a:t>
            </a:r>
            <a:r>
              <a:rPr lang="en-US" sz="2900" dirty="0">
                <a:hlinkClick r:id="rId4"/>
              </a:rPr>
              <a:t>www.unesco-centerbg.org</a:t>
            </a:r>
            <a:endParaRPr lang="en-US" sz="29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900" dirty="0"/>
              <a:t>	</a:t>
            </a:r>
            <a:r>
              <a:rPr lang="en-US" sz="2900" b="1" dirty="0"/>
              <a:t>F</a:t>
            </a:r>
            <a:r>
              <a:rPr lang="en-GB" sz="2900" b="1" dirty="0" err="1"/>
              <a:t>acebook</a:t>
            </a:r>
            <a:r>
              <a:rPr lang="en-US" sz="2900" b="1" dirty="0"/>
              <a:t>: </a:t>
            </a:r>
            <a:r>
              <a:rPr lang="en-US" sz="2900" dirty="0" err="1"/>
              <a:t>Unesco</a:t>
            </a:r>
            <a:r>
              <a:rPr lang="en-US" sz="2900" dirty="0"/>
              <a:t> Centre Sofia</a:t>
            </a:r>
            <a:r>
              <a:rPr lang="bg-BG" sz="2900" dirty="0"/>
              <a:t> </a:t>
            </a:r>
            <a:endParaRPr lang="en-US" sz="2900" dirty="0"/>
          </a:p>
          <a:p>
            <a:pPr marL="0" indent="0">
              <a:lnSpc>
                <a:spcPct val="100000"/>
              </a:lnSpc>
              <a:buNone/>
            </a:pPr>
            <a:endParaRPr lang="en-US" sz="2600" b="1" dirty="0"/>
          </a:p>
          <a:p>
            <a:endParaRPr lang="fr-FR" sz="2400" dirty="0"/>
          </a:p>
          <a:p>
            <a:endParaRPr lang="bg-BG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3B2696-108F-421D-9961-95B8DEE9E0F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81" y="1551962"/>
            <a:ext cx="2346312" cy="94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DE8BBF-6720-490D-BA49-BBB86C53EF5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/>
          <a:stretch>
            <a:fillRect/>
          </a:stretch>
        </p:blipFill>
        <p:spPr bwMode="auto">
          <a:xfrm>
            <a:off x="573438" y="4115670"/>
            <a:ext cx="2232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DE08D-90C7-4D1F-90C3-06545FDD70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438" y="2698669"/>
            <a:ext cx="2165567" cy="1218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3266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2A4F3-12D2-684B-AB7C-FF415638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837"/>
            <a:ext cx="3439487" cy="4949792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br>
              <a:rPr lang="ru-RU" sz="900" b="1" i="1" dirty="0"/>
            </a:br>
            <a:r>
              <a:rPr lang="ru-RU" sz="900" b="1" i="1" dirty="0"/>
              <a:t>Презентацията е създаден по проект BG05SFOP001-2.009-0182</a:t>
            </a:r>
            <a:br>
              <a:rPr lang="ru-RU" sz="900" b="1" i="1" dirty="0"/>
            </a:br>
            <a:r>
              <a:rPr lang="ru-RU" sz="900" b="1" i="1" dirty="0"/>
              <a:t>"Опазване на нематериалното културно наследство чрез повишаване на гражданското участие в процесите на формулиране, изпълнение и мониторинг на политики и законодателство" финансиран по Оперативна програма „Добро управление 2014-2020 съфинансирана от Европейския съюз чрез Европейския социален фонд. </a:t>
            </a:r>
            <a:endParaRPr lang="en-US" sz="900" b="1" i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E074694-EFB4-F843-BA10-B53047D3C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4988" y="2075332"/>
            <a:ext cx="8120542" cy="3909078"/>
          </a:xfrm>
        </p:spPr>
      </p:pic>
      <p:pic>
        <p:nvPicPr>
          <p:cNvPr id="4" name="Google Shape;204;p22">
            <a:extLst>
              <a:ext uri="{FF2B5EF4-FFF2-40B4-BE49-F238E27FC236}">
                <a16:creationId xmlns:a16="http://schemas.microsoft.com/office/drawing/2014/main" id="{9AE8B507-50C8-964D-9DA5-C4ABC52665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2227" t="43489" r="28046" b="11578"/>
          <a:stretch/>
        </p:blipFill>
        <p:spPr>
          <a:xfrm>
            <a:off x="11182350" y="5816166"/>
            <a:ext cx="879662" cy="10418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C329-6945-4E9F-8DCE-14F93B0D75D5}"/>
              </a:ext>
            </a:extLst>
          </p:cNvPr>
          <p:cNvSpPr txBox="1"/>
          <p:nvPr/>
        </p:nvSpPr>
        <p:spPr>
          <a:xfrm>
            <a:off x="3430334" y="873590"/>
            <a:ext cx="82806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>
                <a:solidFill>
                  <a:schemeClr val="tx2"/>
                </a:solidFill>
              </a:rPr>
              <a:t>Регионален център за опазване на нематериалното културно наследство в Югоизточна Европа под егидата на ЮНЕСКО</a:t>
            </a:r>
            <a:br>
              <a:rPr lang="en-GB" sz="2400" dirty="0">
                <a:solidFill>
                  <a:schemeClr val="tx2"/>
                </a:solidFill>
              </a:rPr>
            </a:br>
            <a:endParaRPr lang="bg-BG" sz="2400" b="1" i="1" dirty="0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25BD8F-ADA1-4723-896A-D4A676C3C20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" y="1388403"/>
            <a:ext cx="2346312" cy="94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A05D24-503D-4EB6-B100-1F45DB04B89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/>
          <a:stretch>
            <a:fillRect/>
          </a:stretch>
        </p:blipFill>
        <p:spPr bwMode="auto">
          <a:xfrm>
            <a:off x="480969" y="3952111"/>
            <a:ext cx="2232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8E257C-3542-47BC-AF59-78B87416A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69" y="2535110"/>
            <a:ext cx="2165567" cy="1218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095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4D067-F6E3-4CE4-8675-881654C35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897623"/>
            <a:ext cx="2947482" cy="4827398"/>
          </a:xfrm>
        </p:spPr>
        <p:txBody>
          <a:bodyPr/>
          <a:lstStyle/>
          <a:p>
            <a:pPr algn="ctr"/>
            <a:r>
              <a:rPr lang="bg-BG" sz="3400" b="1" dirty="0"/>
              <a:t>История на Регионален Център София</a:t>
            </a:r>
            <a:br>
              <a:rPr lang="en-GB" sz="3400" b="1" dirty="0"/>
            </a:br>
            <a:br>
              <a:rPr lang="en-GB" b="1" dirty="0"/>
            </a:br>
            <a:endParaRPr lang="bg-BG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CAEE74-58FC-417D-8DCD-99B0C1618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2605" y="486561"/>
            <a:ext cx="7050745" cy="614913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1E9B87-17E6-4393-AC79-75867865A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9" y="3891094"/>
            <a:ext cx="2944000" cy="16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8048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C4D5B-51B3-4F5F-A223-197E4B997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Единствен център не само в ЮИЕ, но и в Европа</a:t>
            </a: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endParaRPr lang="bg-BG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E88BCC-9199-4355-A01D-E59E78991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710" y="1166303"/>
            <a:ext cx="8336444" cy="452539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32472-E7B7-40F0-811C-2F1392D60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9" y="3897512"/>
            <a:ext cx="2944000" cy="16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7283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E99D3-37F8-481E-AA13-A9E7239F1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1" y="1142999"/>
            <a:ext cx="2940887" cy="3554836"/>
          </a:xfrm>
        </p:spPr>
        <p:txBody>
          <a:bodyPr>
            <a:noAutofit/>
          </a:bodyPr>
          <a:lstStyle/>
          <a:p>
            <a:pPr algn="ctr"/>
            <a:br>
              <a:rPr lang="bg-BG" sz="3600" b="1" dirty="0"/>
            </a:br>
            <a:br>
              <a:rPr lang="bg-BG" sz="3600" b="1" dirty="0"/>
            </a:br>
            <a:br>
              <a:rPr lang="bg-BG" sz="3600" b="1" dirty="0"/>
            </a:br>
            <a:br>
              <a:rPr lang="bg-BG" sz="3600" b="1" dirty="0"/>
            </a:br>
            <a:r>
              <a:rPr lang="bg-BG" sz="3400" b="1" dirty="0"/>
              <a:t>Мисия</a:t>
            </a:r>
            <a:br>
              <a:rPr lang="bg-BG" sz="3400" b="1" dirty="0"/>
            </a:br>
            <a:r>
              <a:rPr lang="bg-BG" sz="3400" b="1" dirty="0"/>
              <a:t> на Регионален Център София</a:t>
            </a:r>
            <a:br>
              <a:rPr lang="bg-BG" sz="3400" b="1" dirty="0"/>
            </a:br>
            <a:br>
              <a:rPr lang="bg-BG" sz="3600" b="1" dirty="0"/>
            </a:br>
            <a:endParaRPr lang="bg-BG" sz="360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FD53D49-C3F3-465E-AD09-11B482AA09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4160466"/>
              </p:ext>
            </p:extLst>
          </p:nvPr>
        </p:nvGraphicFramePr>
        <p:xfrm>
          <a:off x="3808427" y="868363"/>
          <a:ext cx="731520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0FF6F69-8604-406A-B4A1-C0F3E1FF90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919" y="3977495"/>
            <a:ext cx="2944000" cy="16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4142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B8B19-043E-4D74-85CB-BB38B1DAB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sz="3400" b="1" dirty="0"/>
              <a:t>Цели </a:t>
            </a:r>
            <a:br>
              <a:rPr lang="bg-BG" sz="3400" b="1" dirty="0"/>
            </a:br>
            <a:r>
              <a:rPr lang="bg-BG" sz="3400" b="1" dirty="0"/>
              <a:t>на </a:t>
            </a:r>
            <a:br>
              <a:rPr lang="bg-BG" sz="3400" b="1" dirty="0"/>
            </a:br>
            <a:r>
              <a:rPr lang="bg-BG" sz="3400" b="1" dirty="0"/>
              <a:t>Регионален Център София</a:t>
            </a:r>
            <a:br>
              <a:rPr lang="bg-BG" sz="3400" b="1" dirty="0"/>
            </a:br>
            <a:br>
              <a:rPr lang="bg-BG" b="1" dirty="0"/>
            </a:br>
            <a:endParaRPr lang="bg-BG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A8B498B-526E-477A-BBE2-C6A379E976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6002233"/>
              </p:ext>
            </p:extLst>
          </p:nvPr>
        </p:nvGraphicFramePr>
        <p:xfrm>
          <a:off x="2382474" y="369117"/>
          <a:ext cx="9437614" cy="6266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B21B152-9DD4-4152-BF80-84577BBA4B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401" y="4140793"/>
            <a:ext cx="2944000" cy="16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4708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DD4D0-CF92-CF4C-B7CE-C5BAB4BD5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487" y="1426127"/>
            <a:ext cx="8408903" cy="426999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Проект</a:t>
            </a:r>
            <a:br>
              <a:rPr lang="ru-RU" sz="3600" b="1" dirty="0"/>
            </a:br>
            <a:r>
              <a:rPr lang="ru-RU" sz="3600" b="1" dirty="0"/>
              <a:t>„Опазване на нематериалното културно наследство чрез повишаване на гражданското участие в процесите на формулиране, изпълнение и мониторинг на политики и законодателство’’</a:t>
            </a:r>
            <a:br>
              <a:rPr lang="ru-RU" sz="3600" b="1" dirty="0"/>
            </a:br>
            <a:br>
              <a:rPr lang="ru-RU" sz="3600" b="1" dirty="0"/>
            </a:br>
            <a:r>
              <a:rPr lang="ru-RU" sz="1200" b="1" dirty="0"/>
              <a:t>ПроектBG05SFOP001-2.009-0182</a:t>
            </a:r>
            <a:br>
              <a:rPr lang="ru-RU" sz="1200" b="1" dirty="0"/>
            </a:br>
            <a:r>
              <a:rPr lang="ru-RU" sz="1200" b="1" dirty="0"/>
              <a:t>"Опазване на нематериалното културно наследство чрез повишаване на гражданското участие в процесите на формулиране, изпълнение и мониторинг на политики и законодателство" финансиран по Оперативна програма „Добро управление 2014-2020 съфинансирана от Европейския съюз чрез Европейския социален фонд. </a:t>
            </a:r>
            <a:br>
              <a:rPr lang="ru-RU" sz="1200" b="1" dirty="0"/>
            </a:b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6F427-0C13-A245-971E-B00FC01B0ACF}"/>
              </a:ext>
            </a:extLst>
          </p:cNvPr>
          <p:cNvSpPr txBox="1"/>
          <p:nvPr/>
        </p:nvSpPr>
        <p:spPr>
          <a:xfrm>
            <a:off x="11226800" y="30818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CFE3B7-F04A-DB49-8D98-881DFC28E55D}"/>
              </a:ext>
            </a:extLst>
          </p:cNvPr>
          <p:cNvSpPr txBox="1"/>
          <p:nvPr/>
        </p:nvSpPr>
        <p:spPr>
          <a:xfrm>
            <a:off x="9127067" y="762000"/>
            <a:ext cx="3064934" cy="5333999"/>
          </a:xfrm>
          <a:prstGeom prst="rect">
            <a:avLst/>
          </a:prstGeom>
          <a:gradFill>
            <a:gsLst>
              <a:gs pos="91875">
                <a:srgbClr val="58C3D8"/>
              </a:gs>
              <a:gs pos="83750">
                <a:srgbClr val="70CCDE"/>
              </a:gs>
              <a:gs pos="67500">
                <a:srgbClr val="A0DDE9"/>
              </a:gs>
              <a:gs pos="60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837F1-496A-4EE3-966F-300649A6489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912" y="1426127"/>
            <a:ext cx="2346312" cy="94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F78E88-BFDE-47E6-8171-F47A10996A8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/>
          <a:stretch>
            <a:fillRect/>
          </a:stretch>
        </p:blipFill>
        <p:spPr bwMode="auto">
          <a:xfrm>
            <a:off x="9541269" y="3989835"/>
            <a:ext cx="2232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BB9F32-4D87-413D-AF0F-24A4172CA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1269" y="2572834"/>
            <a:ext cx="2165567" cy="1218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713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2A4F3-12D2-684B-AB7C-FF415638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9" y="1123837"/>
            <a:ext cx="2947482" cy="4601183"/>
          </a:xfrm>
        </p:spPr>
        <p:txBody>
          <a:bodyPr>
            <a:noAutofit/>
          </a:bodyPr>
          <a:lstStyle/>
          <a:p>
            <a:pPr algn="ctr"/>
            <a:br>
              <a:rPr lang="ru-RU" sz="2800" dirty="0"/>
            </a:br>
            <a:endParaRPr lang="en-US" sz="2400" b="1" dirty="0"/>
          </a:p>
        </p:txBody>
      </p:sp>
      <p:pic>
        <p:nvPicPr>
          <p:cNvPr id="4" name="Google Shape;204;p22">
            <a:extLst>
              <a:ext uri="{FF2B5EF4-FFF2-40B4-BE49-F238E27FC236}">
                <a16:creationId xmlns:a16="http://schemas.microsoft.com/office/drawing/2014/main" id="{9AE8B507-50C8-964D-9DA5-C4ABC526658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2227" t="43489" r="28046" b="11578"/>
          <a:stretch/>
        </p:blipFill>
        <p:spPr>
          <a:xfrm>
            <a:off x="11182350" y="5816166"/>
            <a:ext cx="879662" cy="10418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583D76-D7A9-453A-8946-25201D5A5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490" y="662730"/>
            <a:ext cx="7442978" cy="5469622"/>
          </a:xfrm>
        </p:spPr>
        <p:txBody>
          <a:bodyPr/>
          <a:lstStyle/>
          <a:p>
            <a:r>
              <a:rPr lang="bg-BG" dirty="0"/>
              <a:t>Проектът се изпълнява от </a:t>
            </a:r>
            <a:r>
              <a:rPr lang="bg-BG" b="1" i="1" dirty="0"/>
              <a:t>Сдружение „Регионален център за опазване на нематериалното културно наследство в Югоизточна Европа под егидата на ЮНЕСКО“</a:t>
            </a:r>
            <a:r>
              <a:rPr lang="bg-BG" b="1" dirty="0"/>
              <a:t>;</a:t>
            </a:r>
            <a:endParaRPr lang="en-US" b="1" dirty="0"/>
          </a:p>
          <a:p>
            <a:r>
              <a:rPr lang="bg-BG" dirty="0"/>
              <a:t>Финансиран  е от </a:t>
            </a:r>
            <a:r>
              <a:rPr lang="bg-BG" b="1" i="1" dirty="0"/>
              <a:t>Оперативна програма „Добро управление“</a:t>
            </a:r>
            <a:r>
              <a:rPr lang="bg-BG" i="1" dirty="0"/>
              <a:t>, </a:t>
            </a:r>
            <a:r>
              <a:rPr lang="bg-BG" dirty="0"/>
              <a:t>съфинансирана от Европейския съюз чрез Европейския социален фонд;</a:t>
            </a:r>
            <a:endParaRPr lang="en-US" dirty="0"/>
          </a:p>
          <a:p>
            <a:r>
              <a:rPr lang="bg-BG" dirty="0"/>
              <a:t>Процедура BG05SFOP001-2.009 </a:t>
            </a:r>
            <a:r>
              <a:rPr lang="bg-BG" b="1" i="1" dirty="0"/>
              <a:t>„Повишаване на гражданското участие в процесите на формулиране, изпълнение и мониторинг на политики и законодателство“.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44DA01-4151-404F-A15B-05BA6DF6C47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81" y="1551962"/>
            <a:ext cx="2346312" cy="94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2771E0-3E51-4D2C-ACAA-26A928CB8C5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2"/>
          <a:stretch>
            <a:fillRect/>
          </a:stretch>
        </p:blipFill>
        <p:spPr bwMode="auto">
          <a:xfrm>
            <a:off x="573438" y="4115670"/>
            <a:ext cx="2232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D69879-5C40-47F5-996D-B535C2544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38" y="2698669"/>
            <a:ext cx="2165567" cy="1218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7765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2A4F3-12D2-684B-AB7C-FF415638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19" y="1123837"/>
            <a:ext cx="2947482" cy="4601183"/>
          </a:xfrm>
        </p:spPr>
        <p:txBody>
          <a:bodyPr>
            <a:noAutofit/>
          </a:bodyPr>
          <a:lstStyle/>
          <a:p>
            <a:pPr algn="ctr"/>
            <a:r>
              <a:rPr lang="bg-BG" b="1" dirty="0"/>
              <a:t>Основна цел на проекта</a:t>
            </a:r>
            <a:br>
              <a:rPr lang="bg-BG" b="1" dirty="0"/>
            </a:br>
            <a:br>
              <a:rPr lang="bg-BG" b="1" dirty="0"/>
            </a:br>
            <a:br>
              <a:rPr lang="ru-RU" sz="2800" dirty="0"/>
            </a:br>
            <a:endParaRPr lang="en-US" sz="2400" dirty="0"/>
          </a:p>
        </p:txBody>
      </p:sp>
      <p:pic>
        <p:nvPicPr>
          <p:cNvPr id="4" name="Google Shape;204;p22">
            <a:extLst>
              <a:ext uri="{FF2B5EF4-FFF2-40B4-BE49-F238E27FC236}">
                <a16:creationId xmlns:a16="http://schemas.microsoft.com/office/drawing/2014/main" id="{9AE8B507-50C8-964D-9DA5-C4ABC526658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2227" t="43489" r="28046" b="11578"/>
          <a:stretch/>
        </p:blipFill>
        <p:spPr>
          <a:xfrm>
            <a:off x="11182350" y="5816166"/>
            <a:ext cx="879662" cy="10418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583D76-D7A9-453A-8946-25201D5A5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8602" y="864108"/>
            <a:ext cx="7375866" cy="5120640"/>
          </a:xfrm>
        </p:spPr>
        <p:txBody>
          <a:bodyPr>
            <a:normAutofit/>
          </a:bodyPr>
          <a:lstStyle/>
          <a:p>
            <a:r>
              <a:rPr lang="bg-BG" sz="2400" b="1" dirty="0"/>
              <a:t>Повишаване на гражданското участие </a:t>
            </a:r>
            <a:r>
              <a:rPr lang="bg-BG" sz="2400" dirty="0"/>
              <a:t>при провеждането на политики и е насочено към актуализиране на </a:t>
            </a:r>
            <a:r>
              <a:rPr lang="bg-BG" sz="2400" b="1" dirty="0"/>
              <a:t>законодателната рамка и политики </a:t>
            </a:r>
            <a:r>
              <a:rPr lang="bg-BG" sz="2400" dirty="0"/>
              <a:t>в областта на опазването на нематериалното културно наследство чрез открито и отговорно управление, </a:t>
            </a:r>
            <a:r>
              <a:rPr lang="bg-BG" sz="2400" b="1" dirty="0"/>
              <a:t>съвместна дейност </a:t>
            </a:r>
            <a:r>
              <a:rPr lang="bg-BG" sz="2400" dirty="0"/>
              <a:t>между гражданите, бизнеса и администрациите и разработване на механизъм за осъществяване на </a:t>
            </a:r>
            <a:r>
              <a:rPr lang="bg-BG" sz="2400" b="1" dirty="0"/>
              <a:t>граждански мониторинг</a:t>
            </a:r>
            <a:r>
              <a:rPr lang="bg-BG" sz="2400" dirty="0"/>
              <a:t> на националните и локалните политики.</a:t>
            </a:r>
            <a:endParaRPr lang="bg-BG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67B3A0-4CD3-40EC-9761-8481A34DC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01" y="4016166"/>
            <a:ext cx="27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4435372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{56E85F25-5FE8-064D-9702-B0BD5F2D99B2}tf10001124</Template>
  <TotalTime>515</TotalTime>
  <Words>858</Words>
  <Application>Microsoft Office PowerPoint</Application>
  <PresentationFormat>Widescreen</PresentationFormat>
  <Paragraphs>57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Corbel</vt:lpstr>
      <vt:lpstr>Wingdings</vt:lpstr>
      <vt:lpstr>Wingdings 2</vt:lpstr>
      <vt:lpstr>Frame</vt:lpstr>
      <vt:lpstr>PowerPoint Presentation</vt:lpstr>
      <vt:lpstr>                                    Презентацията е създаден по проект BG05SFOP001-2.009-0182 "Опазване на нематериалното културно наследство чрез повишаване на гражданското участие в процесите на формулиране, изпълнение и мониторинг на политики и законодателство" финансиран по Оперативна програма „Добро управление 2014-2020 съфинансирана от Европейския съюз чрез Европейския социален фонд. </vt:lpstr>
      <vt:lpstr>История на Регионален Център София  </vt:lpstr>
      <vt:lpstr>Единствен център не само в ЮИЕ, но и в Европа   </vt:lpstr>
      <vt:lpstr>    Мисия  на Регионален Център София  </vt:lpstr>
      <vt:lpstr>Цели  на  Регионален Център София  </vt:lpstr>
      <vt:lpstr>Проект „Опазване на нематериалното културно наследство чрез повишаване на гражданското участие в процесите на формулиране, изпълнение и мониторинг на политики и законодателство’’  ПроектBG05SFOP001-2.009-0182 "Опазване на нематериалното културно наследство чрез повишаване на гражданското участие в процесите на формулиране, изпълнение и мониторинг на политики и законодателство" финансиран по Оперативна програма „Добро управление 2014-2020 съфинансирана от Европейския съюз чрез Европейския социален фонд.  </vt:lpstr>
      <vt:lpstr> </vt:lpstr>
      <vt:lpstr>Основна цел на проекта   </vt:lpstr>
      <vt:lpstr>Защо е необходимо?   </vt:lpstr>
      <vt:lpstr>Дейности по проекта (1)</vt:lpstr>
      <vt:lpstr>Дейности по проекта (2)</vt:lpstr>
      <vt:lpstr>Очаквани резултати  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ACTIVITY REPORT’ 18</dc:title>
  <dc:creator>Microsoft Office User</dc:creator>
  <cp:lastModifiedBy>User</cp:lastModifiedBy>
  <cp:revision>57</cp:revision>
  <dcterms:created xsi:type="dcterms:W3CDTF">2018-11-18T10:46:50Z</dcterms:created>
  <dcterms:modified xsi:type="dcterms:W3CDTF">2020-02-07T12:30:40Z</dcterms:modified>
</cp:coreProperties>
</file>