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Lst>
  <p:sldSz cy="6858000" cx="12192000"/>
  <p:notesSz cx="6858000" cy="9144000"/>
  <p:embeddedFontLst>
    <p:embeddedFont>
      <p:font typeface="Corbel"/>
      <p:regular r:id="rId96"/>
      <p:bold r:id="rId97"/>
      <p:italic r:id="rId98"/>
      <p:boldItalic r:id="rId9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100" roundtripDataSignature="AMtx7mhPq39KNn1IbNDjIFVPBjUgpcz4/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DC469AC-B15C-418E-BCA6-8AC394999DD9}">
  <a:tblStyle styleId="{9DC469AC-B15C-418E-BCA6-8AC394999DD9}"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82BA5BED-01AE-43FA-81D3-64EDC081D4A3}" styleName="Table_1">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9EFF7"/>
          </a:solidFill>
        </a:fill>
      </a:tcStyle>
    </a:wholeTbl>
    <a:band1H>
      <a:tcTxStyle/>
      <a:tcStyle>
        <a:fill>
          <a:solidFill>
            <a:srgbClr val="D0DEEF"/>
          </a:solidFill>
        </a:fill>
      </a:tcStyle>
    </a:band1H>
    <a:band2H>
      <a:tcTxStyle/>
    </a:band2H>
    <a:band1V>
      <a:tcTxStyle/>
      <a:tcStyle>
        <a:fill>
          <a:solidFill>
            <a:srgbClr val="D0DEEF"/>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0" Type="http://customschemas.google.com/relationships/presentationmetadata" Target="metadata"/><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font" Target="fonts/Corbel-bold.fntdata"/><Relationship Id="rId96" Type="http://schemas.openxmlformats.org/officeDocument/2006/relationships/font" Target="fonts/Corbel-regular.fntdata"/><Relationship Id="rId11" Type="http://schemas.openxmlformats.org/officeDocument/2006/relationships/slide" Target="slides/slide6.xml"/><Relationship Id="rId99" Type="http://schemas.openxmlformats.org/officeDocument/2006/relationships/font" Target="fonts/Corbel-boldItalic.fntdata"/><Relationship Id="rId10" Type="http://schemas.openxmlformats.org/officeDocument/2006/relationships/slide" Target="slides/slide5.xml"/><Relationship Id="rId98" Type="http://schemas.openxmlformats.org/officeDocument/2006/relationships/font" Target="fonts/Corbel-italic.fntdata"/><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13" name="Google Shape;213;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 2009 by E. Sacayón / FLAAR</a:t>
            </a:r>
            <a:endParaRPr/>
          </a:p>
        </p:txBody>
      </p:sp>
      <p:sp>
        <p:nvSpPr>
          <p:cNvPr id="214" name="Google Shape;214;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3" name="Google Shape;22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34" name="Google Shape;234;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 Ministry of Culture of Bulgaria/Tsvetan Nedkov, 2013</a:t>
            </a:r>
            <a:endParaRPr/>
          </a:p>
        </p:txBody>
      </p:sp>
      <p:sp>
        <p:nvSpPr>
          <p:cNvPr id="235" name="Google Shape;235;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4" name="Google Shape;24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 name="Google Shape;251;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8" name="Google Shape;25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4" name="Google Shape;26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2" name="Google Shape;27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9" name="Google Shape;279;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6" name="Google Shape;286;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 name="Google Shape;10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1" name="Google Shape;291;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7" name="Google Shape;297;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3" name="Google Shape;303;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2" name="Google Shape;312;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19" name="Google Shape;319;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"Laila's Socks - Progress on #2" </a:t>
            </a:r>
            <a:endParaRPr/>
          </a:p>
          <a:p>
            <a:pPr indent="0" lvl="0" marL="0" rtl="0" algn="l">
              <a:spcBef>
                <a:spcPts val="0"/>
              </a:spcBef>
              <a:spcAft>
                <a:spcPts val="0"/>
              </a:spcAft>
              <a:buNone/>
            </a:pPr>
            <a:r>
              <a:rPr lang="en-US"/>
              <a:t>[https://www.flickr.com/photos/lollyknit/2924260152/in/photolist-aTRUp6-4eWkJr-aoNBKA-4eWm5M-5vAjAW-akK7oQ-5vw1BF-ntiDCA-nrdVnq-ntgi9e-nbLTBi-nbM2ud-nbLVWP-5spAEu-5vw1zR-4NTf6q-59Zoe2-5vw1AM-YwoE5Z-7pfsk-ZxBagp-Z9LAuj-YwoEBk-YwoDTg-6PBFMd-nbM2kA-6kSy66] by LollyKnit [https://www.flickr.com/photos/lollyknit/]</a:t>
            </a:r>
            <a:endParaRPr/>
          </a:p>
          <a:p>
            <a:pPr indent="0" lvl="0" marL="0" rtl="0" algn="l">
              <a:spcBef>
                <a:spcPts val="0"/>
              </a:spcBef>
              <a:spcAft>
                <a:spcPts val="0"/>
              </a:spcAft>
              <a:buNone/>
            </a:pPr>
            <a:r>
              <a:rPr lang="en-US"/>
              <a:t>is licensed under CC BY-NC 2.0 [https://creativecommons.org/licenses/by-nc/2.0/]</a:t>
            </a:r>
            <a:endParaRPr/>
          </a:p>
        </p:txBody>
      </p:sp>
      <p:sp>
        <p:nvSpPr>
          <p:cNvPr id="320" name="Google Shape;320;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8" name="Google Shape;328;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5" name="Google Shape;33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2" name="Google Shape;342;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 name="Google Shape;349;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6" name="Google Shape;356;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 name="Google Shape;11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3" name="Google Shape;363;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0" name="Google Shape;370;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7" name="Google Shape;377;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4" name="Google Shape;384;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2" name="Google Shape;392;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9" name="Google Shape;399;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6" name="Google Shape;406;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5" name="Google Shape;415;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3" name="Google Shape;423;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0" name="Google Shape;430;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 name="Google Shape;13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7" name="Google Shape;437;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4" name="Google Shape;444;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3" name="Google Shape;453;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0" name="Google Shape;460;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9" name="Google Shape;469;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"P1110958 Digital Audio Workshops"</a:t>
            </a:r>
            <a:endParaRPr sz="1200">
              <a:solidFill>
                <a:schemeClr val="dk1"/>
              </a:solidFill>
              <a:latin typeface="Calibri"/>
              <a:ea typeface="Calibri"/>
              <a:cs typeface="Calibri"/>
              <a:sym typeface="Calibri"/>
            </a:endParaRPr>
          </a:p>
          <a:p>
            <a:pPr indent="0" lvl="0" marL="0" marR="0" rtl="0" algn="l">
              <a:lnSpc>
                <a:spcPct val="100000"/>
              </a:lnSpc>
              <a:spcBef>
                <a:spcPts val="36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[https://www.flickr.com/photos/dalejarvis/4459686103/] by Dale Jarvis [https://www.flickr.com/photos/dalejarvis/]</a:t>
            </a:r>
            <a:endParaRPr/>
          </a:p>
          <a:p>
            <a:pPr indent="0" lvl="0" marL="0" marR="0" rtl="0" algn="l">
              <a:lnSpc>
                <a:spcPct val="100000"/>
              </a:lnSpc>
              <a:spcBef>
                <a:spcPts val="36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 is licensed under CC BY-NC-SA 2.0 [https://creativecommons.org/licenses/by-nc-sa/2.0/]</a:t>
            </a:r>
            <a:endParaRPr/>
          </a:p>
          <a:p>
            <a:pPr indent="0" lvl="0" marL="0" rtl="0" algn="l">
              <a:spcBef>
                <a:spcPts val="0"/>
              </a:spcBef>
              <a:spcAft>
                <a:spcPts val="0"/>
              </a:spcAft>
              <a:buNone/>
            </a:pPr>
            <a:r>
              <a:t/>
            </a:r>
            <a:endParaRPr/>
          </a:p>
        </p:txBody>
      </p:sp>
      <p:sp>
        <p:nvSpPr>
          <p:cNvPr id="479" name="Google Shape;479;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8" name="Google Shape;488;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5" name="Google Shape;495;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5" name="Google Shape;505;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3" name="Google Shape;513;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 name="Google Shape;13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0" name="Google Shape;520;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6" name="Google Shape;526;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4" name="Google Shape;534;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2" name="Google Shape;542;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0" name="Google Shape;550;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58" name="Google Shape;558;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Picture from Handout on the Fundamentals of Photography from Module 14, Unit 5 of the Training Kit on Participatory Spatial Information Management and Communication by Jon Corbett and Kasondra White is licensed under CC BY-NC-SA 3.0.</a:t>
            </a:r>
            <a:endParaRPr/>
          </a:p>
        </p:txBody>
      </p:sp>
      <p:sp>
        <p:nvSpPr>
          <p:cNvPr id="559" name="Google Shape;559;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8" name="Google Shape;568;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5" name="Google Shape;575;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83" name="Google Shape;583;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4" name="Google Shape;584;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92" name="Google Shape;592;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"Quilt making 01.JPG“</a:t>
            </a:r>
            <a:endParaRPr/>
          </a:p>
          <a:p>
            <a:pPr indent="0" lvl="0" marL="0" rtl="0" algn="l">
              <a:spcBef>
                <a:spcPts val="0"/>
              </a:spcBef>
              <a:spcAft>
                <a:spcPts val="0"/>
              </a:spcAft>
              <a:buNone/>
            </a:pPr>
            <a:r>
              <a:rPr lang="en-US"/>
              <a:t>[https://commons.wikimedia.org/wiki/File:Quilt_making_01.JPG] by Anna Frodesiak</a:t>
            </a:r>
            <a:endParaRPr/>
          </a:p>
          <a:p>
            <a:pPr indent="0" lvl="0" marL="0" rtl="0" algn="l">
              <a:spcBef>
                <a:spcPts val="0"/>
              </a:spcBef>
              <a:spcAft>
                <a:spcPts val="0"/>
              </a:spcAft>
              <a:buNone/>
            </a:pPr>
            <a:r>
              <a:rPr lang="en-US"/>
              <a:t>[https://commons.wikimedia.org/wiki/User:Anna_Frodesiak]</a:t>
            </a:r>
            <a:endParaRPr/>
          </a:p>
          <a:p>
            <a:pPr indent="0" lvl="0" marL="0" rtl="0" algn="l">
              <a:spcBef>
                <a:spcPts val="0"/>
              </a:spcBef>
              <a:spcAft>
                <a:spcPts val="0"/>
              </a:spcAft>
              <a:buNone/>
            </a:pPr>
            <a:r>
              <a:rPr lang="en-US"/>
              <a:t>"Quilt making 03.JPG“</a:t>
            </a:r>
            <a:endParaRPr/>
          </a:p>
          <a:p>
            <a:pPr indent="0" lvl="0" marL="0" rtl="0" algn="l">
              <a:spcBef>
                <a:spcPts val="0"/>
              </a:spcBef>
              <a:spcAft>
                <a:spcPts val="0"/>
              </a:spcAft>
              <a:buNone/>
            </a:pPr>
            <a:r>
              <a:rPr lang="en-US"/>
              <a:t>[https://commons.wikimedia.org/wiki/File:Quilt_making_03.JPG] by Anna Frodesiak</a:t>
            </a:r>
            <a:endParaRPr/>
          </a:p>
          <a:p>
            <a:pPr indent="0" lvl="0" marL="0" rtl="0" algn="l">
              <a:spcBef>
                <a:spcPts val="0"/>
              </a:spcBef>
              <a:spcAft>
                <a:spcPts val="0"/>
              </a:spcAft>
              <a:buNone/>
            </a:pPr>
            <a:r>
              <a:rPr lang="en-US"/>
              <a:t>[https://commons.wikimedia.org/wiki/User:Anna_Frodesiak]</a:t>
            </a:r>
            <a:endParaRPr/>
          </a:p>
          <a:p>
            <a:pPr indent="0" lvl="0" marL="0" rtl="0" algn="l">
              <a:spcBef>
                <a:spcPts val="0"/>
              </a:spcBef>
              <a:spcAft>
                <a:spcPts val="0"/>
              </a:spcAft>
              <a:buNone/>
            </a:pPr>
            <a:r>
              <a:rPr lang="en-US"/>
              <a:t>"Quilt making 05.JPG“ </a:t>
            </a:r>
            <a:endParaRPr/>
          </a:p>
          <a:p>
            <a:pPr indent="0" lvl="0" marL="0" rtl="0" algn="l">
              <a:spcBef>
                <a:spcPts val="0"/>
              </a:spcBef>
              <a:spcAft>
                <a:spcPts val="0"/>
              </a:spcAft>
              <a:buNone/>
            </a:pPr>
            <a:r>
              <a:rPr lang="en-US"/>
              <a:t>[https://commons.wikimedia.org/wiki/File:Quilt_making_05.JPG] by Anna Frodesiak</a:t>
            </a:r>
            <a:endParaRPr/>
          </a:p>
          <a:p>
            <a:pPr indent="0" lvl="0" marL="0" rtl="0" algn="l">
              <a:spcBef>
                <a:spcPts val="0"/>
              </a:spcBef>
              <a:spcAft>
                <a:spcPts val="0"/>
              </a:spcAft>
              <a:buNone/>
            </a:pPr>
            <a:r>
              <a:rPr lang="en-US"/>
              <a:t>[https://commons.wikimedia.org/wiki/User:Anna_Frodesiak]</a:t>
            </a:r>
            <a:endParaRPr/>
          </a:p>
          <a:p>
            <a:pPr indent="0" lvl="0" marL="0" rtl="0" algn="l">
              <a:spcBef>
                <a:spcPts val="0"/>
              </a:spcBef>
              <a:spcAft>
                <a:spcPts val="0"/>
              </a:spcAft>
              <a:buNone/>
            </a:pPr>
            <a:r>
              <a:rPr lang="en-US"/>
              <a:t>"Quilt making 08.JPG" </a:t>
            </a:r>
            <a:endParaRPr/>
          </a:p>
          <a:p>
            <a:pPr indent="0" lvl="0" marL="0" rtl="0" algn="l">
              <a:spcBef>
                <a:spcPts val="0"/>
              </a:spcBef>
              <a:spcAft>
                <a:spcPts val="0"/>
              </a:spcAft>
              <a:buNone/>
            </a:pPr>
            <a:r>
              <a:rPr lang="en-US"/>
              <a:t>[https://commons.wikimedia.org/wiki/File:Quilt_making_08.JPG] by Anna Frodesiak</a:t>
            </a:r>
            <a:endParaRPr/>
          </a:p>
          <a:p>
            <a:pPr indent="0" lvl="0" marL="0" rtl="0" algn="l">
              <a:spcBef>
                <a:spcPts val="0"/>
              </a:spcBef>
              <a:spcAft>
                <a:spcPts val="0"/>
              </a:spcAft>
              <a:buNone/>
            </a:pPr>
            <a:r>
              <a:rPr lang="en-US"/>
              <a:t>[https://commons.wikimedia.org/wiki/User:Anna_Frodesiak]</a:t>
            </a:r>
            <a:endParaRPr/>
          </a:p>
          <a:p>
            <a:pPr indent="0" lvl="0" marL="0" rtl="0" algn="l">
              <a:spcBef>
                <a:spcPts val="0"/>
              </a:spcBef>
              <a:spcAft>
                <a:spcPts val="0"/>
              </a:spcAft>
              <a:buNone/>
            </a:pPr>
            <a:r>
              <a:rPr lang="en-US"/>
              <a:t>"Quilt making 11.JPG" </a:t>
            </a:r>
            <a:endParaRPr/>
          </a:p>
          <a:p>
            <a:pPr indent="0" lvl="0" marL="0" rtl="0" algn="l">
              <a:spcBef>
                <a:spcPts val="0"/>
              </a:spcBef>
              <a:spcAft>
                <a:spcPts val="0"/>
              </a:spcAft>
              <a:buNone/>
            </a:pPr>
            <a:r>
              <a:rPr lang="en-US"/>
              <a:t>[https://commons.wikimedia.org/wiki/File:Quilt_making_11.JPG] by Anna Frodesiak</a:t>
            </a:r>
            <a:endParaRPr/>
          </a:p>
          <a:p>
            <a:pPr indent="0" lvl="0" marL="0" rtl="0" algn="l">
              <a:spcBef>
                <a:spcPts val="0"/>
              </a:spcBef>
              <a:spcAft>
                <a:spcPts val="0"/>
              </a:spcAft>
              <a:buNone/>
            </a:pPr>
            <a:r>
              <a:rPr lang="en-US"/>
              <a:t>[https://commons.wikimedia.org/wiki/User:Anna_Frodesiak]</a:t>
            </a:r>
            <a:endParaRPr/>
          </a:p>
          <a:p>
            <a:pPr indent="0" lvl="0" marL="0" rtl="0" algn="l">
              <a:spcBef>
                <a:spcPts val="0"/>
              </a:spcBef>
              <a:spcAft>
                <a:spcPts val="0"/>
              </a:spcAft>
              <a:buNone/>
            </a:pPr>
            <a:r>
              <a:rPr lang="en-US"/>
              <a:t>"Quilt making 19.JPG"</a:t>
            </a:r>
            <a:endParaRPr/>
          </a:p>
          <a:p>
            <a:pPr indent="0" lvl="0" marL="0" rtl="0" algn="l">
              <a:spcBef>
                <a:spcPts val="0"/>
              </a:spcBef>
              <a:spcAft>
                <a:spcPts val="0"/>
              </a:spcAft>
              <a:buNone/>
            </a:pPr>
            <a:r>
              <a:rPr lang="en-US"/>
              <a:t>[https://commons.wikimedia.org/wiki/File:Quilt_making_19.JPG] by Anna Frodesiak</a:t>
            </a:r>
            <a:endParaRPr/>
          </a:p>
          <a:p>
            <a:pPr indent="0" lvl="0" marL="0" rtl="0" algn="l">
              <a:spcBef>
                <a:spcPts val="0"/>
              </a:spcBef>
              <a:spcAft>
                <a:spcPts val="0"/>
              </a:spcAft>
              <a:buNone/>
            </a:pPr>
            <a:r>
              <a:rPr lang="en-US"/>
              <a:t>[https://commons.wikimedia.org/wiki/User:Anna_Frodesiak]</a:t>
            </a:r>
            <a:endParaRPr/>
          </a:p>
          <a:p>
            <a:pPr indent="0" lvl="0" marL="0" rtl="0" algn="l">
              <a:spcBef>
                <a:spcPts val="0"/>
              </a:spcBef>
              <a:spcAft>
                <a:spcPts val="0"/>
              </a:spcAft>
              <a:buNone/>
            </a:pPr>
            <a:r>
              <a:rPr lang="en-US"/>
              <a:t> is licensed under CC0 1.0 [https://creativecommons.org/publicdomain/zero/1.0/deed.en]</a:t>
            </a:r>
            <a:endParaRPr/>
          </a:p>
          <a:p>
            <a:pPr indent="0" lvl="0" marL="0" rtl="0" algn="l">
              <a:spcBef>
                <a:spcPts val="0"/>
              </a:spcBef>
              <a:spcAft>
                <a:spcPts val="0"/>
              </a:spcAft>
              <a:buNone/>
            </a:pPr>
            <a:r>
              <a:t/>
            </a:r>
            <a:endParaRPr/>
          </a:p>
        </p:txBody>
      </p:sp>
      <p:sp>
        <p:nvSpPr>
          <p:cNvPr id="593" name="Google Shape;593;p5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46" name="Google Shape;146;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"Documenting the work of Mr Andrzej Wojtas over highland jewelery in Bukowina Tatrzanska" [https://commons.wikimedia.org/wiki/File:Documenting_the_work_of_Mr_Andrzej_Wojtas_over_highland_jewelery_in_Bukowina_Tatrzanska.jpg] by Klarqa[https://commons.wikimedia.org/wiki/User:Klarqa]</a:t>
            </a:r>
            <a:endParaRPr/>
          </a:p>
          <a:p>
            <a:pPr indent="0" lvl="0" marL="0" rtl="0" algn="l">
              <a:spcBef>
                <a:spcPts val="0"/>
              </a:spcBef>
              <a:spcAft>
                <a:spcPts val="0"/>
              </a:spcAft>
              <a:buNone/>
            </a:pPr>
            <a:r>
              <a:rPr lang="en-US"/>
              <a:t> is licensed under CC BY-SA 4.0[https://creativecommons.org/licenses/by-sa/4.0/deed.en]</a:t>
            </a:r>
            <a:endParaRPr/>
          </a:p>
        </p:txBody>
      </p:sp>
      <p:sp>
        <p:nvSpPr>
          <p:cNvPr id="147" name="Google Shape;147;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6" name="Google Shape;606;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p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4" name="Google Shape;634;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43" name="Google Shape;643;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"Zoom H2 Recorder" [https://www.flickr.com/photos/wfryer/5241424890/] by Wesley Fryer [https://www.flickr.com/photos/wfryer/] is licensed under CC BY-SA 2.0 [https://creativecommons.org/licenses/by-sa/2.0/]</a:t>
            </a:r>
            <a:endParaRPr/>
          </a:p>
        </p:txBody>
      </p:sp>
      <p:sp>
        <p:nvSpPr>
          <p:cNvPr id="644" name="Google Shape;644;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51" name="Google Shape;651;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 research assistant runs a focus group discussion on traditional treatments of children’s eye conditions. GHANA." </a:t>
            </a:r>
            <a:endParaRPr/>
          </a:p>
          <a:p>
            <a:pPr indent="0" lvl="0" marL="0" rtl="0" algn="l">
              <a:spcBef>
                <a:spcPts val="0"/>
              </a:spcBef>
              <a:spcAft>
                <a:spcPts val="0"/>
              </a:spcAft>
              <a:buNone/>
            </a:pPr>
            <a:r>
              <a:rPr lang="en-US"/>
              <a:t>[https://www.flickr.com/photos/communityeyehealth/5553306988/in/photolist-9sJ9Gd-47WWwT-591ZUs-cFYmVd-EtPcgg-bzZttZ-eYsu3Q-X6W7wb-gZ8xG6-nRBaud-gZaFmi-gZ8yFG-5B2Cws-gZ8mTn-gZ9GEf-nWxY2f-bmVcHr-8YcLkh-SzTZfy-4mvpH6-8HRdNq-qDXCk8-czQ7f7-dLoYZL-RPS3xW-b6wrn4-uBoA5-nnJzDv-auo3mP-ePjRGA-8YcL9y-bWDE1g-djsYxL-fV7JL3-Xd49Lm-frDh91-e4EnkB-qxZGxP-qWod2a-b6wpVe-9NyKtj-gZ8NhZ-gZaax1-gZ9JvC-gZ8m7c-gZ8hqp-gZaddR-gZ8z3o-VRj5ns-gZ94ni] by Community Eye Health [https://www.flickr.com/photos/communityeyehealth/]</a:t>
            </a:r>
            <a:endParaRPr/>
          </a:p>
          <a:p>
            <a:pPr indent="0" lvl="0" marL="0" rtl="0" algn="l">
              <a:spcBef>
                <a:spcPts val="0"/>
              </a:spcBef>
              <a:spcAft>
                <a:spcPts val="0"/>
              </a:spcAft>
              <a:buNone/>
            </a:pPr>
            <a:r>
              <a:rPr lang="en-US"/>
              <a:t> is licensed under CC BY-NC 2.0 [https://creativecommons.org/licenses/by-nc/2.0/]</a:t>
            </a:r>
            <a:endParaRPr/>
          </a:p>
          <a:p>
            <a:pPr indent="0" lvl="0" marL="0" rtl="0" algn="l">
              <a:spcBef>
                <a:spcPts val="0"/>
              </a:spcBef>
              <a:spcAft>
                <a:spcPts val="0"/>
              </a:spcAft>
              <a:buNone/>
            </a:pPr>
            <a:r>
              <a:t/>
            </a:r>
            <a:endParaRPr/>
          </a:p>
        </p:txBody>
      </p:sp>
      <p:sp>
        <p:nvSpPr>
          <p:cNvPr id="652" name="Google Shape;652;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p6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0" name="Google Shape;660;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p6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0" name="Google Shape;670;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82" name="Google Shape;682;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Picture from PPT on Ground and Sketch Mapping from Module 8, Unit 1 of the Training Kit on Participatory Spatial Information Management and Communication by Julius Muchemi (ERMIS Africa) is licensed under CC BY-NC-SA 3.0</a:t>
            </a:r>
            <a:endParaRPr/>
          </a:p>
          <a:p>
            <a:pPr indent="0" lvl="0" marL="0" rtl="0" algn="l">
              <a:spcBef>
                <a:spcPts val="0"/>
              </a:spcBef>
              <a:spcAft>
                <a:spcPts val="0"/>
              </a:spcAft>
              <a:buNone/>
            </a:pPr>
            <a:r>
              <a:t/>
            </a:r>
            <a:endParaRPr/>
          </a:p>
        </p:txBody>
      </p:sp>
      <p:sp>
        <p:nvSpPr>
          <p:cNvPr id="683" name="Google Shape;683;p6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92" name="Google Shape;692;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Picture from PPT on Ground and Sketch Mapping from Module 8, Unit 1 of the Training Kit on Participatory Spatial Information Management and Communication by Julius Muchemi (ERMIS Africa) is licensed under CC BY-NC-SA 3.0</a:t>
            </a:r>
            <a:endParaRPr/>
          </a:p>
          <a:p>
            <a:pPr indent="0" lvl="0" marL="0" rtl="0" algn="l">
              <a:spcBef>
                <a:spcPts val="0"/>
              </a:spcBef>
              <a:spcAft>
                <a:spcPts val="0"/>
              </a:spcAft>
              <a:buNone/>
            </a:pPr>
            <a:r>
              <a:t/>
            </a:r>
            <a:endParaRPr/>
          </a:p>
        </p:txBody>
      </p:sp>
      <p:sp>
        <p:nvSpPr>
          <p:cNvPr id="693" name="Google Shape;693;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p6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2" name="Google Shape;702;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09" name="Google Shape;709;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©UNESCO / Tatenda</a:t>
            </a:r>
            <a:endParaRPr/>
          </a:p>
          <a:p>
            <a:pPr indent="0" lvl="0" marL="0" rtl="0" algn="l">
              <a:spcBef>
                <a:spcPts val="0"/>
              </a:spcBef>
              <a:spcAft>
                <a:spcPts val="0"/>
              </a:spcAft>
              <a:buNone/>
            </a:pPr>
            <a:r>
              <a:t/>
            </a:r>
            <a:endParaRPr/>
          </a:p>
        </p:txBody>
      </p:sp>
      <p:sp>
        <p:nvSpPr>
          <p:cNvPr id="710" name="Google Shape;710;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 name="Google Shape;17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18" name="Google Shape;718;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"Pen and Paper" </a:t>
            </a:r>
            <a:endParaRPr/>
          </a:p>
          <a:p>
            <a:pPr indent="0" lvl="0" marL="0" rtl="0" algn="l">
              <a:spcBef>
                <a:spcPts val="0"/>
              </a:spcBef>
              <a:spcAft>
                <a:spcPts val="0"/>
              </a:spcAft>
              <a:buNone/>
            </a:pPr>
            <a:r>
              <a:rPr lang="en-US"/>
              <a:t>[https://www.flickr.com/photos/starkos/3629075584/] by Jason Perkins [https://www.flickr.com/photos/starkos/]</a:t>
            </a:r>
            <a:endParaRPr/>
          </a:p>
          <a:p>
            <a:pPr indent="0" lvl="0" marL="0" rtl="0" algn="l">
              <a:spcBef>
                <a:spcPts val="0"/>
              </a:spcBef>
              <a:spcAft>
                <a:spcPts val="0"/>
              </a:spcAft>
              <a:buNone/>
            </a:pPr>
            <a:r>
              <a:rPr lang="en-US"/>
              <a:t> is licensed under CC BY-SA 2.0 [https://creativecommons.org/licenses/by-sa/2.0/]</a:t>
            </a:r>
            <a:endParaRPr/>
          </a:p>
          <a:p>
            <a:pPr indent="0" lvl="0" marL="0" rtl="0" algn="l">
              <a:spcBef>
                <a:spcPts val="0"/>
              </a:spcBef>
              <a:spcAft>
                <a:spcPts val="0"/>
              </a:spcAft>
              <a:buNone/>
            </a:pPr>
            <a:r>
              <a:t/>
            </a:r>
            <a:endParaRPr/>
          </a:p>
        </p:txBody>
      </p:sp>
      <p:sp>
        <p:nvSpPr>
          <p:cNvPr id="719" name="Google Shape;719;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p7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8" name="Google Shape;728;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35" name="Google Shape;735;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Picture by geralt [https://pixabay.com/fr/users/geralt-9301/] is licensed under CC0</a:t>
            </a:r>
            <a:endParaRPr/>
          </a:p>
        </p:txBody>
      </p:sp>
      <p:sp>
        <p:nvSpPr>
          <p:cNvPr id="736" name="Google Shape;736;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p7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3" name="Google Shape;743;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52" name="Google Shape;752;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"2013_11_07_Radio_Mogadishu_I.jpg" </a:t>
            </a:r>
            <a:endParaRPr/>
          </a:p>
          <a:p>
            <a:pPr indent="0" lvl="0" marL="0" rtl="0" algn="l">
              <a:spcBef>
                <a:spcPts val="0"/>
              </a:spcBef>
              <a:spcAft>
                <a:spcPts val="0"/>
              </a:spcAft>
              <a:buNone/>
            </a:pPr>
            <a:r>
              <a:rPr lang="en-US"/>
              <a:t>[https://www.flickr.com/photos/au_unistphotostream/10795982973/in/photostream/] by AMISOM Public Information</a:t>
            </a:r>
            <a:endParaRPr/>
          </a:p>
          <a:p>
            <a:pPr indent="0" lvl="0" marL="0" rtl="0" algn="l">
              <a:spcBef>
                <a:spcPts val="0"/>
              </a:spcBef>
              <a:spcAft>
                <a:spcPts val="0"/>
              </a:spcAft>
              <a:buNone/>
            </a:pPr>
            <a:r>
              <a:rPr lang="en-US"/>
              <a:t>[https://www.flickr.com/photos/au_unistphotostream/]</a:t>
            </a:r>
            <a:endParaRPr/>
          </a:p>
          <a:p>
            <a:pPr indent="0" lvl="0" marL="0" rtl="0" algn="l">
              <a:spcBef>
                <a:spcPts val="0"/>
              </a:spcBef>
              <a:spcAft>
                <a:spcPts val="0"/>
              </a:spcAft>
              <a:buNone/>
            </a:pPr>
            <a:r>
              <a:rPr lang="en-US"/>
              <a:t> is licensed under CC0 1.0 [https://creativecommons.org/publicdomain/zero/1.0/]</a:t>
            </a:r>
            <a:endParaRPr/>
          </a:p>
          <a:p>
            <a:pPr indent="0" lvl="0" marL="0" rtl="0" algn="l">
              <a:spcBef>
                <a:spcPts val="0"/>
              </a:spcBef>
              <a:spcAft>
                <a:spcPts val="0"/>
              </a:spcAft>
              <a:buNone/>
            </a:pPr>
            <a:r>
              <a:t/>
            </a:r>
            <a:endParaRPr/>
          </a:p>
        </p:txBody>
      </p:sp>
      <p:sp>
        <p:nvSpPr>
          <p:cNvPr id="753" name="Google Shape;753;p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p7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3" name="Google Shape;763;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p7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1" name="Google Shape;771;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p7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9" name="Google Shape;799;p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p7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6" name="Google Shape;806;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p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17" name="Google Shape;817;p7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©UNESCO / Tatenda</a:t>
            </a:r>
            <a:endParaRPr/>
          </a:p>
          <a:p>
            <a:pPr indent="0" lvl="0" marL="0" rtl="0" algn="l">
              <a:spcBef>
                <a:spcPts val="0"/>
              </a:spcBef>
              <a:spcAft>
                <a:spcPts val="0"/>
              </a:spcAft>
              <a:buNone/>
            </a:pPr>
            <a:r>
              <a:t/>
            </a:r>
            <a:endParaRPr/>
          </a:p>
        </p:txBody>
      </p:sp>
      <p:sp>
        <p:nvSpPr>
          <p:cNvPr id="818" name="Google Shape;818;p7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85" name="Google Shape;185;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 UNESCO / James Muriuki</a:t>
            </a:r>
            <a:endParaRPr/>
          </a:p>
        </p:txBody>
      </p:sp>
      <p:sp>
        <p:nvSpPr>
          <p:cNvPr id="186" name="Google Shape;186;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p8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7" name="Google Shape;827;p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p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34" name="Google Shape;834;p8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"Elias with tablet"</a:t>
            </a:r>
            <a:endParaRPr/>
          </a:p>
          <a:p>
            <a:pPr indent="0" lvl="0" marL="0" rtl="0" algn="l">
              <a:spcBef>
                <a:spcPts val="0"/>
              </a:spcBef>
              <a:spcAft>
                <a:spcPts val="0"/>
              </a:spcAft>
              <a:buNone/>
            </a:pPr>
            <a:r>
              <a:rPr lang="en-US"/>
              <a:t>[https://www.flickr.com/photos/colalife/15625192520/in/photolist-AKU8df-qMR6bn-qDxGtB-VUDFCw-SXkde-VUDDKo-SXfnV-VUDH6b-X7MVeA-qKS17m-BP2mU9-2rPduz-6SSywo-ejtH6f-5Hr8wr-ejtGLh-VUDJVd-7PyVSb-7kmVSZ-pNKcn3-oBSQZ4-5Hvstj-fvb4YE-ejtHHb-VUDDaA-7URYvL-7kqQ4s-ejtFFw-7t5hZr-ejtGA9-VXh6cv-ejtJaS-ejnZNx-dQThZU-7PyNjG-pRgw4T-7PuSH4-ejtGZG-ejtJ11-dqVpTe-7URVTs-7kqQ5W-6K51bQ-dQwiXV-Xy9iQq-64e6Y3-5Hvsmd-7UUw54-5HvrMb-7PyVMJ/] by Simon Berry</a:t>
            </a:r>
            <a:endParaRPr/>
          </a:p>
          <a:p>
            <a:pPr indent="0" lvl="0" marL="0" rtl="0" algn="l">
              <a:spcBef>
                <a:spcPts val="0"/>
              </a:spcBef>
              <a:spcAft>
                <a:spcPts val="0"/>
              </a:spcAft>
              <a:buNone/>
            </a:pPr>
            <a:r>
              <a:rPr lang="en-US"/>
              <a:t>[https://www.flickr.com/photos/colalife/]</a:t>
            </a:r>
            <a:endParaRPr/>
          </a:p>
          <a:p>
            <a:pPr indent="0" lvl="0" marL="0" rtl="0" algn="l">
              <a:spcBef>
                <a:spcPts val="0"/>
              </a:spcBef>
              <a:spcAft>
                <a:spcPts val="0"/>
              </a:spcAft>
              <a:buNone/>
            </a:pPr>
            <a:r>
              <a:rPr lang="en-US"/>
              <a:t> is licensed under CC BY-SA 2.0 [https://creativecommons.org/licenses/by-sa/2.0/]</a:t>
            </a:r>
            <a:endParaRPr/>
          </a:p>
          <a:p>
            <a:pPr indent="0" lvl="0" marL="0" rtl="0" algn="l">
              <a:spcBef>
                <a:spcPts val="0"/>
              </a:spcBef>
              <a:spcAft>
                <a:spcPts val="0"/>
              </a:spcAft>
              <a:buNone/>
            </a:pPr>
            <a:r>
              <a:t/>
            </a:r>
            <a:endParaRPr/>
          </a:p>
        </p:txBody>
      </p:sp>
      <p:sp>
        <p:nvSpPr>
          <p:cNvPr id="835" name="Google Shape;835;p8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p8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3" name="Google Shape;843;p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p8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0" name="Google Shape;850;p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p8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7" name="Google Shape;857;p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p8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4" name="Google Shape;864;p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p8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1" name="Google Shape;871;p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p8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0" name="Google Shape;890;p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p8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7" name="Google Shape;897;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p8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5" name="Google Shape;905;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01" name="Google Shape;20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 2015 by Sanjay Jagtap, India</a:t>
            </a:r>
            <a:endParaRPr/>
          </a:p>
        </p:txBody>
      </p:sp>
      <p:sp>
        <p:nvSpPr>
          <p:cNvPr id="202" name="Google Shape;202;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p9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2" name="Google Shape;912;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 name="Shape 16"/>
        <p:cNvGrpSpPr/>
        <p:nvPr/>
      </p:nvGrpSpPr>
      <p:grpSpPr>
        <a:xfrm>
          <a:off x="0" y="0"/>
          <a:ext cx="0" cy="0"/>
          <a:chOff x="0" y="0"/>
          <a:chExt cx="0" cy="0"/>
        </a:xfrm>
      </p:grpSpPr>
      <p:sp>
        <p:nvSpPr>
          <p:cNvPr id="17" name="Google Shape;17;p9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9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9" name="Google Shape;19;p9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9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9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8" name="Shape 68"/>
        <p:cNvGrpSpPr/>
        <p:nvPr/>
      </p:nvGrpSpPr>
      <p:grpSpPr>
        <a:xfrm>
          <a:off x="0" y="0"/>
          <a:ext cx="0" cy="0"/>
          <a:chOff x="0" y="0"/>
          <a:chExt cx="0" cy="0"/>
        </a:xfrm>
      </p:grpSpPr>
      <p:sp>
        <p:nvSpPr>
          <p:cNvPr id="69" name="Google Shape;69;p10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0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71" name="Google Shape;71;p10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2" name="Google Shape;72;p10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0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10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5" name="Shape 75"/>
        <p:cNvGrpSpPr/>
        <p:nvPr/>
      </p:nvGrpSpPr>
      <p:grpSpPr>
        <a:xfrm>
          <a:off x="0" y="0"/>
          <a:ext cx="0" cy="0"/>
          <a:chOff x="0" y="0"/>
          <a:chExt cx="0" cy="0"/>
        </a:xfrm>
      </p:grpSpPr>
      <p:sp>
        <p:nvSpPr>
          <p:cNvPr id="76" name="Google Shape;76;p10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 name="Google Shape;77;p102"/>
          <p:cNvSpPr/>
          <p:nvPr>
            <p:ph idx="2" type="pic"/>
          </p:nvPr>
        </p:nvSpPr>
        <p:spPr>
          <a:xfrm>
            <a:off x="5183188" y="987425"/>
            <a:ext cx="6172200" cy="4873625"/>
          </a:xfrm>
          <a:prstGeom prst="rect">
            <a:avLst/>
          </a:prstGeom>
          <a:noFill/>
          <a:ln>
            <a:noFill/>
          </a:ln>
        </p:spPr>
      </p:sp>
      <p:sp>
        <p:nvSpPr>
          <p:cNvPr id="78" name="Google Shape;78;p10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9" name="Google Shape;79;p10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10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10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2" name="Shape 82"/>
        <p:cNvGrpSpPr/>
        <p:nvPr/>
      </p:nvGrpSpPr>
      <p:grpSpPr>
        <a:xfrm>
          <a:off x="0" y="0"/>
          <a:ext cx="0" cy="0"/>
          <a:chOff x="0" y="0"/>
          <a:chExt cx="0" cy="0"/>
        </a:xfrm>
      </p:grpSpPr>
      <p:sp>
        <p:nvSpPr>
          <p:cNvPr id="83" name="Google Shape;83;p10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 name="Google Shape;84;p10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 name="Google Shape;85;p10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10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10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8" name="Shape 88"/>
        <p:cNvGrpSpPr/>
        <p:nvPr/>
      </p:nvGrpSpPr>
      <p:grpSpPr>
        <a:xfrm>
          <a:off x="0" y="0"/>
          <a:ext cx="0" cy="0"/>
          <a:chOff x="0" y="0"/>
          <a:chExt cx="0" cy="0"/>
        </a:xfrm>
      </p:grpSpPr>
      <p:sp>
        <p:nvSpPr>
          <p:cNvPr id="89" name="Google Shape;89;p10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 name="Google Shape;90;p10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 name="Google Shape;91;p10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10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10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2" name="Shape 22"/>
        <p:cNvGrpSpPr/>
        <p:nvPr/>
      </p:nvGrpSpPr>
      <p:grpSpPr>
        <a:xfrm>
          <a:off x="0" y="0"/>
          <a:ext cx="0" cy="0"/>
          <a:chOff x="0" y="0"/>
          <a:chExt cx="0" cy="0"/>
        </a:xfrm>
      </p:grpSpPr>
      <p:sp>
        <p:nvSpPr>
          <p:cNvPr id="23" name="Google Shape;23;p93"/>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93"/>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5" name="Google Shape;25;p9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9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9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et texte">
  <p:cSld name="Image et texte">
    <p:spTree>
      <p:nvGrpSpPr>
        <p:cNvPr id="28" name="Shape 28"/>
        <p:cNvGrpSpPr/>
        <p:nvPr/>
      </p:nvGrpSpPr>
      <p:grpSpPr>
        <a:xfrm>
          <a:off x="0" y="0"/>
          <a:ext cx="0" cy="0"/>
          <a:chOff x="0" y="0"/>
          <a:chExt cx="0" cy="0"/>
        </a:xfrm>
      </p:grpSpPr>
      <p:sp>
        <p:nvSpPr>
          <p:cNvPr id="29" name="Google Shape;29;p9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94"/>
          <p:cNvSpPr txBox="1"/>
          <p:nvPr>
            <p:ph idx="1" type="body"/>
          </p:nvPr>
        </p:nvSpPr>
        <p:spPr>
          <a:xfrm>
            <a:off x="4800000" y="1836000"/>
            <a:ext cx="6883997" cy="42176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sz="2800"/>
            </a:lvl1pPr>
            <a:lvl2pPr indent="-406400" lvl="1" marL="914400" algn="l">
              <a:lnSpc>
                <a:spcPct val="90000"/>
              </a:lnSpc>
              <a:spcBef>
                <a:spcPts val="500"/>
              </a:spcBef>
              <a:spcAft>
                <a:spcPts val="0"/>
              </a:spcAft>
              <a:buClr>
                <a:schemeClr val="dk1"/>
              </a:buClr>
              <a:buSzPts val="2800"/>
              <a:buChar char="•"/>
              <a:defRPr sz="2800"/>
            </a:lvl2pPr>
            <a:lvl3pPr indent="-406400" lvl="2" marL="1371600" algn="l">
              <a:lnSpc>
                <a:spcPct val="90000"/>
              </a:lnSpc>
              <a:spcBef>
                <a:spcPts val="500"/>
              </a:spcBef>
              <a:spcAft>
                <a:spcPts val="0"/>
              </a:spcAft>
              <a:buClr>
                <a:schemeClr val="dk1"/>
              </a:buClr>
              <a:buSzPts val="2800"/>
              <a:buChar char="•"/>
              <a:defRPr sz="2800"/>
            </a:lvl3pPr>
            <a:lvl4pPr indent="-381000" lvl="3" marL="1828800" algn="l">
              <a:lnSpc>
                <a:spcPct val="90000"/>
              </a:lnSpc>
              <a:spcBef>
                <a:spcPts val="500"/>
              </a:spcBef>
              <a:spcAft>
                <a:spcPts val="0"/>
              </a:spcAft>
              <a:buClr>
                <a:schemeClr val="dk1"/>
              </a:buClr>
              <a:buSzPts val="2400"/>
              <a:buChar char="•"/>
              <a:defRPr sz="2400"/>
            </a:lvl4pPr>
            <a:lvl5pPr indent="-355600" lvl="4" marL="2286000" algn="l">
              <a:lnSpc>
                <a:spcPct val="90000"/>
              </a:lnSpc>
              <a:spcBef>
                <a:spcPts val="500"/>
              </a:spcBef>
              <a:spcAft>
                <a:spcPts val="0"/>
              </a:spcAft>
              <a:buClr>
                <a:schemeClr val="dk1"/>
              </a:buClr>
              <a:buSzPts val="2000"/>
              <a:buChar char="•"/>
              <a:defRPr sz="2000"/>
            </a:lvl5pPr>
            <a:lvl6pPr indent="-342900" lvl="5" marL="2743200" algn="l">
              <a:lnSpc>
                <a:spcPct val="90000"/>
              </a:lnSpc>
              <a:spcBef>
                <a:spcPts val="500"/>
              </a:spcBef>
              <a:spcAft>
                <a:spcPts val="0"/>
              </a:spcAft>
              <a:buClr>
                <a:schemeClr val="dk1"/>
              </a:buClr>
              <a:buSzPts val="1800"/>
              <a:buChar char="•"/>
              <a:defRPr sz="1800"/>
            </a:lvl6pPr>
            <a:lvl7pPr indent="-342900" lvl="6" marL="3200400" algn="l">
              <a:lnSpc>
                <a:spcPct val="90000"/>
              </a:lnSpc>
              <a:spcBef>
                <a:spcPts val="500"/>
              </a:spcBef>
              <a:spcAft>
                <a:spcPts val="0"/>
              </a:spcAft>
              <a:buClr>
                <a:schemeClr val="dk1"/>
              </a:buClr>
              <a:buSzPts val="1800"/>
              <a:buChar char="•"/>
              <a:defRPr sz="1800"/>
            </a:lvl7pPr>
            <a:lvl8pPr indent="-342900" lvl="7" marL="3657600" algn="l">
              <a:lnSpc>
                <a:spcPct val="90000"/>
              </a:lnSpc>
              <a:spcBef>
                <a:spcPts val="500"/>
              </a:spcBef>
              <a:spcAft>
                <a:spcPts val="0"/>
              </a:spcAft>
              <a:buClr>
                <a:schemeClr val="dk1"/>
              </a:buClr>
              <a:buSzPts val="1800"/>
              <a:buChar char="•"/>
              <a:defRPr sz="1800"/>
            </a:lvl8pPr>
            <a:lvl9pPr indent="-342900" lvl="8" marL="4114800" algn="l">
              <a:lnSpc>
                <a:spcPct val="90000"/>
              </a:lnSpc>
              <a:spcBef>
                <a:spcPts val="500"/>
              </a:spcBef>
              <a:spcAft>
                <a:spcPts val="0"/>
              </a:spcAft>
              <a:buClr>
                <a:schemeClr val="dk1"/>
              </a:buClr>
              <a:buSzPts val="1800"/>
              <a:buChar char="•"/>
              <a:defRPr sz="1800"/>
            </a:lvl9pPr>
          </a:lstStyle>
          <a:p/>
        </p:txBody>
      </p:sp>
      <p:sp>
        <p:nvSpPr>
          <p:cNvPr id="31" name="Google Shape;31;p94"/>
          <p:cNvSpPr/>
          <p:nvPr>
            <p:ph idx="2" type="pic"/>
          </p:nvPr>
        </p:nvSpPr>
        <p:spPr>
          <a:xfrm>
            <a:off x="555413" y="1908000"/>
            <a:ext cx="3840000" cy="3672206"/>
          </a:xfrm>
          <a:prstGeom prst="rect">
            <a:avLst/>
          </a:prstGeom>
          <a:noFill/>
          <a:ln>
            <a:noFill/>
          </a:ln>
        </p:spPr>
      </p:sp>
      <p:sp>
        <p:nvSpPr>
          <p:cNvPr id="32" name="Google Shape;32;p94"/>
          <p:cNvSpPr txBox="1"/>
          <p:nvPr>
            <p:ph idx="3" type="body"/>
          </p:nvPr>
        </p:nvSpPr>
        <p:spPr>
          <a:xfrm>
            <a:off x="555414" y="5647094"/>
            <a:ext cx="3839633" cy="2340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0"/>
              </a:spcBef>
              <a:spcAft>
                <a:spcPts val="0"/>
              </a:spcAft>
              <a:buClr>
                <a:schemeClr val="dk1"/>
              </a:buClr>
              <a:buSzPts val="800"/>
              <a:buFont typeface="Calibri"/>
              <a:buNone/>
              <a:defRPr b="0" sz="800">
                <a:solidFill>
                  <a:schemeClr val="dk1"/>
                </a:solidFill>
              </a:defRPr>
            </a:lvl1pPr>
            <a:lvl2pPr indent="-228600" lvl="1" marL="914400" algn="l">
              <a:lnSpc>
                <a:spcPct val="100000"/>
              </a:lnSpc>
              <a:spcBef>
                <a:spcPts val="0"/>
              </a:spcBef>
              <a:spcAft>
                <a:spcPts val="0"/>
              </a:spcAft>
              <a:buClr>
                <a:schemeClr val="dk1"/>
              </a:buClr>
              <a:buSzPts val="800"/>
              <a:buFont typeface="Calibri"/>
              <a:buNone/>
              <a:defRPr sz="800">
                <a:solidFill>
                  <a:schemeClr val="dk1"/>
                </a:solidFill>
              </a:defRPr>
            </a:lvl2pPr>
            <a:lvl3pPr indent="-228600" lvl="2" marL="1371600" algn="l">
              <a:lnSpc>
                <a:spcPct val="100000"/>
              </a:lnSpc>
              <a:spcBef>
                <a:spcPts val="0"/>
              </a:spcBef>
              <a:spcAft>
                <a:spcPts val="0"/>
              </a:spcAft>
              <a:buClr>
                <a:schemeClr val="dk1"/>
              </a:buClr>
              <a:buSzPts val="800"/>
              <a:buFont typeface="Calibri"/>
              <a:buNone/>
              <a:defRPr sz="800">
                <a:solidFill>
                  <a:schemeClr val="dk1"/>
                </a:solidFill>
              </a:defRPr>
            </a:lvl3pPr>
            <a:lvl4pPr indent="-228600" lvl="3" marL="1828800" algn="l">
              <a:lnSpc>
                <a:spcPct val="100000"/>
              </a:lnSpc>
              <a:spcBef>
                <a:spcPts val="0"/>
              </a:spcBef>
              <a:spcAft>
                <a:spcPts val="0"/>
              </a:spcAft>
              <a:buClr>
                <a:schemeClr val="dk1"/>
              </a:buClr>
              <a:buSzPts val="800"/>
              <a:buFont typeface="Calibri"/>
              <a:buNone/>
              <a:defRPr sz="800">
                <a:solidFill>
                  <a:schemeClr val="dk1"/>
                </a:solidFill>
              </a:defRPr>
            </a:lvl4pPr>
            <a:lvl5pPr indent="-228600" lvl="4" marL="2286000" algn="l">
              <a:lnSpc>
                <a:spcPct val="100000"/>
              </a:lnSpc>
              <a:spcBef>
                <a:spcPts val="0"/>
              </a:spcBef>
              <a:spcAft>
                <a:spcPts val="0"/>
              </a:spcAft>
              <a:buClr>
                <a:schemeClr val="dk1"/>
              </a:buClr>
              <a:buSzPts val="800"/>
              <a:buFont typeface="Calibri"/>
              <a:buNone/>
              <a:defRPr sz="800">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3" name="Shape 33"/>
        <p:cNvGrpSpPr/>
        <p:nvPr/>
      </p:nvGrpSpPr>
      <p:grpSpPr>
        <a:xfrm>
          <a:off x="0" y="0"/>
          <a:ext cx="0" cy="0"/>
          <a:chOff x="0" y="0"/>
          <a:chExt cx="0" cy="0"/>
        </a:xfrm>
      </p:grpSpPr>
      <p:sp>
        <p:nvSpPr>
          <p:cNvPr id="34" name="Google Shape;34;p9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9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9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7" name="Shape 37"/>
        <p:cNvGrpSpPr/>
        <p:nvPr/>
      </p:nvGrpSpPr>
      <p:grpSpPr>
        <a:xfrm>
          <a:off x="0" y="0"/>
          <a:ext cx="0" cy="0"/>
          <a:chOff x="0" y="0"/>
          <a:chExt cx="0" cy="0"/>
        </a:xfrm>
      </p:grpSpPr>
      <p:sp>
        <p:nvSpPr>
          <p:cNvPr id="38" name="Google Shape;38;p9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9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9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9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9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p:cSld name="Image">
    <p:spTree>
      <p:nvGrpSpPr>
        <p:cNvPr id="43" name="Shape 43"/>
        <p:cNvGrpSpPr/>
        <p:nvPr/>
      </p:nvGrpSpPr>
      <p:grpSpPr>
        <a:xfrm>
          <a:off x="0" y="0"/>
          <a:ext cx="0" cy="0"/>
          <a:chOff x="0" y="0"/>
          <a:chExt cx="0" cy="0"/>
        </a:xfrm>
      </p:grpSpPr>
      <p:sp>
        <p:nvSpPr>
          <p:cNvPr id="44" name="Google Shape;44;p9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97"/>
          <p:cNvSpPr/>
          <p:nvPr>
            <p:ph idx="2" type="pic"/>
          </p:nvPr>
        </p:nvSpPr>
        <p:spPr>
          <a:xfrm>
            <a:off x="3043768" y="1908001"/>
            <a:ext cx="8640233" cy="4248960"/>
          </a:xfrm>
          <a:prstGeom prst="rect">
            <a:avLst/>
          </a:prstGeom>
          <a:noFill/>
          <a:ln>
            <a:noFill/>
          </a:ln>
        </p:spPr>
      </p:sp>
      <p:sp>
        <p:nvSpPr>
          <p:cNvPr id="46" name="Google Shape;46;p97"/>
          <p:cNvSpPr txBox="1"/>
          <p:nvPr>
            <p:ph idx="1" type="body"/>
          </p:nvPr>
        </p:nvSpPr>
        <p:spPr>
          <a:xfrm>
            <a:off x="3043768" y="6156325"/>
            <a:ext cx="8640233" cy="2340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0"/>
              </a:spcBef>
              <a:spcAft>
                <a:spcPts val="0"/>
              </a:spcAft>
              <a:buClr>
                <a:srgbClr val="000000"/>
              </a:buClr>
              <a:buSzPts val="800"/>
              <a:buFont typeface="Calibri"/>
              <a:buNone/>
              <a:defRPr b="0" sz="800">
                <a:solidFill>
                  <a:srgbClr val="000000"/>
                </a:solidFill>
              </a:defRPr>
            </a:lvl1pPr>
            <a:lvl2pPr indent="-228600" lvl="1" marL="914400" algn="l">
              <a:lnSpc>
                <a:spcPct val="100000"/>
              </a:lnSpc>
              <a:spcBef>
                <a:spcPts val="0"/>
              </a:spcBef>
              <a:spcAft>
                <a:spcPts val="0"/>
              </a:spcAft>
              <a:buClr>
                <a:srgbClr val="000000"/>
              </a:buClr>
              <a:buSzPts val="800"/>
              <a:buFont typeface="Calibri"/>
              <a:buNone/>
              <a:defRPr sz="800">
                <a:solidFill>
                  <a:srgbClr val="000000"/>
                </a:solidFill>
              </a:defRPr>
            </a:lvl2pPr>
            <a:lvl3pPr indent="-228600" lvl="2" marL="1371600" algn="l">
              <a:lnSpc>
                <a:spcPct val="100000"/>
              </a:lnSpc>
              <a:spcBef>
                <a:spcPts val="0"/>
              </a:spcBef>
              <a:spcAft>
                <a:spcPts val="0"/>
              </a:spcAft>
              <a:buClr>
                <a:srgbClr val="000000"/>
              </a:buClr>
              <a:buSzPts val="800"/>
              <a:buFont typeface="Calibri"/>
              <a:buNone/>
              <a:defRPr sz="800">
                <a:solidFill>
                  <a:srgbClr val="000000"/>
                </a:solidFill>
              </a:defRPr>
            </a:lvl3pPr>
            <a:lvl4pPr indent="-228600" lvl="3" marL="1828800" algn="l">
              <a:lnSpc>
                <a:spcPct val="100000"/>
              </a:lnSpc>
              <a:spcBef>
                <a:spcPts val="0"/>
              </a:spcBef>
              <a:spcAft>
                <a:spcPts val="0"/>
              </a:spcAft>
              <a:buClr>
                <a:srgbClr val="000000"/>
              </a:buClr>
              <a:buSzPts val="800"/>
              <a:buFont typeface="Calibri"/>
              <a:buNone/>
              <a:defRPr sz="800">
                <a:solidFill>
                  <a:srgbClr val="000000"/>
                </a:solidFill>
              </a:defRPr>
            </a:lvl4pPr>
            <a:lvl5pPr indent="-228600" lvl="4" marL="2286000" algn="l">
              <a:lnSpc>
                <a:spcPct val="100000"/>
              </a:lnSpc>
              <a:spcBef>
                <a:spcPts val="0"/>
              </a:spcBef>
              <a:spcAft>
                <a:spcPts val="0"/>
              </a:spcAft>
              <a:buClr>
                <a:srgbClr val="000000"/>
              </a:buClr>
              <a:buSzPts val="800"/>
              <a:buFont typeface="Calibri"/>
              <a:buNone/>
              <a:defRPr sz="800">
                <a:solidFill>
                  <a:srgbClr val="000000"/>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7" name="Shape 47"/>
        <p:cNvGrpSpPr/>
        <p:nvPr/>
      </p:nvGrpSpPr>
      <p:grpSpPr>
        <a:xfrm>
          <a:off x="0" y="0"/>
          <a:ext cx="0" cy="0"/>
          <a:chOff x="0" y="0"/>
          <a:chExt cx="0" cy="0"/>
        </a:xfrm>
      </p:grpSpPr>
      <p:sp>
        <p:nvSpPr>
          <p:cNvPr id="48" name="Google Shape;48;p9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 name="Google Shape;49;p9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9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9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9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9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4" name="Shape 54"/>
        <p:cNvGrpSpPr/>
        <p:nvPr/>
      </p:nvGrpSpPr>
      <p:grpSpPr>
        <a:xfrm>
          <a:off x="0" y="0"/>
          <a:ext cx="0" cy="0"/>
          <a:chOff x="0" y="0"/>
          <a:chExt cx="0" cy="0"/>
        </a:xfrm>
      </p:grpSpPr>
      <p:sp>
        <p:nvSpPr>
          <p:cNvPr id="55" name="Google Shape;55;p9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7" name="Google Shape;57;p9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9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9" name="Google Shape;59;p9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 name="Google Shape;60;p9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9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9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3" name="Shape 63"/>
        <p:cNvGrpSpPr/>
        <p:nvPr/>
      </p:nvGrpSpPr>
      <p:grpSpPr>
        <a:xfrm>
          <a:off x="0" y="0"/>
          <a:ext cx="0" cy="0"/>
          <a:chOff x="0" y="0"/>
          <a:chExt cx="0" cy="0"/>
        </a:xfrm>
      </p:grpSpPr>
      <p:sp>
        <p:nvSpPr>
          <p:cNvPr id="64" name="Google Shape;64;p10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 name="Google Shape;65;p10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6" Type="http://schemas.openxmlformats.org/officeDocument/2006/relationships/theme" Target="../theme/theme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9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Corbel"/>
              <a:buNone/>
              <a:defRPr i="0" sz="4400" u="none" cap="none" strike="noStrike">
                <a:solidFill>
                  <a:schemeClr val="lt1"/>
                </a:solidFill>
                <a:latin typeface="Corbel"/>
                <a:ea typeface="Corbel"/>
                <a:cs typeface="Corbel"/>
                <a:sym typeface="Corbel"/>
              </a:defRPr>
            </a:lvl1pPr>
            <a:lvl2pPr lvl="1">
              <a:spcBef>
                <a:spcPts val="0"/>
              </a:spcBef>
              <a:spcAft>
                <a:spcPts val="0"/>
              </a:spcAft>
              <a:buClr>
                <a:schemeClr val="lt1"/>
              </a:buClr>
              <a:buSzPts val="1400"/>
              <a:buFont typeface="Corbel"/>
              <a:buNone/>
              <a:defRPr sz="1800">
                <a:solidFill>
                  <a:schemeClr val="lt1"/>
                </a:solidFill>
                <a:latin typeface="Corbel"/>
                <a:ea typeface="Corbel"/>
                <a:cs typeface="Corbel"/>
                <a:sym typeface="Corbel"/>
              </a:defRPr>
            </a:lvl2pPr>
            <a:lvl3pPr lvl="2">
              <a:spcBef>
                <a:spcPts val="0"/>
              </a:spcBef>
              <a:spcAft>
                <a:spcPts val="0"/>
              </a:spcAft>
              <a:buClr>
                <a:schemeClr val="lt1"/>
              </a:buClr>
              <a:buSzPts val="1400"/>
              <a:buFont typeface="Corbel"/>
              <a:buNone/>
              <a:defRPr sz="1800">
                <a:solidFill>
                  <a:schemeClr val="lt1"/>
                </a:solidFill>
                <a:latin typeface="Corbel"/>
                <a:ea typeface="Corbel"/>
                <a:cs typeface="Corbel"/>
                <a:sym typeface="Corbel"/>
              </a:defRPr>
            </a:lvl3pPr>
            <a:lvl4pPr lvl="3">
              <a:spcBef>
                <a:spcPts val="0"/>
              </a:spcBef>
              <a:spcAft>
                <a:spcPts val="0"/>
              </a:spcAft>
              <a:buClr>
                <a:schemeClr val="lt1"/>
              </a:buClr>
              <a:buSzPts val="1400"/>
              <a:buFont typeface="Corbel"/>
              <a:buNone/>
              <a:defRPr sz="1800">
                <a:solidFill>
                  <a:schemeClr val="lt1"/>
                </a:solidFill>
                <a:latin typeface="Corbel"/>
                <a:ea typeface="Corbel"/>
                <a:cs typeface="Corbel"/>
                <a:sym typeface="Corbel"/>
              </a:defRPr>
            </a:lvl4pPr>
            <a:lvl5pPr lvl="4">
              <a:spcBef>
                <a:spcPts val="0"/>
              </a:spcBef>
              <a:spcAft>
                <a:spcPts val="0"/>
              </a:spcAft>
              <a:buClr>
                <a:schemeClr val="lt1"/>
              </a:buClr>
              <a:buSzPts val="1400"/>
              <a:buFont typeface="Corbel"/>
              <a:buNone/>
              <a:defRPr sz="1800">
                <a:solidFill>
                  <a:schemeClr val="lt1"/>
                </a:solidFill>
                <a:latin typeface="Corbel"/>
                <a:ea typeface="Corbel"/>
                <a:cs typeface="Corbel"/>
                <a:sym typeface="Corbel"/>
              </a:defRPr>
            </a:lvl5pPr>
            <a:lvl6pPr lvl="5">
              <a:spcBef>
                <a:spcPts val="0"/>
              </a:spcBef>
              <a:spcAft>
                <a:spcPts val="0"/>
              </a:spcAft>
              <a:buClr>
                <a:schemeClr val="lt1"/>
              </a:buClr>
              <a:buSzPts val="1400"/>
              <a:buFont typeface="Corbel"/>
              <a:buNone/>
              <a:defRPr sz="1800">
                <a:solidFill>
                  <a:schemeClr val="lt1"/>
                </a:solidFill>
                <a:latin typeface="Corbel"/>
                <a:ea typeface="Corbel"/>
                <a:cs typeface="Corbel"/>
                <a:sym typeface="Corbel"/>
              </a:defRPr>
            </a:lvl6pPr>
            <a:lvl7pPr lvl="6">
              <a:spcBef>
                <a:spcPts val="0"/>
              </a:spcBef>
              <a:spcAft>
                <a:spcPts val="0"/>
              </a:spcAft>
              <a:buClr>
                <a:schemeClr val="lt1"/>
              </a:buClr>
              <a:buSzPts val="1400"/>
              <a:buFont typeface="Corbel"/>
              <a:buNone/>
              <a:defRPr sz="1800">
                <a:solidFill>
                  <a:schemeClr val="lt1"/>
                </a:solidFill>
                <a:latin typeface="Corbel"/>
                <a:ea typeface="Corbel"/>
                <a:cs typeface="Corbel"/>
                <a:sym typeface="Corbel"/>
              </a:defRPr>
            </a:lvl7pPr>
            <a:lvl8pPr lvl="7">
              <a:spcBef>
                <a:spcPts val="0"/>
              </a:spcBef>
              <a:spcAft>
                <a:spcPts val="0"/>
              </a:spcAft>
              <a:buClr>
                <a:schemeClr val="lt1"/>
              </a:buClr>
              <a:buSzPts val="1400"/>
              <a:buFont typeface="Corbel"/>
              <a:buNone/>
              <a:defRPr sz="1800">
                <a:solidFill>
                  <a:schemeClr val="lt1"/>
                </a:solidFill>
                <a:latin typeface="Corbel"/>
                <a:ea typeface="Corbel"/>
                <a:cs typeface="Corbel"/>
                <a:sym typeface="Corbel"/>
              </a:defRPr>
            </a:lvl8pPr>
            <a:lvl9pPr lvl="8">
              <a:spcBef>
                <a:spcPts val="0"/>
              </a:spcBef>
              <a:spcAft>
                <a:spcPts val="0"/>
              </a:spcAft>
              <a:buClr>
                <a:schemeClr val="lt1"/>
              </a:buClr>
              <a:buSzPts val="1400"/>
              <a:buFont typeface="Corbel"/>
              <a:buNone/>
              <a:defRPr sz="1800">
                <a:solidFill>
                  <a:schemeClr val="lt1"/>
                </a:solidFill>
                <a:latin typeface="Corbel"/>
                <a:ea typeface="Corbel"/>
                <a:cs typeface="Corbel"/>
                <a:sym typeface="Corbel"/>
              </a:defRPr>
            </a:lvl9pPr>
          </a:lstStyle>
          <a:p/>
        </p:txBody>
      </p:sp>
      <p:sp>
        <p:nvSpPr>
          <p:cNvPr id="11" name="Google Shape;11;p9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Corbel"/>
              <a:buChar char="•"/>
              <a:defRPr i="0" sz="2800" u="none" cap="none" strike="noStrike">
                <a:solidFill>
                  <a:schemeClr val="lt1"/>
                </a:solidFill>
                <a:latin typeface="Corbel"/>
                <a:ea typeface="Corbel"/>
                <a:cs typeface="Corbel"/>
                <a:sym typeface="Corbel"/>
              </a:defRPr>
            </a:lvl1pPr>
            <a:lvl2pPr indent="-381000" lvl="1" marL="914400" marR="0" rtl="0" algn="l">
              <a:lnSpc>
                <a:spcPct val="90000"/>
              </a:lnSpc>
              <a:spcBef>
                <a:spcPts val="500"/>
              </a:spcBef>
              <a:spcAft>
                <a:spcPts val="0"/>
              </a:spcAft>
              <a:buClr>
                <a:schemeClr val="lt1"/>
              </a:buClr>
              <a:buSzPts val="2400"/>
              <a:buFont typeface="Corbel"/>
              <a:buChar char="•"/>
              <a:defRPr i="0" sz="2400" u="none" cap="none" strike="noStrike">
                <a:solidFill>
                  <a:schemeClr val="lt1"/>
                </a:solidFill>
                <a:latin typeface="Corbel"/>
                <a:ea typeface="Corbel"/>
                <a:cs typeface="Corbel"/>
                <a:sym typeface="Corbel"/>
              </a:defRPr>
            </a:lvl2pPr>
            <a:lvl3pPr indent="-355600" lvl="2" marL="1371600" marR="0" rtl="0" algn="l">
              <a:lnSpc>
                <a:spcPct val="90000"/>
              </a:lnSpc>
              <a:spcBef>
                <a:spcPts val="500"/>
              </a:spcBef>
              <a:spcAft>
                <a:spcPts val="0"/>
              </a:spcAft>
              <a:buClr>
                <a:schemeClr val="lt1"/>
              </a:buClr>
              <a:buSzPts val="2000"/>
              <a:buFont typeface="Corbel"/>
              <a:buChar char="•"/>
              <a:defRPr i="0" sz="2000" u="none" cap="none" strike="noStrike">
                <a:solidFill>
                  <a:schemeClr val="lt1"/>
                </a:solidFill>
                <a:latin typeface="Corbel"/>
                <a:ea typeface="Corbel"/>
                <a:cs typeface="Corbel"/>
                <a:sym typeface="Corbel"/>
              </a:defRPr>
            </a:lvl3pPr>
            <a:lvl4pPr indent="-342900" lvl="3" marL="1828800" marR="0" rtl="0" algn="l">
              <a:lnSpc>
                <a:spcPct val="90000"/>
              </a:lnSpc>
              <a:spcBef>
                <a:spcPts val="500"/>
              </a:spcBef>
              <a:spcAft>
                <a:spcPts val="0"/>
              </a:spcAft>
              <a:buClr>
                <a:schemeClr val="lt1"/>
              </a:buClr>
              <a:buSzPts val="1800"/>
              <a:buFont typeface="Corbel"/>
              <a:buChar char="•"/>
              <a:defRPr i="0" sz="1800" u="none" cap="none" strike="noStrike">
                <a:solidFill>
                  <a:schemeClr val="lt1"/>
                </a:solidFill>
                <a:latin typeface="Corbel"/>
                <a:ea typeface="Corbel"/>
                <a:cs typeface="Corbel"/>
                <a:sym typeface="Corbel"/>
              </a:defRPr>
            </a:lvl4pPr>
            <a:lvl5pPr indent="-342900" lvl="4" marL="2286000" marR="0" rtl="0" algn="l">
              <a:lnSpc>
                <a:spcPct val="90000"/>
              </a:lnSpc>
              <a:spcBef>
                <a:spcPts val="500"/>
              </a:spcBef>
              <a:spcAft>
                <a:spcPts val="0"/>
              </a:spcAft>
              <a:buClr>
                <a:schemeClr val="lt1"/>
              </a:buClr>
              <a:buSzPts val="1800"/>
              <a:buFont typeface="Corbel"/>
              <a:buChar char="•"/>
              <a:defRPr i="0" sz="1800" u="none" cap="none" strike="noStrike">
                <a:solidFill>
                  <a:schemeClr val="lt1"/>
                </a:solidFill>
                <a:latin typeface="Corbel"/>
                <a:ea typeface="Corbel"/>
                <a:cs typeface="Corbel"/>
                <a:sym typeface="Corbel"/>
              </a:defRPr>
            </a:lvl5pPr>
            <a:lvl6pPr indent="-342900" lvl="5" marL="2743200" marR="0" rtl="0" algn="l">
              <a:lnSpc>
                <a:spcPct val="90000"/>
              </a:lnSpc>
              <a:spcBef>
                <a:spcPts val="500"/>
              </a:spcBef>
              <a:spcAft>
                <a:spcPts val="0"/>
              </a:spcAft>
              <a:buClr>
                <a:schemeClr val="lt1"/>
              </a:buClr>
              <a:buSzPts val="1800"/>
              <a:buFont typeface="Corbel"/>
              <a:buChar char="•"/>
              <a:defRPr i="0" sz="1800" u="none" cap="none" strike="noStrike">
                <a:solidFill>
                  <a:schemeClr val="lt1"/>
                </a:solidFill>
                <a:latin typeface="Corbel"/>
                <a:ea typeface="Corbel"/>
                <a:cs typeface="Corbel"/>
                <a:sym typeface="Corbel"/>
              </a:defRPr>
            </a:lvl6pPr>
            <a:lvl7pPr indent="-342900" lvl="6" marL="3200400" marR="0" rtl="0" algn="l">
              <a:lnSpc>
                <a:spcPct val="90000"/>
              </a:lnSpc>
              <a:spcBef>
                <a:spcPts val="500"/>
              </a:spcBef>
              <a:spcAft>
                <a:spcPts val="0"/>
              </a:spcAft>
              <a:buClr>
                <a:schemeClr val="lt1"/>
              </a:buClr>
              <a:buSzPts val="1800"/>
              <a:buFont typeface="Corbel"/>
              <a:buChar char="•"/>
              <a:defRPr i="0" sz="1800" u="none" cap="none" strike="noStrike">
                <a:solidFill>
                  <a:schemeClr val="lt1"/>
                </a:solidFill>
                <a:latin typeface="Corbel"/>
                <a:ea typeface="Corbel"/>
                <a:cs typeface="Corbel"/>
                <a:sym typeface="Corbel"/>
              </a:defRPr>
            </a:lvl7pPr>
            <a:lvl8pPr indent="-342900" lvl="7" marL="3657600" marR="0" rtl="0" algn="l">
              <a:lnSpc>
                <a:spcPct val="90000"/>
              </a:lnSpc>
              <a:spcBef>
                <a:spcPts val="500"/>
              </a:spcBef>
              <a:spcAft>
                <a:spcPts val="0"/>
              </a:spcAft>
              <a:buClr>
                <a:schemeClr val="lt1"/>
              </a:buClr>
              <a:buSzPts val="1800"/>
              <a:buFont typeface="Corbel"/>
              <a:buChar char="•"/>
              <a:defRPr i="0" sz="1800" u="none" cap="none" strike="noStrike">
                <a:solidFill>
                  <a:schemeClr val="lt1"/>
                </a:solidFill>
                <a:latin typeface="Corbel"/>
                <a:ea typeface="Corbel"/>
                <a:cs typeface="Corbel"/>
                <a:sym typeface="Corbel"/>
              </a:defRPr>
            </a:lvl8pPr>
            <a:lvl9pPr indent="-342900" lvl="8" marL="4114800" marR="0" rtl="0" algn="l">
              <a:lnSpc>
                <a:spcPct val="90000"/>
              </a:lnSpc>
              <a:spcBef>
                <a:spcPts val="500"/>
              </a:spcBef>
              <a:spcAft>
                <a:spcPts val="0"/>
              </a:spcAft>
              <a:buClr>
                <a:schemeClr val="lt1"/>
              </a:buClr>
              <a:buSzPts val="1800"/>
              <a:buFont typeface="Corbel"/>
              <a:buChar char="•"/>
              <a:defRPr i="0" sz="1800" u="none" cap="none" strike="noStrike">
                <a:solidFill>
                  <a:schemeClr val="lt1"/>
                </a:solidFill>
                <a:latin typeface="Corbel"/>
                <a:ea typeface="Corbel"/>
                <a:cs typeface="Corbel"/>
                <a:sym typeface="Corbel"/>
              </a:defRPr>
            </a:lvl9pPr>
          </a:lstStyle>
          <a:p/>
        </p:txBody>
      </p:sp>
      <p:sp>
        <p:nvSpPr>
          <p:cNvPr id="12" name="Google Shape;12;p9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9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9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5" name="Google Shape;15;p91"/>
          <p:cNvPicPr preferRelativeResize="0"/>
          <p:nvPr/>
        </p:nvPicPr>
        <p:blipFill rotWithShape="1">
          <a:blip r:embed="rId2">
            <a:alphaModFix/>
          </a:blip>
          <a:srcRect b="0" l="0" r="0" t="0"/>
          <a:stretch/>
        </p:blipFill>
        <p:spPr>
          <a:xfrm>
            <a:off x="-619500" y="-268547"/>
            <a:ext cx="1674989" cy="1463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9.jp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jpg"/><Relationship Id="rId4" Type="http://schemas.openxmlformats.org/officeDocument/2006/relationships/image" Target="../media/image26.jpg"/><Relationship Id="rId5"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0.jp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5.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5.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4.jp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5.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5.png"/><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28.jpg"/><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29.jpg"/><Relationship Id="rId4" Type="http://schemas.openxmlformats.org/officeDocument/2006/relationships/hyperlink" Target="https://en.wikipedia.org/wiki/Community-based_participatory_research" TargetMode="External"/><Relationship Id="rId5" Type="http://schemas.openxmlformats.org/officeDocument/2006/relationships/hyperlink" Target="https://en.wikipedia.org/wiki/Community-based_participatory_research" TargetMode="External"/><Relationship Id="rId6" Type="http://schemas.openxmlformats.org/officeDocument/2006/relationships/image" Target="../media/image36.gi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39.png"/><Relationship Id="rId4" Type="http://schemas.openxmlformats.org/officeDocument/2006/relationships/image" Target="../media/image3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3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34.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35.jpg"/><Relationship Id="rId4" Type="http://schemas.openxmlformats.org/officeDocument/2006/relationships/image" Target="../media/image44.jpg"/><Relationship Id="rId9" Type="http://schemas.openxmlformats.org/officeDocument/2006/relationships/image" Target="../media/image5.png"/><Relationship Id="rId5" Type="http://schemas.openxmlformats.org/officeDocument/2006/relationships/image" Target="../media/image38.jpg"/><Relationship Id="rId6" Type="http://schemas.openxmlformats.org/officeDocument/2006/relationships/image" Target="../media/image37.jpg"/><Relationship Id="rId7" Type="http://schemas.openxmlformats.org/officeDocument/2006/relationships/image" Target="../media/image40.jpg"/><Relationship Id="rId8" Type="http://schemas.openxmlformats.org/officeDocument/2006/relationships/image" Target="../media/image4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42.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43.jpg"/><Relationship Id="rId4" Type="http://schemas.openxmlformats.org/officeDocument/2006/relationships/image" Target="../media/image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48.png"/><Relationship Id="rId4" Type="http://schemas.openxmlformats.org/officeDocument/2006/relationships/image" Target="../media/image45.png"/><Relationship Id="rId5" Type="http://schemas.openxmlformats.org/officeDocument/2006/relationships/image" Target="../media/image4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47.png"/><Relationship Id="rId4" Type="http://schemas.openxmlformats.org/officeDocument/2006/relationships/image" Target="../media/image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46.png"/><Relationship Id="rId4" Type="http://schemas.openxmlformats.org/officeDocument/2006/relationships/image" Target="../media/image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5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5.png"/><Relationship Id="rId4" Type="http://schemas.openxmlformats.org/officeDocument/2006/relationships/image" Target="../media/image54.jpg"/><Relationship Id="rId5" Type="http://schemas.openxmlformats.org/officeDocument/2006/relationships/image" Target="../media/image53.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5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51.jpg"/><Relationship Id="rId4" Type="http://schemas.openxmlformats.org/officeDocument/2006/relationships/image" Target="../media/image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5.png"/><Relationship Id="rId4" Type="http://schemas.openxmlformats.org/officeDocument/2006/relationships/image" Target="../media/image3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7.xml"/><Relationship Id="rId3" Type="http://schemas.openxmlformats.org/officeDocument/2006/relationships/image" Target="../media/image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5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1" Type="http://schemas.openxmlformats.org/officeDocument/2006/relationships/image" Target="../media/image16.jpg"/><Relationship Id="rId10" Type="http://schemas.openxmlformats.org/officeDocument/2006/relationships/image" Target="../media/image15.jp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jpg"/><Relationship Id="rId4" Type="http://schemas.openxmlformats.org/officeDocument/2006/relationships/image" Target="../media/image8.jpg"/><Relationship Id="rId9" Type="http://schemas.openxmlformats.org/officeDocument/2006/relationships/image" Target="../media/image14.jpg"/><Relationship Id="rId5" Type="http://schemas.openxmlformats.org/officeDocument/2006/relationships/image" Target="../media/image10.jpg"/><Relationship Id="rId6" Type="http://schemas.openxmlformats.org/officeDocument/2006/relationships/image" Target="../media/image11.jpg"/><Relationship Id="rId7" Type="http://schemas.openxmlformats.org/officeDocument/2006/relationships/image" Target="../media/image12.jpg"/><Relationship Id="rId8" Type="http://schemas.openxmlformats.org/officeDocument/2006/relationships/image" Target="../media/image13.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5.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52.jpg"/><Relationship Id="rId4" Type="http://schemas.openxmlformats.org/officeDocument/2006/relationships/image" Target="../media/image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3.xml"/><Relationship Id="rId3" Type="http://schemas.openxmlformats.org/officeDocument/2006/relationships/image" Target="../media/image5.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4.xml"/><Relationship Id="rId3" Type="http://schemas.openxmlformats.org/officeDocument/2006/relationships/image" Target="../media/image5.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5.xml"/><Relationship Id="rId3" Type="http://schemas.openxmlformats.org/officeDocument/2006/relationships/image" Target="../media/image5.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6.xml"/><Relationship Id="rId3" Type="http://schemas.openxmlformats.org/officeDocument/2006/relationships/image" Target="../media/image5.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7.xml"/><Relationship Id="rId3" Type="http://schemas.openxmlformats.org/officeDocument/2006/relationships/image" Target="../media/image5.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8.xml"/><Relationship Id="rId3" Type="http://schemas.openxmlformats.org/officeDocument/2006/relationships/image" Target="../media/image5.png"/><Relationship Id="rId4" Type="http://schemas.openxmlformats.org/officeDocument/2006/relationships/image" Target="../media/image30.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7.jpg"/><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
          <p:cNvSpPr txBox="1"/>
          <p:nvPr>
            <p:ph type="ctrTitle"/>
          </p:nvPr>
        </p:nvSpPr>
        <p:spPr>
          <a:xfrm>
            <a:off x="163988" y="526395"/>
            <a:ext cx="11798700" cy="36459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b="1" lang="en-US" sz="5600"/>
              <a:t>Documentation and registration of </a:t>
            </a:r>
            <a:br>
              <a:rPr b="1" lang="en-US" sz="5600"/>
            </a:br>
            <a:r>
              <a:rPr b="1" lang="en-US" sz="5600"/>
              <a:t>intangible cultural heritage: </a:t>
            </a:r>
            <a:br>
              <a:rPr b="1" lang="en-US" sz="5600"/>
            </a:br>
            <a:r>
              <a:rPr b="1" lang="en-US" sz="5600"/>
              <a:t>methods, legal framework, </a:t>
            </a:r>
            <a:br>
              <a:rPr b="1" lang="en-US" sz="5600"/>
            </a:br>
            <a:r>
              <a:rPr b="1" lang="en-US" sz="5600"/>
              <a:t>best practices</a:t>
            </a:r>
            <a:r>
              <a:rPr lang="en-US" sz="5600"/>
              <a:t>.</a:t>
            </a:r>
            <a:endParaRPr sz="5600"/>
          </a:p>
        </p:txBody>
      </p:sp>
      <p:pic>
        <p:nvPicPr>
          <p:cNvPr id="99" name="Google Shape;99;p1"/>
          <p:cNvPicPr preferRelativeResize="0"/>
          <p:nvPr/>
        </p:nvPicPr>
        <p:blipFill rotWithShape="1">
          <a:blip r:embed="rId3">
            <a:alphaModFix/>
          </a:blip>
          <a:srcRect b="0" l="0" r="0" t="0"/>
          <a:stretch/>
        </p:blipFill>
        <p:spPr>
          <a:xfrm>
            <a:off x="1119827" y="4216523"/>
            <a:ext cx="3592525" cy="2308475"/>
          </a:xfrm>
          <a:prstGeom prst="rect">
            <a:avLst/>
          </a:prstGeom>
          <a:noFill/>
          <a:ln>
            <a:noFill/>
          </a:ln>
        </p:spPr>
      </p:pic>
      <p:pic>
        <p:nvPicPr>
          <p:cNvPr id="100" name="Google Shape;100;p1"/>
          <p:cNvPicPr preferRelativeResize="0"/>
          <p:nvPr/>
        </p:nvPicPr>
        <p:blipFill rotWithShape="1">
          <a:blip r:embed="rId4">
            <a:alphaModFix/>
          </a:blip>
          <a:srcRect b="0" l="0" r="0" t="0"/>
          <a:stretch/>
        </p:blipFill>
        <p:spPr>
          <a:xfrm>
            <a:off x="5372175" y="4928922"/>
            <a:ext cx="1270426" cy="1270426"/>
          </a:xfrm>
          <a:prstGeom prst="rect">
            <a:avLst/>
          </a:prstGeom>
          <a:noFill/>
          <a:ln>
            <a:noFill/>
          </a:ln>
        </p:spPr>
      </p:pic>
      <p:pic>
        <p:nvPicPr>
          <p:cNvPr id="101" name="Google Shape;101;p1"/>
          <p:cNvPicPr preferRelativeResize="0"/>
          <p:nvPr/>
        </p:nvPicPr>
        <p:blipFill>
          <a:blip r:embed="rId5">
            <a:alphaModFix/>
          </a:blip>
          <a:stretch>
            <a:fillRect/>
          </a:stretch>
        </p:blipFill>
        <p:spPr>
          <a:xfrm>
            <a:off x="7527575" y="4692300"/>
            <a:ext cx="1221075" cy="1743675"/>
          </a:xfrm>
          <a:prstGeom prst="rect">
            <a:avLst/>
          </a:prstGeom>
          <a:noFill/>
          <a:ln>
            <a:noFill/>
          </a:ln>
        </p:spPr>
      </p:pic>
      <p:pic>
        <p:nvPicPr>
          <p:cNvPr id="102" name="Google Shape;102;p1"/>
          <p:cNvPicPr preferRelativeResize="0"/>
          <p:nvPr/>
        </p:nvPicPr>
        <p:blipFill rotWithShape="1">
          <a:blip r:embed="rId6">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10"/>
          <p:cNvSpPr txBox="1"/>
          <p:nvPr>
            <p:ph type="title"/>
          </p:nvPr>
        </p:nvSpPr>
        <p:spPr>
          <a:xfrm>
            <a:off x="690880" y="417513"/>
            <a:ext cx="9596121" cy="130968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t>The wider context: intangible and tangible</a:t>
            </a:r>
            <a:br>
              <a:rPr b="1" lang="en-US" sz="3600"/>
            </a:br>
            <a:endParaRPr b="1" sz="2400"/>
          </a:p>
        </p:txBody>
      </p:sp>
      <p:sp>
        <p:nvSpPr>
          <p:cNvPr id="217" name="Google Shape;217;p10"/>
          <p:cNvSpPr txBox="1"/>
          <p:nvPr>
            <p:ph idx="1" type="body"/>
          </p:nvPr>
        </p:nvSpPr>
        <p:spPr>
          <a:xfrm>
            <a:off x="5880101" y="1927226"/>
            <a:ext cx="4581525" cy="3694113"/>
          </a:xfrm>
          <a:prstGeom prst="rect">
            <a:avLst/>
          </a:prstGeom>
          <a:noFill/>
          <a:ln>
            <a:noFill/>
          </a:ln>
        </p:spPr>
        <p:txBody>
          <a:bodyPr anchorCtr="0" anchor="t" bIns="45700" lIns="91425" spcFirstLastPara="1" rIns="91425" wrap="square" tIns="45700">
            <a:normAutofit lnSpcReduction="20000"/>
          </a:bodyPr>
          <a:lstStyle/>
          <a:p>
            <a:pPr indent="-179388" lvl="0" marL="179388" rtl="0" algn="l">
              <a:lnSpc>
                <a:spcPct val="90000"/>
              </a:lnSpc>
              <a:spcBef>
                <a:spcPts val="0"/>
              </a:spcBef>
              <a:spcAft>
                <a:spcPts val="0"/>
              </a:spcAft>
              <a:buClr>
                <a:schemeClr val="lt1"/>
              </a:buClr>
              <a:buSzPts val="2000"/>
              <a:buChar char="•"/>
            </a:pPr>
            <a:r>
              <a:rPr lang="en-US" sz="2000"/>
              <a:t>Crafts</a:t>
            </a:r>
            <a:endParaRPr/>
          </a:p>
          <a:p>
            <a:pPr indent="-179388" lvl="0" marL="179388" rtl="0" algn="l">
              <a:lnSpc>
                <a:spcPct val="90000"/>
              </a:lnSpc>
              <a:spcBef>
                <a:spcPts val="600"/>
              </a:spcBef>
              <a:spcAft>
                <a:spcPts val="0"/>
              </a:spcAft>
              <a:buClr>
                <a:schemeClr val="lt1"/>
              </a:buClr>
              <a:buSzPts val="2000"/>
              <a:buChar char="•"/>
            </a:pPr>
            <a:r>
              <a:rPr lang="en-US" sz="2000"/>
              <a:t>Objects</a:t>
            </a:r>
            <a:endParaRPr/>
          </a:p>
          <a:p>
            <a:pPr indent="-179387" lvl="3" marL="719138" rtl="0" algn="l">
              <a:lnSpc>
                <a:spcPct val="90000"/>
              </a:lnSpc>
              <a:spcBef>
                <a:spcPts val="500"/>
              </a:spcBef>
              <a:spcAft>
                <a:spcPts val="0"/>
              </a:spcAft>
              <a:buClr>
                <a:schemeClr val="lt1"/>
              </a:buClr>
              <a:buSzPts val="2000"/>
              <a:buChar char="•"/>
            </a:pPr>
            <a:r>
              <a:rPr lang="en-US" sz="2000"/>
              <a:t>Musical Instruments</a:t>
            </a:r>
            <a:endParaRPr/>
          </a:p>
          <a:p>
            <a:pPr indent="-179387" lvl="3" marL="719138" rtl="0" algn="l">
              <a:lnSpc>
                <a:spcPct val="90000"/>
              </a:lnSpc>
              <a:spcBef>
                <a:spcPts val="500"/>
              </a:spcBef>
              <a:spcAft>
                <a:spcPts val="0"/>
              </a:spcAft>
              <a:buClr>
                <a:schemeClr val="lt1"/>
              </a:buClr>
              <a:buSzPts val="2000"/>
              <a:buChar char="•"/>
            </a:pPr>
            <a:r>
              <a:rPr lang="en-US" sz="2000"/>
              <a:t>Scrolls</a:t>
            </a:r>
            <a:endParaRPr/>
          </a:p>
          <a:p>
            <a:pPr indent="-179387" lvl="3" marL="719138" rtl="0" algn="l">
              <a:lnSpc>
                <a:spcPct val="90000"/>
              </a:lnSpc>
              <a:spcBef>
                <a:spcPts val="500"/>
              </a:spcBef>
              <a:spcAft>
                <a:spcPts val="0"/>
              </a:spcAft>
              <a:buClr>
                <a:schemeClr val="lt1"/>
              </a:buClr>
              <a:buSzPts val="2000"/>
              <a:buChar char="•"/>
            </a:pPr>
            <a:r>
              <a:rPr lang="en-US" sz="2000"/>
              <a:t>Masks</a:t>
            </a:r>
            <a:endParaRPr/>
          </a:p>
          <a:p>
            <a:pPr indent="-179387" lvl="3" marL="719138" rtl="0" algn="l">
              <a:lnSpc>
                <a:spcPct val="90000"/>
              </a:lnSpc>
              <a:spcBef>
                <a:spcPts val="500"/>
              </a:spcBef>
              <a:spcAft>
                <a:spcPts val="0"/>
              </a:spcAft>
              <a:buClr>
                <a:schemeClr val="lt1"/>
              </a:buClr>
              <a:buSzPts val="2000"/>
              <a:buChar char="•"/>
            </a:pPr>
            <a:r>
              <a:rPr lang="en-US" sz="2000"/>
              <a:t>Ritual objects</a:t>
            </a:r>
            <a:endParaRPr/>
          </a:p>
          <a:p>
            <a:pPr indent="-179388" lvl="0" marL="179388" rtl="0" algn="l">
              <a:lnSpc>
                <a:spcPct val="90000"/>
              </a:lnSpc>
              <a:spcBef>
                <a:spcPts val="600"/>
              </a:spcBef>
              <a:spcAft>
                <a:spcPts val="0"/>
              </a:spcAft>
              <a:buClr>
                <a:schemeClr val="lt1"/>
              </a:buClr>
              <a:buSzPts val="2000"/>
              <a:buChar char="•"/>
            </a:pPr>
            <a:r>
              <a:rPr lang="en-US" sz="2000"/>
              <a:t>Spaces</a:t>
            </a:r>
            <a:endParaRPr/>
          </a:p>
          <a:p>
            <a:pPr indent="-179388" lvl="0" marL="179388" rtl="0" algn="l">
              <a:lnSpc>
                <a:spcPct val="90000"/>
              </a:lnSpc>
              <a:spcBef>
                <a:spcPts val="600"/>
              </a:spcBef>
              <a:spcAft>
                <a:spcPts val="0"/>
              </a:spcAft>
              <a:buClr>
                <a:schemeClr val="lt1"/>
              </a:buClr>
              <a:buSzPts val="2000"/>
              <a:buChar char="•"/>
            </a:pPr>
            <a:r>
              <a:rPr lang="en-US" sz="2000"/>
              <a:t>Built heritage</a:t>
            </a:r>
            <a:endParaRPr/>
          </a:p>
          <a:p>
            <a:pPr indent="-179387" lvl="3" marL="719138" rtl="0" algn="l">
              <a:lnSpc>
                <a:spcPct val="90000"/>
              </a:lnSpc>
              <a:spcBef>
                <a:spcPts val="500"/>
              </a:spcBef>
              <a:spcAft>
                <a:spcPts val="0"/>
              </a:spcAft>
              <a:buClr>
                <a:schemeClr val="lt1"/>
              </a:buClr>
              <a:buSzPts val="2000"/>
              <a:buChar char="•"/>
            </a:pPr>
            <a:r>
              <a:rPr lang="en-US" sz="2000"/>
              <a:t>Monuments, places of worship</a:t>
            </a:r>
            <a:endParaRPr/>
          </a:p>
          <a:p>
            <a:pPr indent="-52387" lvl="3" marL="719138" rtl="0" algn="l">
              <a:lnSpc>
                <a:spcPct val="90000"/>
              </a:lnSpc>
              <a:spcBef>
                <a:spcPts val="500"/>
              </a:spcBef>
              <a:spcAft>
                <a:spcPts val="0"/>
              </a:spcAft>
              <a:buClr>
                <a:schemeClr val="dk1"/>
              </a:buClr>
              <a:buSzPts val="2000"/>
              <a:buNone/>
            </a:pPr>
            <a:r>
              <a:t/>
            </a:r>
            <a:endParaRPr sz="2000"/>
          </a:p>
        </p:txBody>
      </p:sp>
      <p:sp>
        <p:nvSpPr>
          <p:cNvPr id="218" name="Google Shape;218;p10"/>
          <p:cNvSpPr txBox="1"/>
          <p:nvPr/>
        </p:nvSpPr>
        <p:spPr>
          <a:xfrm>
            <a:off x="995680" y="4882141"/>
            <a:ext cx="2606675" cy="369332"/>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800">
                <a:solidFill>
                  <a:schemeClr val="lt1"/>
                </a:solidFill>
                <a:latin typeface="Arial"/>
                <a:ea typeface="Arial"/>
                <a:cs typeface="Arial"/>
                <a:sym typeface="Arial"/>
              </a:rPr>
              <a:t>The Bistritsa Babi</a:t>
            </a:r>
            <a:endParaRPr>
              <a:solidFill>
                <a:schemeClr val="lt1"/>
              </a:solidFill>
            </a:endParaRPr>
          </a:p>
          <a:p>
            <a:pPr indent="0" lvl="0" marL="0" marR="0" rtl="0" algn="l">
              <a:spcBef>
                <a:spcPts val="0"/>
              </a:spcBef>
              <a:spcAft>
                <a:spcPts val="0"/>
              </a:spcAft>
              <a:buNone/>
            </a:pPr>
            <a:r>
              <a:rPr lang="en-US" sz="800">
                <a:solidFill>
                  <a:schemeClr val="lt1"/>
                </a:solidFill>
                <a:latin typeface="Arial"/>
                <a:ea typeface="Arial"/>
                <a:cs typeface="Arial"/>
                <a:sym typeface="Arial"/>
              </a:rPr>
              <a:t>© Prof. M. Santova</a:t>
            </a:r>
            <a:endParaRPr sz="800">
              <a:solidFill>
                <a:schemeClr val="lt1"/>
              </a:solidFill>
              <a:latin typeface="Arial"/>
              <a:ea typeface="Arial"/>
              <a:cs typeface="Arial"/>
              <a:sym typeface="Arial"/>
            </a:endParaRPr>
          </a:p>
          <a:p>
            <a:pPr indent="0" lvl="0" marL="0" marR="0" rtl="0" algn="l">
              <a:spcBef>
                <a:spcPts val="0"/>
              </a:spcBef>
              <a:spcAft>
                <a:spcPts val="0"/>
              </a:spcAft>
              <a:buNone/>
            </a:pPr>
            <a:r>
              <a:t/>
            </a:r>
            <a:endParaRPr sz="800">
              <a:solidFill>
                <a:schemeClr val="lt1"/>
              </a:solidFill>
              <a:latin typeface="Arial"/>
              <a:ea typeface="Arial"/>
              <a:cs typeface="Arial"/>
              <a:sym typeface="Arial"/>
            </a:endParaRPr>
          </a:p>
        </p:txBody>
      </p:sp>
      <p:pic>
        <p:nvPicPr>
          <p:cNvPr id="219" name="Google Shape;219;p10"/>
          <p:cNvPicPr preferRelativeResize="0"/>
          <p:nvPr/>
        </p:nvPicPr>
        <p:blipFill rotWithShape="1">
          <a:blip r:embed="rId3">
            <a:alphaModFix/>
          </a:blip>
          <a:srcRect b="0" l="0" r="0" t="0"/>
          <a:stretch/>
        </p:blipFill>
        <p:spPr>
          <a:xfrm>
            <a:off x="995680" y="1927226"/>
            <a:ext cx="3677920" cy="2754889"/>
          </a:xfrm>
          <a:prstGeom prst="rect">
            <a:avLst/>
          </a:prstGeom>
          <a:noFill/>
          <a:ln cap="flat" cmpd="sng" w="9525">
            <a:solidFill>
              <a:srgbClr val="000000"/>
            </a:solidFill>
            <a:prstDash val="solid"/>
            <a:round/>
            <a:headEnd len="sm" w="sm" type="none"/>
            <a:tailEnd len="sm" w="sm" type="none"/>
          </a:ln>
        </p:spPr>
      </p:pic>
      <p:pic>
        <p:nvPicPr>
          <p:cNvPr id="220" name="Google Shape;220;p10"/>
          <p:cNvPicPr preferRelativeResize="0"/>
          <p:nvPr/>
        </p:nvPicPr>
        <p:blipFill rotWithShape="1">
          <a:blip r:embed="rId4">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11"/>
          <p:cNvSpPr txBox="1"/>
          <p:nvPr>
            <p:ph type="title"/>
          </p:nvPr>
        </p:nvSpPr>
        <p:spPr>
          <a:xfrm>
            <a:off x="515991" y="457735"/>
            <a:ext cx="9575800" cy="554038"/>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b="1" lang="en-US" sz="3600">
                <a:latin typeface="Calibri"/>
                <a:ea typeface="Calibri"/>
                <a:cs typeface="Calibri"/>
                <a:sym typeface="Calibri"/>
              </a:rPr>
              <a:t>Training and transmission</a:t>
            </a:r>
            <a:endParaRPr b="1" sz="3600">
              <a:latin typeface="Calibri"/>
              <a:ea typeface="Calibri"/>
              <a:cs typeface="Calibri"/>
              <a:sym typeface="Calibri"/>
            </a:endParaRPr>
          </a:p>
        </p:txBody>
      </p:sp>
      <p:sp>
        <p:nvSpPr>
          <p:cNvPr id="226" name="Google Shape;226;p11"/>
          <p:cNvSpPr txBox="1"/>
          <p:nvPr/>
        </p:nvSpPr>
        <p:spPr>
          <a:xfrm>
            <a:off x="467303" y="1272188"/>
            <a:ext cx="10647680" cy="4097337"/>
          </a:xfrm>
          <a:prstGeom prst="rect">
            <a:avLst/>
          </a:prstGeom>
          <a:noFill/>
          <a:ln>
            <a:noFill/>
          </a:ln>
        </p:spPr>
        <p:txBody>
          <a:bodyPr anchorCtr="0" anchor="t" bIns="45700" lIns="91425" spcFirstLastPara="1" rIns="91425" wrap="square" tIns="45700">
            <a:noAutofit/>
          </a:bodyPr>
          <a:lstStyle/>
          <a:p>
            <a:pPr indent="-179388" lvl="0" marL="179388" marR="0" rtl="0" algn="l">
              <a:lnSpc>
                <a:spcPct val="100000"/>
              </a:lnSpc>
              <a:spcBef>
                <a:spcPts val="0"/>
              </a:spcBef>
              <a:spcAft>
                <a:spcPts val="0"/>
              </a:spcAft>
              <a:buClr>
                <a:schemeClr val="lt1"/>
              </a:buClr>
              <a:buSzPts val="2200"/>
              <a:buFont typeface="Arial"/>
              <a:buChar char="•"/>
            </a:pPr>
            <a:r>
              <a:rPr b="0" lang="en-US" sz="2200">
                <a:solidFill>
                  <a:schemeClr val="lt1"/>
                </a:solidFill>
                <a:latin typeface="Calibri"/>
                <a:ea typeface="Calibri"/>
                <a:cs typeface="Calibri"/>
                <a:sym typeface="Calibri"/>
              </a:rPr>
              <a:t>Traditional methods i.e. </a:t>
            </a:r>
            <a:r>
              <a:rPr b="0" i="1" lang="en-US" sz="2200">
                <a:solidFill>
                  <a:schemeClr val="lt1"/>
                </a:solidFill>
                <a:latin typeface="Calibri"/>
                <a:ea typeface="Calibri"/>
                <a:cs typeface="Calibri"/>
                <a:sym typeface="Calibri"/>
              </a:rPr>
              <a:t>father to son, mother to daughter, </a:t>
            </a:r>
            <a:endParaRPr b="0" i="1" sz="2200">
              <a:solidFill>
                <a:schemeClr val="lt1"/>
              </a:solidFill>
              <a:latin typeface="Calibri"/>
              <a:ea typeface="Calibri"/>
              <a:cs typeface="Calibri"/>
              <a:sym typeface="Calibri"/>
            </a:endParaRPr>
          </a:p>
          <a:p>
            <a:pPr indent="0" lvl="0" marL="0" marR="0" rtl="0" algn="l">
              <a:lnSpc>
                <a:spcPct val="100000"/>
              </a:lnSpc>
              <a:spcBef>
                <a:spcPts val="600"/>
              </a:spcBef>
              <a:spcAft>
                <a:spcPts val="0"/>
              </a:spcAft>
              <a:buClr>
                <a:schemeClr val="dk1"/>
              </a:buClr>
              <a:buSzPts val="2200"/>
              <a:buFont typeface="Arial"/>
              <a:buNone/>
            </a:pPr>
            <a:r>
              <a:rPr b="0" i="1" lang="en-US" sz="2200">
                <a:solidFill>
                  <a:schemeClr val="lt1"/>
                </a:solidFill>
                <a:latin typeface="Calibri"/>
                <a:ea typeface="Calibri"/>
                <a:cs typeface="Calibri"/>
                <a:sym typeface="Calibri"/>
              </a:rPr>
              <a:t>                                              teacher to pupil / disciple, </a:t>
            </a:r>
            <a:endParaRPr b="0" i="1" sz="2200">
              <a:solidFill>
                <a:schemeClr val="lt1"/>
              </a:solidFill>
              <a:latin typeface="Calibri"/>
              <a:ea typeface="Calibri"/>
              <a:cs typeface="Calibri"/>
              <a:sym typeface="Calibri"/>
            </a:endParaRPr>
          </a:p>
          <a:p>
            <a:pPr indent="0" lvl="0" marL="0" marR="0" rtl="0" algn="l">
              <a:lnSpc>
                <a:spcPct val="100000"/>
              </a:lnSpc>
              <a:spcBef>
                <a:spcPts val="600"/>
              </a:spcBef>
              <a:spcAft>
                <a:spcPts val="0"/>
              </a:spcAft>
              <a:buClr>
                <a:schemeClr val="dk1"/>
              </a:buClr>
              <a:buSzPts val="2200"/>
              <a:buFont typeface="Arial"/>
              <a:buNone/>
            </a:pPr>
            <a:r>
              <a:rPr b="0" i="1" lang="en-US" sz="2200">
                <a:solidFill>
                  <a:schemeClr val="lt1"/>
                </a:solidFill>
                <a:latin typeface="Calibri"/>
                <a:ea typeface="Calibri"/>
                <a:cs typeface="Calibri"/>
                <a:sym typeface="Calibri"/>
              </a:rPr>
              <a:t>                                              apprenticeship, </a:t>
            </a:r>
            <a:endParaRPr b="0" i="1" sz="2200">
              <a:solidFill>
                <a:schemeClr val="lt1"/>
              </a:solidFill>
              <a:latin typeface="Calibri"/>
              <a:ea typeface="Calibri"/>
              <a:cs typeface="Calibri"/>
              <a:sym typeface="Calibri"/>
            </a:endParaRPr>
          </a:p>
          <a:p>
            <a:pPr indent="0" lvl="0" marL="0" marR="0" rtl="0" algn="l">
              <a:lnSpc>
                <a:spcPct val="100000"/>
              </a:lnSpc>
              <a:spcBef>
                <a:spcPts val="600"/>
              </a:spcBef>
              <a:spcAft>
                <a:spcPts val="0"/>
              </a:spcAft>
              <a:buClr>
                <a:schemeClr val="dk1"/>
              </a:buClr>
              <a:buSzPts val="2200"/>
              <a:buFont typeface="Arial"/>
              <a:buNone/>
            </a:pPr>
            <a:r>
              <a:rPr b="0" i="1" lang="en-US" sz="2200">
                <a:solidFill>
                  <a:schemeClr val="lt1"/>
                </a:solidFill>
                <a:latin typeface="Calibri"/>
                <a:ea typeface="Calibri"/>
                <a:cs typeface="Calibri"/>
                <a:sym typeface="Calibri"/>
              </a:rPr>
              <a:t>                                              school or Institution</a:t>
            </a:r>
            <a:endParaRPr>
              <a:solidFill>
                <a:schemeClr val="lt1"/>
              </a:solidFill>
            </a:endParaRPr>
          </a:p>
          <a:p>
            <a:pPr indent="-179388" lvl="0" marL="179388" marR="0" rtl="0" algn="l">
              <a:lnSpc>
                <a:spcPct val="100000"/>
              </a:lnSpc>
              <a:spcBef>
                <a:spcPts val="600"/>
              </a:spcBef>
              <a:spcAft>
                <a:spcPts val="0"/>
              </a:spcAft>
              <a:buClr>
                <a:schemeClr val="lt1"/>
              </a:buClr>
              <a:buSzPts val="2200"/>
              <a:buFont typeface="Arial"/>
              <a:buChar char="•"/>
            </a:pPr>
            <a:r>
              <a:rPr b="0" lang="en-US" sz="2200">
                <a:solidFill>
                  <a:schemeClr val="lt1"/>
                </a:solidFill>
                <a:latin typeface="Calibri"/>
                <a:ea typeface="Calibri"/>
                <a:cs typeface="Calibri"/>
                <a:sym typeface="Calibri"/>
              </a:rPr>
              <a:t>Contemporary methods i.e</a:t>
            </a:r>
            <a:r>
              <a:rPr b="0" i="1" lang="en-US" sz="2200">
                <a:solidFill>
                  <a:schemeClr val="lt1"/>
                </a:solidFill>
                <a:latin typeface="Calibri"/>
                <a:ea typeface="Calibri"/>
                <a:cs typeface="Calibri"/>
                <a:sym typeface="Calibri"/>
              </a:rPr>
              <a:t>. institutional, </a:t>
            </a:r>
            <a:endParaRPr b="0" i="1" sz="2200">
              <a:solidFill>
                <a:schemeClr val="lt1"/>
              </a:solidFill>
              <a:latin typeface="Calibri"/>
              <a:ea typeface="Calibri"/>
              <a:cs typeface="Calibri"/>
              <a:sym typeface="Calibri"/>
            </a:endParaRPr>
          </a:p>
          <a:p>
            <a:pPr indent="0" lvl="0" marL="0" marR="0" rtl="0" algn="l">
              <a:lnSpc>
                <a:spcPct val="100000"/>
              </a:lnSpc>
              <a:spcBef>
                <a:spcPts val="600"/>
              </a:spcBef>
              <a:spcAft>
                <a:spcPts val="0"/>
              </a:spcAft>
              <a:buClr>
                <a:schemeClr val="dk1"/>
              </a:buClr>
              <a:buSzPts val="2200"/>
              <a:buFont typeface="Arial"/>
              <a:buNone/>
            </a:pPr>
            <a:r>
              <a:rPr b="0" i="1" lang="en-US" sz="2200">
                <a:solidFill>
                  <a:schemeClr val="lt1"/>
                </a:solidFill>
                <a:latin typeface="Calibri"/>
                <a:ea typeface="Calibri"/>
                <a:cs typeface="Calibri"/>
                <a:sym typeface="Calibri"/>
              </a:rPr>
              <a:t>			                                    support for traditional, </a:t>
            </a:r>
            <a:endParaRPr b="0" i="1" sz="2200">
              <a:solidFill>
                <a:schemeClr val="lt1"/>
              </a:solidFill>
              <a:latin typeface="Calibri"/>
              <a:ea typeface="Calibri"/>
              <a:cs typeface="Calibri"/>
              <a:sym typeface="Calibri"/>
            </a:endParaRPr>
          </a:p>
          <a:p>
            <a:pPr indent="0" lvl="0" marL="0" marR="0" rtl="0" algn="l">
              <a:lnSpc>
                <a:spcPct val="100000"/>
              </a:lnSpc>
              <a:spcBef>
                <a:spcPts val="600"/>
              </a:spcBef>
              <a:spcAft>
                <a:spcPts val="0"/>
              </a:spcAft>
              <a:buClr>
                <a:schemeClr val="dk1"/>
              </a:buClr>
              <a:buSzPts val="2200"/>
              <a:buFont typeface="Arial"/>
              <a:buNone/>
            </a:pPr>
            <a:r>
              <a:rPr b="0" i="1" lang="en-US" sz="2200">
                <a:solidFill>
                  <a:schemeClr val="lt1"/>
                </a:solidFill>
                <a:latin typeface="Calibri"/>
                <a:ea typeface="Calibri"/>
                <a:cs typeface="Calibri"/>
                <a:sym typeface="Calibri"/>
              </a:rPr>
              <a:t>			                                    introduced in schools /colleges</a:t>
            </a:r>
            <a:endParaRPr>
              <a:solidFill>
                <a:schemeClr val="lt1"/>
              </a:solidFill>
            </a:endParaRPr>
          </a:p>
          <a:p>
            <a:pPr indent="-39687" lvl="2" marL="719138" marR="0" rtl="0" algn="l">
              <a:spcBef>
                <a:spcPts val="600"/>
              </a:spcBef>
              <a:spcAft>
                <a:spcPts val="0"/>
              </a:spcAft>
              <a:buClr>
                <a:schemeClr val="dk1"/>
              </a:buClr>
              <a:buSzPts val="2200"/>
              <a:buFont typeface="Arial"/>
              <a:buNone/>
            </a:pPr>
            <a:r>
              <a:t/>
            </a:r>
            <a:endParaRPr b="0" i="0" sz="2200" u="none" cap="none" strike="noStrike">
              <a:solidFill>
                <a:schemeClr val="lt1"/>
              </a:solidFill>
              <a:latin typeface="Calibri"/>
              <a:ea typeface="Calibri"/>
              <a:cs typeface="Calibri"/>
              <a:sym typeface="Calibri"/>
            </a:endParaRPr>
          </a:p>
        </p:txBody>
      </p:sp>
      <p:pic>
        <p:nvPicPr>
          <p:cNvPr id="227" name="Google Shape;227;p11"/>
          <p:cNvPicPr preferRelativeResize="0"/>
          <p:nvPr/>
        </p:nvPicPr>
        <p:blipFill rotWithShape="1">
          <a:blip r:embed="rId3">
            <a:alphaModFix/>
          </a:blip>
          <a:srcRect b="6171" l="6914" r="5362" t="6254"/>
          <a:stretch/>
        </p:blipFill>
        <p:spPr>
          <a:xfrm>
            <a:off x="311517" y="3647440"/>
            <a:ext cx="3718014" cy="2783840"/>
          </a:xfrm>
          <a:prstGeom prst="rect">
            <a:avLst/>
          </a:prstGeom>
          <a:noFill/>
          <a:ln cap="flat" cmpd="sng" w="9525">
            <a:solidFill>
              <a:srgbClr val="000000"/>
            </a:solidFill>
            <a:prstDash val="solid"/>
            <a:round/>
            <a:headEnd len="sm" w="sm" type="none"/>
            <a:tailEnd len="sm" w="sm" type="none"/>
          </a:ln>
        </p:spPr>
      </p:pic>
      <p:pic>
        <p:nvPicPr>
          <p:cNvPr id="228" name="Google Shape;228;p11"/>
          <p:cNvPicPr preferRelativeResize="0"/>
          <p:nvPr/>
        </p:nvPicPr>
        <p:blipFill rotWithShape="1">
          <a:blip r:embed="rId4">
            <a:alphaModFix/>
          </a:blip>
          <a:srcRect b="5681" l="6480" r="0" t="14394"/>
          <a:stretch/>
        </p:blipFill>
        <p:spPr>
          <a:xfrm>
            <a:off x="7792492" y="1395478"/>
            <a:ext cx="4179570" cy="2536106"/>
          </a:xfrm>
          <a:prstGeom prst="rect">
            <a:avLst/>
          </a:prstGeom>
          <a:noFill/>
          <a:ln cap="flat" cmpd="sng" w="9525">
            <a:solidFill>
              <a:srgbClr val="000000"/>
            </a:solidFill>
            <a:prstDash val="solid"/>
            <a:round/>
            <a:headEnd len="sm" w="sm" type="none"/>
            <a:tailEnd len="sm" w="sm" type="none"/>
          </a:ln>
        </p:spPr>
      </p:pic>
      <p:sp>
        <p:nvSpPr>
          <p:cNvPr id="229" name="Google Shape;229;p11"/>
          <p:cNvSpPr txBox="1"/>
          <p:nvPr/>
        </p:nvSpPr>
        <p:spPr>
          <a:xfrm>
            <a:off x="10769600" y="3647440"/>
            <a:ext cx="2606675" cy="369332"/>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800">
                <a:solidFill>
                  <a:schemeClr val="dk1"/>
                </a:solidFill>
                <a:latin typeface="Arial"/>
                <a:ea typeface="Arial"/>
                <a:cs typeface="Arial"/>
                <a:sym typeface="Arial"/>
              </a:rPr>
              <a:t>The Bistritsa Babi</a:t>
            </a:r>
            <a:endParaRPr/>
          </a:p>
          <a:p>
            <a:pPr indent="0" lvl="0" marL="0" marR="0" rtl="0" algn="l">
              <a:spcBef>
                <a:spcPts val="0"/>
              </a:spcBef>
              <a:spcAft>
                <a:spcPts val="0"/>
              </a:spcAft>
              <a:buNone/>
            </a:pPr>
            <a:r>
              <a:rPr lang="en-US" sz="800">
                <a:solidFill>
                  <a:schemeClr val="dk1"/>
                </a:solidFill>
                <a:latin typeface="Arial"/>
                <a:ea typeface="Arial"/>
                <a:cs typeface="Arial"/>
                <a:sym typeface="Arial"/>
              </a:rPr>
              <a:t>© Prof. M. Santova</a:t>
            </a:r>
            <a:endParaRPr sz="800">
              <a:solidFill>
                <a:schemeClr val="dk1"/>
              </a:solidFill>
              <a:latin typeface="Arial"/>
              <a:ea typeface="Arial"/>
              <a:cs typeface="Arial"/>
              <a:sym typeface="Arial"/>
            </a:endParaRPr>
          </a:p>
          <a:p>
            <a:pPr indent="0" lvl="0" marL="0" marR="0" rtl="0" algn="l">
              <a:spcBef>
                <a:spcPts val="0"/>
              </a:spcBef>
              <a:spcAft>
                <a:spcPts val="0"/>
              </a:spcAft>
              <a:buNone/>
            </a:pPr>
            <a:r>
              <a:t/>
            </a:r>
            <a:endParaRPr sz="800">
              <a:solidFill>
                <a:schemeClr val="dk1"/>
              </a:solidFill>
              <a:latin typeface="Arial"/>
              <a:ea typeface="Arial"/>
              <a:cs typeface="Arial"/>
              <a:sym typeface="Arial"/>
            </a:endParaRPr>
          </a:p>
        </p:txBody>
      </p:sp>
      <p:sp>
        <p:nvSpPr>
          <p:cNvPr id="230" name="Google Shape;230;p11"/>
          <p:cNvSpPr txBox="1"/>
          <p:nvPr/>
        </p:nvSpPr>
        <p:spPr>
          <a:xfrm>
            <a:off x="311535" y="6141402"/>
            <a:ext cx="2606675" cy="369332"/>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800">
                <a:solidFill>
                  <a:schemeClr val="dk1"/>
                </a:solidFill>
                <a:latin typeface="Arial"/>
                <a:ea typeface="Arial"/>
                <a:cs typeface="Arial"/>
                <a:sym typeface="Arial"/>
              </a:rPr>
              <a:t>The Bistritsa Babi</a:t>
            </a:r>
            <a:endParaRPr/>
          </a:p>
          <a:p>
            <a:pPr indent="0" lvl="0" marL="0" marR="0" rtl="0" algn="l">
              <a:spcBef>
                <a:spcPts val="0"/>
              </a:spcBef>
              <a:spcAft>
                <a:spcPts val="0"/>
              </a:spcAft>
              <a:buNone/>
            </a:pPr>
            <a:r>
              <a:rPr lang="en-US" sz="800">
                <a:solidFill>
                  <a:schemeClr val="dk1"/>
                </a:solidFill>
                <a:latin typeface="Arial"/>
                <a:ea typeface="Arial"/>
                <a:cs typeface="Arial"/>
                <a:sym typeface="Arial"/>
              </a:rPr>
              <a:t>© Prof. M. Santova</a:t>
            </a:r>
            <a:endParaRPr sz="800">
              <a:solidFill>
                <a:schemeClr val="dk1"/>
              </a:solidFill>
              <a:latin typeface="Arial"/>
              <a:ea typeface="Arial"/>
              <a:cs typeface="Arial"/>
              <a:sym typeface="Arial"/>
            </a:endParaRPr>
          </a:p>
          <a:p>
            <a:pPr indent="0" lvl="0" marL="0" marR="0" rtl="0" algn="l">
              <a:spcBef>
                <a:spcPts val="0"/>
              </a:spcBef>
              <a:spcAft>
                <a:spcPts val="0"/>
              </a:spcAft>
              <a:buNone/>
            </a:pPr>
            <a:r>
              <a:t/>
            </a:r>
            <a:endParaRPr sz="800">
              <a:solidFill>
                <a:schemeClr val="dk1"/>
              </a:solidFill>
              <a:latin typeface="Arial"/>
              <a:ea typeface="Arial"/>
              <a:cs typeface="Arial"/>
              <a:sym typeface="Arial"/>
            </a:endParaRPr>
          </a:p>
        </p:txBody>
      </p:sp>
      <p:pic>
        <p:nvPicPr>
          <p:cNvPr id="231" name="Google Shape;231;p11"/>
          <p:cNvPicPr preferRelativeResize="0"/>
          <p:nvPr/>
        </p:nvPicPr>
        <p:blipFill rotWithShape="1">
          <a:blip r:embed="rId5">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12"/>
          <p:cNvSpPr txBox="1"/>
          <p:nvPr>
            <p:ph type="title"/>
          </p:nvPr>
        </p:nvSpPr>
        <p:spPr>
          <a:xfrm>
            <a:off x="985520" y="581025"/>
            <a:ext cx="9301481" cy="55403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b="1" lang="en-US" sz="3600">
                <a:latin typeface="Calibri"/>
                <a:ea typeface="Calibri"/>
                <a:cs typeface="Calibri"/>
                <a:sym typeface="Calibri"/>
              </a:rPr>
              <a:t>Documenting viability </a:t>
            </a:r>
            <a:endParaRPr b="1" sz="3600">
              <a:latin typeface="Calibri"/>
              <a:ea typeface="Calibri"/>
              <a:cs typeface="Calibri"/>
              <a:sym typeface="Calibri"/>
            </a:endParaRPr>
          </a:p>
        </p:txBody>
      </p:sp>
      <p:sp>
        <p:nvSpPr>
          <p:cNvPr id="238" name="Google Shape;238;p12"/>
          <p:cNvSpPr txBox="1"/>
          <p:nvPr>
            <p:ph idx="1" type="body"/>
          </p:nvPr>
        </p:nvSpPr>
        <p:spPr>
          <a:xfrm>
            <a:off x="5404486" y="2411731"/>
            <a:ext cx="4486275" cy="1846263"/>
          </a:xfrm>
          <a:prstGeom prst="rect">
            <a:avLst/>
          </a:prstGeom>
          <a:noFill/>
          <a:ln>
            <a:noFill/>
          </a:ln>
        </p:spPr>
        <p:txBody>
          <a:bodyPr anchorCtr="0" anchor="t" bIns="45700" lIns="91425" spcFirstLastPara="1" rIns="91425" wrap="square" tIns="45700">
            <a:normAutofit lnSpcReduction="20000"/>
          </a:bodyPr>
          <a:lstStyle/>
          <a:p>
            <a:pPr indent="-179388" lvl="0" marL="179388" rtl="0" algn="l">
              <a:lnSpc>
                <a:spcPct val="100000"/>
              </a:lnSpc>
              <a:spcBef>
                <a:spcPts val="0"/>
              </a:spcBef>
              <a:spcAft>
                <a:spcPts val="0"/>
              </a:spcAft>
              <a:buClr>
                <a:schemeClr val="lt1"/>
              </a:buClr>
              <a:buSzPts val="2000"/>
              <a:buChar char="•"/>
            </a:pPr>
            <a:r>
              <a:rPr lang="en-US" sz="2000"/>
              <a:t>How active is the tradition?</a:t>
            </a:r>
            <a:endParaRPr/>
          </a:p>
          <a:p>
            <a:pPr indent="-179388" lvl="0" marL="179388" rtl="0" algn="l">
              <a:lnSpc>
                <a:spcPct val="100000"/>
              </a:lnSpc>
              <a:spcBef>
                <a:spcPts val="600"/>
              </a:spcBef>
              <a:spcAft>
                <a:spcPts val="0"/>
              </a:spcAft>
              <a:buClr>
                <a:schemeClr val="lt1"/>
              </a:buClr>
              <a:buSzPts val="2000"/>
              <a:buChar char="•"/>
            </a:pPr>
            <a:r>
              <a:rPr lang="en-US" sz="2000"/>
              <a:t>Performance in original context?</a:t>
            </a:r>
            <a:endParaRPr/>
          </a:p>
          <a:p>
            <a:pPr indent="-179388" lvl="0" marL="179388" rtl="0" algn="l">
              <a:lnSpc>
                <a:spcPct val="100000"/>
              </a:lnSpc>
              <a:spcBef>
                <a:spcPts val="600"/>
              </a:spcBef>
              <a:spcAft>
                <a:spcPts val="0"/>
              </a:spcAft>
              <a:buClr>
                <a:schemeClr val="lt1"/>
              </a:buClr>
              <a:buSzPts val="2000"/>
              <a:buChar char="•"/>
            </a:pPr>
            <a:r>
              <a:rPr lang="en-US" sz="2000"/>
              <a:t>Support for the practice?</a:t>
            </a:r>
            <a:endParaRPr/>
          </a:p>
          <a:p>
            <a:pPr indent="-179388" lvl="0" marL="179388" rtl="0" algn="l">
              <a:lnSpc>
                <a:spcPct val="100000"/>
              </a:lnSpc>
              <a:spcBef>
                <a:spcPts val="600"/>
              </a:spcBef>
              <a:spcAft>
                <a:spcPts val="0"/>
              </a:spcAft>
              <a:buClr>
                <a:schemeClr val="lt1"/>
              </a:buClr>
              <a:buSzPts val="2000"/>
              <a:buChar char="•"/>
            </a:pPr>
            <a:r>
              <a:rPr lang="en-US" sz="2000"/>
              <a:t>Transmission</a:t>
            </a:r>
            <a:endParaRPr/>
          </a:p>
          <a:p>
            <a:pPr indent="-179388" lvl="0" marL="179388" rtl="0" algn="l">
              <a:lnSpc>
                <a:spcPct val="100000"/>
              </a:lnSpc>
              <a:spcBef>
                <a:spcPts val="600"/>
              </a:spcBef>
              <a:spcAft>
                <a:spcPts val="0"/>
              </a:spcAft>
              <a:buClr>
                <a:schemeClr val="lt1"/>
              </a:buClr>
              <a:buSzPts val="2000"/>
              <a:buChar char="•"/>
            </a:pPr>
            <a:r>
              <a:rPr lang="en-US" sz="2000"/>
              <a:t>Livelihood concerns</a:t>
            </a:r>
            <a:endParaRPr/>
          </a:p>
        </p:txBody>
      </p:sp>
      <p:pic>
        <p:nvPicPr>
          <p:cNvPr id="239" name="Google Shape;239;p12"/>
          <p:cNvPicPr preferRelativeResize="0"/>
          <p:nvPr/>
        </p:nvPicPr>
        <p:blipFill rotWithShape="1">
          <a:blip r:embed="rId3">
            <a:alphaModFix/>
          </a:blip>
          <a:srcRect b="0" l="0" r="0" t="0"/>
          <a:stretch/>
        </p:blipFill>
        <p:spPr>
          <a:xfrm>
            <a:off x="1275398" y="1497807"/>
            <a:ext cx="3575050" cy="2682875"/>
          </a:xfrm>
          <a:prstGeom prst="rect">
            <a:avLst/>
          </a:prstGeom>
          <a:noFill/>
          <a:ln cap="flat" cmpd="sng" w="9525">
            <a:solidFill>
              <a:srgbClr val="000000"/>
            </a:solidFill>
            <a:prstDash val="solid"/>
            <a:miter lim="800000"/>
            <a:headEnd len="sm" w="sm" type="none"/>
            <a:tailEnd len="sm" w="sm" type="none"/>
          </a:ln>
        </p:spPr>
      </p:pic>
      <p:sp>
        <p:nvSpPr>
          <p:cNvPr id="240" name="Google Shape;240;p12"/>
          <p:cNvSpPr txBox="1"/>
          <p:nvPr/>
        </p:nvSpPr>
        <p:spPr>
          <a:xfrm>
            <a:off x="1275398" y="4419601"/>
            <a:ext cx="2606700" cy="1230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800">
                <a:solidFill>
                  <a:schemeClr val="lt1"/>
                </a:solidFill>
                <a:latin typeface="Arial"/>
                <a:ea typeface="Arial"/>
                <a:cs typeface="Arial"/>
                <a:sym typeface="Arial"/>
              </a:rPr>
              <a:t>© Ministry of Culture of Bulgaria/Tsvetan Nedkov, 2013</a:t>
            </a:r>
            <a:endParaRPr sz="800">
              <a:solidFill>
                <a:schemeClr val="lt1"/>
              </a:solidFill>
              <a:latin typeface="Arial"/>
              <a:ea typeface="Arial"/>
              <a:cs typeface="Arial"/>
              <a:sym typeface="Arial"/>
            </a:endParaRPr>
          </a:p>
        </p:txBody>
      </p:sp>
      <p:pic>
        <p:nvPicPr>
          <p:cNvPr id="241" name="Google Shape;241;p12"/>
          <p:cNvPicPr preferRelativeResize="0"/>
          <p:nvPr/>
        </p:nvPicPr>
        <p:blipFill rotWithShape="1">
          <a:blip r:embed="rId4">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13"/>
          <p:cNvSpPr txBox="1"/>
          <p:nvPr>
            <p:ph type="ctrTitle"/>
          </p:nvPr>
        </p:nvSpPr>
        <p:spPr>
          <a:xfrm>
            <a:off x="1076960" y="1122363"/>
            <a:ext cx="10220960" cy="23876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b="1" lang="en-US">
                <a:latin typeface="Calibri"/>
                <a:ea typeface="Calibri"/>
                <a:cs typeface="Calibri"/>
                <a:sym typeface="Calibri"/>
              </a:rPr>
              <a:t>Documentation and inventorying </a:t>
            </a:r>
            <a:br>
              <a:rPr b="1" lang="en-US">
                <a:latin typeface="Calibri"/>
                <a:ea typeface="Calibri"/>
                <a:cs typeface="Calibri"/>
                <a:sym typeface="Calibri"/>
              </a:rPr>
            </a:br>
            <a:r>
              <a:rPr b="1" lang="en-US">
                <a:latin typeface="Calibri"/>
                <a:ea typeface="Calibri"/>
                <a:cs typeface="Calibri"/>
                <a:sym typeface="Calibri"/>
              </a:rPr>
              <a:t>in the 2003 Convention</a:t>
            </a:r>
            <a:endParaRPr b="1">
              <a:latin typeface="Calibri"/>
              <a:ea typeface="Calibri"/>
              <a:cs typeface="Calibri"/>
              <a:sym typeface="Calibri"/>
            </a:endParaRPr>
          </a:p>
        </p:txBody>
      </p:sp>
      <p:sp>
        <p:nvSpPr>
          <p:cNvPr id="247" name="Google Shape;247;p1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t/>
            </a:r>
            <a:endParaRPr/>
          </a:p>
        </p:txBody>
      </p:sp>
      <p:pic>
        <p:nvPicPr>
          <p:cNvPr id="248" name="Google Shape;248;p13"/>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14"/>
          <p:cNvSpPr txBox="1"/>
          <p:nvPr>
            <p:ph type="title"/>
          </p:nvPr>
        </p:nvSpPr>
        <p:spPr>
          <a:xfrm>
            <a:off x="599768" y="445771"/>
            <a:ext cx="9470923" cy="82422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latin typeface="Calibri"/>
                <a:ea typeface="Calibri"/>
                <a:cs typeface="Calibri"/>
                <a:sym typeface="Calibri"/>
              </a:rPr>
              <a:t>Advice on inventorying from UNESCO?</a:t>
            </a:r>
            <a:endParaRPr b="1" sz="3600">
              <a:latin typeface="Calibri"/>
              <a:ea typeface="Calibri"/>
              <a:cs typeface="Calibri"/>
              <a:sym typeface="Calibri"/>
            </a:endParaRPr>
          </a:p>
        </p:txBody>
      </p:sp>
      <p:sp>
        <p:nvSpPr>
          <p:cNvPr id="254" name="Google Shape;254;p14"/>
          <p:cNvSpPr txBox="1"/>
          <p:nvPr/>
        </p:nvSpPr>
        <p:spPr>
          <a:xfrm>
            <a:off x="457528" y="1478280"/>
            <a:ext cx="9480857" cy="4097338"/>
          </a:xfrm>
          <a:prstGeom prst="rect">
            <a:avLst/>
          </a:prstGeom>
          <a:noFill/>
          <a:ln>
            <a:noFill/>
          </a:ln>
        </p:spPr>
        <p:txBody>
          <a:bodyPr anchorCtr="0" anchor="t" bIns="45700" lIns="91425" spcFirstLastPara="1" rIns="91425" wrap="square" tIns="45700">
            <a:noAutofit/>
          </a:bodyPr>
          <a:lstStyle/>
          <a:p>
            <a:pPr indent="-179388" lvl="0" marL="179388" marR="0" rtl="0" algn="l">
              <a:lnSpc>
                <a:spcPct val="100000"/>
              </a:lnSpc>
              <a:spcBef>
                <a:spcPts val="0"/>
              </a:spcBef>
              <a:spcAft>
                <a:spcPts val="0"/>
              </a:spcAft>
              <a:buClr>
                <a:schemeClr val="lt1"/>
              </a:buClr>
              <a:buSzPts val="2000"/>
              <a:buFont typeface="Corbel"/>
              <a:buChar char="•"/>
            </a:pPr>
            <a:r>
              <a:rPr lang="en-US" sz="2000">
                <a:solidFill>
                  <a:schemeClr val="lt1"/>
                </a:solidFill>
                <a:latin typeface="Corbel"/>
                <a:ea typeface="Corbel"/>
                <a:cs typeface="Corbel"/>
                <a:sym typeface="Corbel"/>
              </a:rPr>
              <a:t>No specific instructions in Convention or ODs</a:t>
            </a:r>
            <a:endParaRPr sz="2000">
              <a:solidFill>
                <a:schemeClr val="lt1"/>
              </a:solidFill>
              <a:latin typeface="Corbel"/>
              <a:ea typeface="Corbel"/>
              <a:cs typeface="Corbel"/>
              <a:sym typeface="Corbel"/>
            </a:endParaRPr>
          </a:p>
          <a:p>
            <a:pPr indent="-179388" lvl="0" marL="179388" marR="0" rtl="0" algn="l">
              <a:lnSpc>
                <a:spcPct val="100000"/>
              </a:lnSpc>
              <a:spcBef>
                <a:spcPts val="1800"/>
              </a:spcBef>
              <a:spcAft>
                <a:spcPts val="0"/>
              </a:spcAft>
              <a:buClr>
                <a:schemeClr val="lt1"/>
              </a:buClr>
              <a:buSzPts val="2000"/>
              <a:buFont typeface="Corbel"/>
              <a:buChar char="•"/>
            </a:pPr>
            <a:r>
              <a:rPr lang="en-US" sz="2000">
                <a:solidFill>
                  <a:schemeClr val="lt1"/>
                </a:solidFill>
                <a:latin typeface="Corbel"/>
                <a:ea typeface="Corbel"/>
                <a:cs typeface="Corbel"/>
                <a:sym typeface="Corbel"/>
              </a:rPr>
              <a:t>No indications from Committee or Secretariat, but on the website of the Convention:</a:t>
            </a:r>
            <a:endParaRPr>
              <a:solidFill>
                <a:schemeClr val="lt1"/>
              </a:solidFill>
              <a:latin typeface="Corbel"/>
              <a:ea typeface="Corbel"/>
              <a:cs typeface="Corbel"/>
              <a:sym typeface="Corbel"/>
            </a:endParaRPr>
          </a:p>
          <a:p>
            <a:pPr indent="-228600" lvl="2" marL="1143000" marR="0" rtl="0" algn="l">
              <a:spcBef>
                <a:spcPts val="1800"/>
              </a:spcBef>
              <a:spcAft>
                <a:spcPts val="0"/>
              </a:spcAft>
              <a:buClr>
                <a:schemeClr val="lt1"/>
              </a:buClr>
              <a:buSzPts val="2000"/>
              <a:buFont typeface="Corbel"/>
              <a:buChar char="•"/>
            </a:pPr>
            <a:r>
              <a:rPr i="0" lang="en-US" sz="2000" u="none" cap="none" strike="noStrike">
                <a:solidFill>
                  <a:schemeClr val="lt1"/>
                </a:solidFill>
                <a:latin typeface="Corbel"/>
                <a:ea typeface="Corbel"/>
                <a:cs typeface="Corbel"/>
                <a:sym typeface="Corbel"/>
              </a:rPr>
              <a:t>Descriptions of inventorying exercises</a:t>
            </a:r>
            <a:endParaRPr>
              <a:solidFill>
                <a:schemeClr val="lt1"/>
              </a:solidFill>
              <a:latin typeface="Corbel"/>
              <a:ea typeface="Corbel"/>
              <a:cs typeface="Corbel"/>
              <a:sym typeface="Corbel"/>
            </a:endParaRPr>
          </a:p>
          <a:p>
            <a:pPr indent="-228600" lvl="2" marL="1143000" marR="0" rtl="0" algn="l">
              <a:spcBef>
                <a:spcPts val="1800"/>
              </a:spcBef>
              <a:spcAft>
                <a:spcPts val="0"/>
              </a:spcAft>
              <a:buClr>
                <a:schemeClr val="lt1"/>
              </a:buClr>
              <a:buSzPts val="2000"/>
              <a:buFont typeface="Corbel"/>
              <a:buChar char="•"/>
            </a:pPr>
            <a:r>
              <a:rPr i="0" lang="en-US" sz="2000" u="none" cap="none" strike="noStrike">
                <a:solidFill>
                  <a:schemeClr val="lt1"/>
                </a:solidFill>
                <a:latin typeface="Corbel"/>
                <a:ea typeface="Corbel"/>
                <a:cs typeface="Corbel"/>
                <a:sym typeface="Corbel"/>
              </a:rPr>
              <a:t>Kit of the Convention</a:t>
            </a:r>
            <a:endParaRPr>
              <a:solidFill>
                <a:schemeClr val="lt1"/>
              </a:solidFill>
              <a:latin typeface="Corbel"/>
              <a:ea typeface="Corbel"/>
              <a:cs typeface="Corbel"/>
              <a:sym typeface="Corbel"/>
            </a:endParaRPr>
          </a:p>
          <a:p>
            <a:pPr indent="-228600" lvl="2" marL="1143000" marR="0" rtl="0" algn="l">
              <a:spcBef>
                <a:spcPts val="1800"/>
              </a:spcBef>
              <a:spcAft>
                <a:spcPts val="0"/>
              </a:spcAft>
              <a:buClr>
                <a:schemeClr val="lt1"/>
              </a:buClr>
              <a:buSzPts val="2000"/>
              <a:buFont typeface="Corbel"/>
              <a:buChar char="•"/>
            </a:pPr>
            <a:r>
              <a:rPr i="0" lang="en-US" sz="2000" u="none" cap="none" strike="noStrike">
                <a:solidFill>
                  <a:schemeClr val="lt1"/>
                </a:solidFill>
                <a:latin typeface="Corbel"/>
                <a:ea typeface="Corbel"/>
                <a:cs typeface="Corbel"/>
                <a:sym typeface="Corbel"/>
              </a:rPr>
              <a:t>Model questionnaire for adaptation (Unit 6 Hand-out)</a:t>
            </a:r>
            <a:endParaRPr>
              <a:solidFill>
                <a:schemeClr val="lt1"/>
              </a:solidFill>
              <a:latin typeface="Corbel"/>
              <a:ea typeface="Corbel"/>
              <a:cs typeface="Corbel"/>
              <a:sym typeface="Corbel"/>
            </a:endParaRPr>
          </a:p>
          <a:p>
            <a:pPr indent="-228600" lvl="2" marL="1143000" marR="0" rtl="0" algn="l">
              <a:spcBef>
                <a:spcPts val="1800"/>
              </a:spcBef>
              <a:spcAft>
                <a:spcPts val="0"/>
              </a:spcAft>
              <a:buClr>
                <a:schemeClr val="lt1"/>
              </a:buClr>
              <a:buSzPts val="2000"/>
              <a:buFont typeface="Corbel"/>
              <a:buChar char="•"/>
            </a:pPr>
            <a:r>
              <a:rPr i="0" lang="en-US" sz="2000" u="none" cap="none" strike="noStrike">
                <a:solidFill>
                  <a:schemeClr val="lt1"/>
                </a:solidFill>
                <a:latin typeface="Corbel"/>
                <a:ea typeface="Corbel"/>
                <a:cs typeface="Corbel"/>
                <a:sym typeface="Corbel"/>
              </a:rPr>
              <a:t>Twelve Ethical Principles</a:t>
            </a:r>
            <a:endParaRPr i="0" sz="2000" u="none" cap="none" strike="noStrike">
              <a:solidFill>
                <a:schemeClr val="lt1"/>
              </a:solidFill>
              <a:latin typeface="Corbel"/>
              <a:ea typeface="Corbel"/>
              <a:cs typeface="Corbel"/>
              <a:sym typeface="Corbel"/>
            </a:endParaRPr>
          </a:p>
        </p:txBody>
      </p:sp>
      <p:pic>
        <p:nvPicPr>
          <p:cNvPr id="255" name="Google Shape;255;p14"/>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15"/>
          <p:cNvSpPr txBox="1"/>
          <p:nvPr>
            <p:ph type="title"/>
          </p:nvPr>
        </p:nvSpPr>
        <p:spPr>
          <a:xfrm>
            <a:off x="831850" y="5122607"/>
            <a:ext cx="10515600" cy="1524307"/>
          </a:xfrm>
          <a:prstGeom prst="rect">
            <a:avLst/>
          </a:prstGeom>
          <a:noFill/>
          <a:ln>
            <a:noFill/>
          </a:ln>
        </p:spPr>
        <p:txBody>
          <a:bodyPr anchorCtr="0" anchor="b" bIns="45700" lIns="91425" spcFirstLastPara="1" rIns="91425" wrap="square" tIns="45700">
            <a:normAutofit fontScale="90000"/>
          </a:bodyPr>
          <a:lstStyle/>
          <a:p>
            <a:pPr indent="0" lvl="0" marL="0" rtl="0" algn="l">
              <a:lnSpc>
                <a:spcPct val="100000"/>
              </a:lnSpc>
              <a:spcBef>
                <a:spcPts val="0"/>
              </a:spcBef>
              <a:spcAft>
                <a:spcPts val="0"/>
              </a:spcAft>
              <a:buClr>
                <a:schemeClr val="dk1"/>
              </a:buClr>
              <a:buSzPct val="100000"/>
              <a:buFont typeface="Calibri"/>
              <a:buNone/>
            </a:pPr>
            <a:br>
              <a:rPr lang="en-US"/>
            </a:br>
            <a:br>
              <a:rPr lang="en-US"/>
            </a:br>
            <a:br>
              <a:rPr lang="en-US"/>
            </a:br>
            <a:endParaRPr/>
          </a:p>
        </p:txBody>
      </p:sp>
      <p:sp>
        <p:nvSpPr>
          <p:cNvPr id="261" name="Google Shape;261;p15"/>
          <p:cNvSpPr txBox="1"/>
          <p:nvPr>
            <p:ph idx="1" type="body"/>
          </p:nvPr>
        </p:nvSpPr>
        <p:spPr>
          <a:xfrm>
            <a:off x="704031" y="302598"/>
            <a:ext cx="10515600" cy="544927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888888"/>
              </a:buClr>
              <a:buSzPts val="2200"/>
              <a:buNone/>
            </a:pPr>
            <a:r>
              <a:t/>
            </a:r>
            <a:endParaRPr sz="2200">
              <a:solidFill>
                <a:schemeClr val="lt1"/>
              </a:solidFill>
            </a:endParaRPr>
          </a:p>
          <a:p>
            <a:pPr indent="0" lvl="0" marL="0" rtl="0" algn="l">
              <a:lnSpc>
                <a:spcPct val="100000"/>
              </a:lnSpc>
              <a:spcBef>
                <a:spcPts val="1600"/>
              </a:spcBef>
              <a:spcAft>
                <a:spcPts val="0"/>
              </a:spcAft>
              <a:buClr>
                <a:schemeClr val="dk1"/>
              </a:buClr>
              <a:buSzPts val="2200"/>
              <a:buNone/>
            </a:pPr>
            <a:r>
              <a:rPr lang="en-US" sz="2200">
                <a:solidFill>
                  <a:schemeClr val="lt1"/>
                </a:solidFill>
              </a:rPr>
              <a:t>States Parties are invited to take </a:t>
            </a:r>
            <a:r>
              <a:rPr b="1" lang="en-US" sz="2200">
                <a:solidFill>
                  <a:schemeClr val="lt1"/>
                </a:solidFill>
              </a:rPr>
              <a:t>general measures for safeguarding ICH </a:t>
            </a:r>
            <a:r>
              <a:rPr lang="en-US" sz="2200">
                <a:solidFill>
                  <a:schemeClr val="lt1"/>
                </a:solidFill>
              </a:rPr>
              <a:t>Articles 11(b)–15:</a:t>
            </a:r>
            <a:endParaRPr sz="2200">
              <a:solidFill>
                <a:schemeClr val="lt1"/>
              </a:solidFill>
            </a:endParaRPr>
          </a:p>
          <a:p>
            <a:pPr indent="-342900" lvl="0" marL="342900" rtl="0" algn="l">
              <a:lnSpc>
                <a:spcPct val="100000"/>
              </a:lnSpc>
              <a:spcBef>
                <a:spcPts val="600"/>
              </a:spcBef>
              <a:spcAft>
                <a:spcPts val="0"/>
              </a:spcAft>
              <a:buClr>
                <a:schemeClr val="lt1"/>
              </a:buClr>
              <a:buSzPts val="2200"/>
              <a:buFont typeface="Noto Sans Symbols"/>
              <a:buChar char="▪"/>
            </a:pPr>
            <a:r>
              <a:rPr lang="en-US" sz="2200">
                <a:solidFill>
                  <a:schemeClr val="lt1"/>
                </a:solidFill>
              </a:rPr>
              <a:t>Inventory the ICH</a:t>
            </a:r>
            <a:endParaRPr sz="2200">
              <a:solidFill>
                <a:schemeClr val="lt1"/>
              </a:solidFill>
            </a:endParaRPr>
          </a:p>
          <a:p>
            <a:pPr indent="-342900" lvl="0" marL="342900" rtl="0" algn="l">
              <a:lnSpc>
                <a:spcPct val="100000"/>
              </a:lnSpc>
              <a:spcBef>
                <a:spcPts val="600"/>
              </a:spcBef>
              <a:spcAft>
                <a:spcPts val="0"/>
              </a:spcAft>
              <a:buClr>
                <a:schemeClr val="lt1"/>
              </a:buClr>
              <a:buSzPts val="2200"/>
              <a:buFont typeface="Noto Sans Symbols"/>
              <a:buChar char="▪"/>
            </a:pPr>
            <a:r>
              <a:rPr lang="en-US" sz="2200">
                <a:solidFill>
                  <a:schemeClr val="lt1"/>
                </a:solidFill>
              </a:rPr>
              <a:t>Adopt legal, administrative and financial measures for safeguarding the ICH</a:t>
            </a:r>
            <a:endParaRPr sz="2200">
              <a:solidFill>
                <a:schemeClr val="lt1"/>
              </a:solidFill>
            </a:endParaRPr>
          </a:p>
          <a:p>
            <a:pPr indent="-342900" lvl="0" marL="342900" rtl="0" algn="l">
              <a:lnSpc>
                <a:spcPct val="100000"/>
              </a:lnSpc>
              <a:spcBef>
                <a:spcPts val="600"/>
              </a:spcBef>
              <a:spcAft>
                <a:spcPts val="0"/>
              </a:spcAft>
              <a:buClr>
                <a:schemeClr val="lt1"/>
              </a:buClr>
              <a:buSzPts val="2200"/>
              <a:buFont typeface="Noto Sans Symbols"/>
              <a:buChar char="▪"/>
            </a:pPr>
            <a:r>
              <a:rPr lang="en-US" sz="2200">
                <a:solidFill>
                  <a:schemeClr val="lt1"/>
                </a:solidFill>
              </a:rPr>
              <a:t>Raise awareness and foster respect for ICH</a:t>
            </a:r>
            <a:endParaRPr sz="2200">
              <a:solidFill>
                <a:schemeClr val="lt1"/>
              </a:solidFill>
            </a:endParaRPr>
          </a:p>
          <a:p>
            <a:pPr indent="-342900" lvl="0" marL="342900" rtl="0" algn="l">
              <a:lnSpc>
                <a:spcPct val="100000"/>
              </a:lnSpc>
              <a:spcBef>
                <a:spcPts val="600"/>
              </a:spcBef>
              <a:spcAft>
                <a:spcPts val="0"/>
              </a:spcAft>
              <a:buClr>
                <a:schemeClr val="lt1"/>
              </a:buClr>
              <a:buSzPts val="2200"/>
              <a:buFont typeface="Noto Sans Symbols"/>
              <a:buChar char="▪"/>
            </a:pPr>
            <a:r>
              <a:rPr lang="en-US" sz="2200">
                <a:solidFill>
                  <a:schemeClr val="lt1"/>
                </a:solidFill>
              </a:rPr>
              <a:t>Regulate the participation of communities in safeguarding activities and involve them in the management of their ICH</a:t>
            </a:r>
            <a:endParaRPr sz="2200">
              <a:solidFill>
                <a:schemeClr val="lt1"/>
              </a:solidFill>
            </a:endParaRPr>
          </a:p>
          <a:p>
            <a:pPr indent="0" lvl="0" marL="0" rtl="0" algn="l">
              <a:lnSpc>
                <a:spcPct val="90000"/>
              </a:lnSpc>
              <a:spcBef>
                <a:spcPts val="1600"/>
              </a:spcBef>
              <a:spcAft>
                <a:spcPts val="0"/>
              </a:spcAft>
              <a:buClr>
                <a:srgbClr val="888888"/>
              </a:buClr>
              <a:buSzPts val="2200"/>
              <a:buNone/>
            </a:pPr>
            <a:r>
              <a:t/>
            </a:r>
            <a:endParaRPr i="1" sz="2200">
              <a:solidFill>
                <a:schemeClr val="lt1"/>
              </a:solidFill>
            </a:endParaRPr>
          </a:p>
          <a:p>
            <a:pPr indent="-342900" lvl="0" marL="342900" rtl="0" algn="l">
              <a:lnSpc>
                <a:spcPct val="100000"/>
              </a:lnSpc>
              <a:spcBef>
                <a:spcPts val="440"/>
              </a:spcBef>
              <a:spcAft>
                <a:spcPts val="0"/>
              </a:spcAft>
              <a:buClr>
                <a:schemeClr val="dk1"/>
              </a:buClr>
              <a:buSzPts val="2200"/>
              <a:buNone/>
            </a:pPr>
            <a:r>
              <a:rPr b="1" lang="en-US" sz="2200">
                <a:solidFill>
                  <a:schemeClr val="lt1"/>
                </a:solidFill>
              </a:rPr>
              <a:t>Article 11(b) </a:t>
            </a:r>
            <a:r>
              <a:rPr i="1" lang="en-US" sz="2200">
                <a:solidFill>
                  <a:schemeClr val="lt1"/>
                </a:solidFill>
              </a:rPr>
              <a:t>Each State Party shall:</a:t>
            </a:r>
            <a:endParaRPr i="1" sz="2200">
              <a:solidFill>
                <a:schemeClr val="lt1"/>
              </a:solidFill>
            </a:endParaRPr>
          </a:p>
          <a:p>
            <a:pPr indent="-342900" lvl="0" marL="342900" rtl="0" algn="l">
              <a:lnSpc>
                <a:spcPct val="100000"/>
              </a:lnSpc>
              <a:spcBef>
                <a:spcPts val="440"/>
              </a:spcBef>
              <a:spcAft>
                <a:spcPts val="0"/>
              </a:spcAft>
              <a:buClr>
                <a:schemeClr val="dk1"/>
              </a:buClr>
              <a:buSzPts val="2200"/>
              <a:buNone/>
            </a:pPr>
            <a:r>
              <a:rPr i="1" lang="en-US" sz="2200">
                <a:solidFill>
                  <a:schemeClr val="lt1"/>
                </a:solidFill>
              </a:rPr>
              <a:t>… identify and define the … intangible cultural heritage present in its territory, </a:t>
            </a:r>
            <a:r>
              <a:rPr b="1" i="1" lang="en-US" sz="2200">
                <a:solidFill>
                  <a:schemeClr val="lt1"/>
                </a:solidFill>
              </a:rPr>
              <a:t>with the participation of communities, groups and relevant non-governmental organizations.</a:t>
            </a:r>
            <a:endParaRPr>
              <a:solidFill>
                <a:schemeClr val="lt1"/>
              </a:solidFill>
            </a:endParaRPr>
          </a:p>
          <a:p>
            <a:pPr indent="0" lvl="0" marL="0" rtl="0" algn="l">
              <a:lnSpc>
                <a:spcPct val="90000"/>
              </a:lnSpc>
              <a:spcBef>
                <a:spcPts val="1000"/>
              </a:spcBef>
              <a:spcAft>
                <a:spcPts val="0"/>
              </a:spcAft>
              <a:buClr>
                <a:schemeClr val="dk1"/>
              </a:buClr>
              <a:buSzPts val="2200"/>
              <a:buNone/>
            </a:pPr>
            <a:r>
              <a:rPr b="1" lang="en-US" sz="2200">
                <a:solidFill>
                  <a:schemeClr val="lt1"/>
                </a:solidFill>
              </a:rPr>
              <a:t>Article 12. </a:t>
            </a:r>
            <a:r>
              <a:rPr i="1" lang="en-US" sz="2200">
                <a:solidFill>
                  <a:schemeClr val="lt1"/>
                </a:solidFill>
              </a:rPr>
              <a:t>To ensure identification </a:t>
            </a:r>
            <a:r>
              <a:rPr b="1" i="1" lang="en-US" sz="2200">
                <a:solidFill>
                  <a:schemeClr val="lt1"/>
                </a:solidFill>
              </a:rPr>
              <a:t>with a view to safeguarding</a:t>
            </a:r>
            <a:r>
              <a:rPr i="1" lang="en-US" sz="2200">
                <a:solidFill>
                  <a:schemeClr val="lt1"/>
                </a:solidFill>
              </a:rPr>
              <a:t>, each State Party shall draw up, in a manner geared to its own situation, one or more </a:t>
            </a:r>
            <a:r>
              <a:rPr b="1" i="1" lang="en-US" sz="2200">
                <a:solidFill>
                  <a:schemeClr val="lt1"/>
                </a:solidFill>
              </a:rPr>
              <a:t>inventories</a:t>
            </a:r>
            <a:r>
              <a:rPr i="1" lang="en-US" sz="2200">
                <a:solidFill>
                  <a:schemeClr val="lt1"/>
                </a:solidFill>
              </a:rPr>
              <a:t> of the intangible cultural heritage present in its territory …</a:t>
            </a:r>
            <a:endParaRPr>
              <a:solidFill>
                <a:schemeClr val="lt1"/>
              </a:solidFill>
            </a:endParaRPr>
          </a:p>
          <a:p>
            <a:pPr indent="0" lvl="0" marL="0" rtl="0" algn="l">
              <a:lnSpc>
                <a:spcPct val="90000"/>
              </a:lnSpc>
              <a:spcBef>
                <a:spcPts val="1000"/>
              </a:spcBef>
              <a:spcAft>
                <a:spcPts val="0"/>
              </a:spcAft>
              <a:buClr>
                <a:srgbClr val="888888"/>
              </a:buClr>
              <a:buSzPts val="2200"/>
              <a:buNone/>
            </a:pPr>
            <a:r>
              <a:t/>
            </a:r>
            <a:endParaRPr sz="2200">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16"/>
          <p:cNvSpPr txBox="1"/>
          <p:nvPr>
            <p:ph type="title"/>
          </p:nvPr>
        </p:nvSpPr>
        <p:spPr>
          <a:xfrm>
            <a:off x="914400" y="222250"/>
            <a:ext cx="9372600" cy="554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000"/>
              <a:buFont typeface="Calibri"/>
              <a:buNone/>
            </a:pPr>
            <a:r>
              <a:rPr b="1" lang="en-US" sz="3000"/>
              <a:t>Safeguarding in ICH means</a:t>
            </a:r>
            <a:endParaRPr b="1" sz="3000"/>
          </a:p>
        </p:txBody>
      </p:sp>
      <p:sp>
        <p:nvSpPr>
          <p:cNvPr id="267" name="Google Shape;267;p16"/>
          <p:cNvSpPr txBox="1"/>
          <p:nvPr>
            <p:ph idx="1" type="body"/>
          </p:nvPr>
        </p:nvSpPr>
        <p:spPr>
          <a:xfrm>
            <a:off x="845574" y="934710"/>
            <a:ext cx="11277600" cy="2216100"/>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Clr>
                <a:schemeClr val="lt1"/>
              </a:buClr>
              <a:buSzPts val="2000"/>
              <a:buChar char="•"/>
            </a:pPr>
            <a:r>
              <a:rPr lang="en-US" sz="2000">
                <a:solidFill>
                  <a:schemeClr val="lt1"/>
                </a:solidFill>
              </a:rPr>
              <a:t>ensuring the viability of ICH, while preserving its values (Article 2.3)</a:t>
            </a:r>
            <a:endParaRPr>
              <a:solidFill>
                <a:schemeClr val="lt1"/>
              </a:solidFill>
            </a:endParaRPr>
          </a:p>
          <a:p>
            <a:pPr indent="-342900" lvl="0" marL="342900" rtl="0" algn="l">
              <a:lnSpc>
                <a:spcPct val="100000"/>
              </a:lnSpc>
              <a:spcBef>
                <a:spcPts val="1600"/>
              </a:spcBef>
              <a:spcAft>
                <a:spcPts val="0"/>
              </a:spcAft>
              <a:buClr>
                <a:schemeClr val="lt1"/>
              </a:buClr>
              <a:buSzPts val="2000"/>
              <a:buChar char="•"/>
            </a:pPr>
            <a:r>
              <a:rPr lang="en-US" sz="2000">
                <a:solidFill>
                  <a:schemeClr val="lt1"/>
                </a:solidFill>
              </a:rPr>
              <a:t>actions taken to promote ICH in general or to revitalize specific  ICH elements (Art. 2.3)</a:t>
            </a:r>
            <a:endParaRPr>
              <a:solidFill>
                <a:schemeClr val="lt1"/>
              </a:solidFill>
            </a:endParaRPr>
          </a:p>
          <a:p>
            <a:pPr indent="-342900" lvl="0" marL="342900" rtl="0" algn="l">
              <a:lnSpc>
                <a:spcPct val="100000"/>
              </a:lnSpc>
              <a:spcBef>
                <a:spcPts val="1000"/>
              </a:spcBef>
              <a:spcAft>
                <a:spcPts val="0"/>
              </a:spcAft>
              <a:buClr>
                <a:srgbClr val="888888"/>
              </a:buClr>
              <a:buSzPts val="2000"/>
              <a:buNone/>
            </a:pPr>
            <a:r>
              <a:t/>
            </a:r>
            <a:endParaRPr sz="2000">
              <a:solidFill>
                <a:schemeClr val="lt1"/>
              </a:solidFill>
            </a:endParaRPr>
          </a:p>
        </p:txBody>
      </p:sp>
      <p:sp>
        <p:nvSpPr>
          <p:cNvPr id="268" name="Google Shape;268;p16"/>
          <p:cNvSpPr/>
          <p:nvPr/>
        </p:nvSpPr>
        <p:spPr>
          <a:xfrm>
            <a:off x="845574" y="1938141"/>
            <a:ext cx="10441800" cy="4875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000"/>
              <a:buFont typeface="Calibri"/>
              <a:buNone/>
            </a:pPr>
            <a:r>
              <a:rPr b="1" lang="en-US" sz="3000">
                <a:solidFill>
                  <a:schemeClr val="lt1"/>
                </a:solidFill>
                <a:latin typeface="Corbel"/>
                <a:ea typeface="Corbel"/>
                <a:cs typeface="Corbel"/>
                <a:sym typeface="Corbel"/>
              </a:rPr>
              <a:t>Examples of Safeguarding Measures for specific ICH elements:</a:t>
            </a:r>
            <a:endParaRPr>
              <a:solidFill>
                <a:schemeClr val="lt1"/>
              </a:solidFill>
              <a:latin typeface="Corbel"/>
              <a:ea typeface="Corbel"/>
              <a:cs typeface="Corbel"/>
              <a:sym typeface="Corbel"/>
            </a:endParaRPr>
          </a:p>
          <a:p>
            <a:pPr indent="-285750" lvl="0" marL="285750" marR="0" rtl="0" algn="l">
              <a:spcBef>
                <a:spcPts val="600"/>
              </a:spcBef>
              <a:spcAft>
                <a:spcPts val="0"/>
              </a:spcAft>
              <a:buClr>
                <a:schemeClr val="lt1"/>
              </a:buClr>
              <a:buSzPts val="2000"/>
              <a:buFont typeface="Corbel"/>
              <a:buChar char="⮚"/>
            </a:pPr>
            <a:r>
              <a:rPr lang="en-US" sz="2000">
                <a:solidFill>
                  <a:schemeClr val="lt1"/>
                </a:solidFill>
                <a:latin typeface="Corbel"/>
                <a:ea typeface="Corbel"/>
                <a:cs typeface="Corbel"/>
                <a:sym typeface="Corbel"/>
              </a:rPr>
              <a:t>Identification</a:t>
            </a:r>
            <a:endParaRPr>
              <a:solidFill>
                <a:schemeClr val="lt1"/>
              </a:solidFill>
              <a:latin typeface="Corbel"/>
              <a:ea typeface="Corbel"/>
              <a:cs typeface="Corbel"/>
              <a:sym typeface="Corbel"/>
            </a:endParaRPr>
          </a:p>
          <a:p>
            <a:pPr indent="-285750" lvl="0" marL="285750" marR="0" rtl="0" algn="l">
              <a:spcBef>
                <a:spcPts val="600"/>
              </a:spcBef>
              <a:spcAft>
                <a:spcPts val="0"/>
              </a:spcAft>
              <a:buClr>
                <a:schemeClr val="lt1"/>
              </a:buClr>
              <a:buSzPts val="2000"/>
              <a:buFont typeface="Corbel"/>
              <a:buChar char="⮚"/>
            </a:pPr>
            <a:r>
              <a:rPr lang="en-US" sz="2000">
                <a:solidFill>
                  <a:schemeClr val="lt1"/>
                </a:solidFill>
                <a:latin typeface="Corbel"/>
                <a:ea typeface="Corbel"/>
                <a:cs typeface="Corbel"/>
                <a:sym typeface="Corbel"/>
              </a:rPr>
              <a:t>Inventorying</a:t>
            </a:r>
            <a:endParaRPr>
              <a:solidFill>
                <a:schemeClr val="lt1"/>
              </a:solidFill>
              <a:latin typeface="Corbel"/>
              <a:ea typeface="Corbel"/>
              <a:cs typeface="Corbel"/>
              <a:sym typeface="Corbel"/>
            </a:endParaRPr>
          </a:p>
          <a:p>
            <a:pPr indent="-285750" lvl="0" marL="285750" marR="0" rtl="0" algn="l">
              <a:spcBef>
                <a:spcPts val="600"/>
              </a:spcBef>
              <a:spcAft>
                <a:spcPts val="0"/>
              </a:spcAft>
              <a:buClr>
                <a:schemeClr val="lt1"/>
              </a:buClr>
              <a:buSzPts val="2000"/>
              <a:buFont typeface="Corbel"/>
              <a:buChar char="⮚"/>
            </a:pPr>
            <a:r>
              <a:rPr lang="en-US" sz="2000">
                <a:solidFill>
                  <a:schemeClr val="lt1"/>
                </a:solidFill>
                <a:latin typeface="Corbel"/>
                <a:ea typeface="Corbel"/>
                <a:cs typeface="Corbel"/>
                <a:sym typeface="Corbel"/>
              </a:rPr>
              <a:t>Documentation</a:t>
            </a:r>
            <a:endParaRPr>
              <a:solidFill>
                <a:schemeClr val="lt1"/>
              </a:solidFill>
              <a:latin typeface="Corbel"/>
              <a:ea typeface="Corbel"/>
              <a:cs typeface="Corbel"/>
              <a:sym typeface="Corbel"/>
            </a:endParaRPr>
          </a:p>
          <a:p>
            <a:pPr indent="-285750" lvl="0" marL="285750" marR="0" rtl="0" algn="l">
              <a:spcBef>
                <a:spcPts val="600"/>
              </a:spcBef>
              <a:spcAft>
                <a:spcPts val="0"/>
              </a:spcAft>
              <a:buClr>
                <a:schemeClr val="lt1"/>
              </a:buClr>
              <a:buSzPts val="2000"/>
              <a:buFont typeface="Corbel"/>
              <a:buChar char="⮚"/>
            </a:pPr>
            <a:r>
              <a:rPr lang="en-US" sz="2000">
                <a:solidFill>
                  <a:schemeClr val="lt1"/>
                </a:solidFill>
                <a:latin typeface="Corbel"/>
                <a:ea typeface="Corbel"/>
                <a:cs typeface="Corbel"/>
                <a:sym typeface="Corbel"/>
              </a:rPr>
              <a:t>Research</a:t>
            </a:r>
            <a:endParaRPr>
              <a:solidFill>
                <a:schemeClr val="lt1"/>
              </a:solidFill>
              <a:latin typeface="Corbel"/>
              <a:ea typeface="Corbel"/>
              <a:cs typeface="Corbel"/>
              <a:sym typeface="Corbel"/>
            </a:endParaRPr>
          </a:p>
          <a:p>
            <a:pPr indent="-285750" lvl="0" marL="285750" marR="0" rtl="0" algn="l">
              <a:spcBef>
                <a:spcPts val="600"/>
              </a:spcBef>
              <a:spcAft>
                <a:spcPts val="0"/>
              </a:spcAft>
              <a:buClr>
                <a:schemeClr val="lt1"/>
              </a:buClr>
              <a:buSzPts val="2000"/>
              <a:buFont typeface="Corbel"/>
              <a:buChar char="⮚"/>
            </a:pPr>
            <a:r>
              <a:rPr lang="en-US" sz="2000">
                <a:solidFill>
                  <a:schemeClr val="lt1"/>
                </a:solidFill>
                <a:latin typeface="Corbel"/>
                <a:ea typeface="Corbel"/>
                <a:cs typeface="Corbel"/>
                <a:sym typeface="Corbel"/>
              </a:rPr>
              <a:t>Revitalization</a:t>
            </a:r>
            <a:endParaRPr>
              <a:solidFill>
                <a:schemeClr val="lt1"/>
              </a:solidFill>
              <a:latin typeface="Corbel"/>
              <a:ea typeface="Corbel"/>
              <a:cs typeface="Corbel"/>
              <a:sym typeface="Corbel"/>
            </a:endParaRPr>
          </a:p>
          <a:p>
            <a:pPr indent="-285750" lvl="0" marL="285750" marR="0" rtl="0" algn="l">
              <a:spcBef>
                <a:spcPts val="600"/>
              </a:spcBef>
              <a:spcAft>
                <a:spcPts val="0"/>
              </a:spcAft>
              <a:buClr>
                <a:schemeClr val="lt1"/>
              </a:buClr>
              <a:buSzPts val="2000"/>
              <a:buFont typeface="Corbel"/>
              <a:buChar char="⮚"/>
            </a:pPr>
            <a:r>
              <a:rPr lang="en-US" sz="2000">
                <a:solidFill>
                  <a:schemeClr val="lt1"/>
                </a:solidFill>
                <a:latin typeface="Corbel"/>
                <a:ea typeface="Corbel"/>
                <a:cs typeface="Corbel"/>
                <a:sym typeface="Corbel"/>
              </a:rPr>
              <a:t>Protecting related places and materials</a:t>
            </a:r>
            <a:endParaRPr>
              <a:solidFill>
                <a:schemeClr val="lt1"/>
              </a:solidFill>
              <a:latin typeface="Corbel"/>
              <a:ea typeface="Corbel"/>
              <a:cs typeface="Corbel"/>
              <a:sym typeface="Corbel"/>
            </a:endParaRPr>
          </a:p>
          <a:p>
            <a:pPr indent="-285750" lvl="0" marL="285750" marR="0" rtl="0" algn="l">
              <a:spcBef>
                <a:spcPts val="600"/>
              </a:spcBef>
              <a:spcAft>
                <a:spcPts val="0"/>
              </a:spcAft>
              <a:buClr>
                <a:schemeClr val="lt1"/>
              </a:buClr>
              <a:buSzPts val="2000"/>
              <a:buFont typeface="Corbel"/>
              <a:buChar char="⮚"/>
            </a:pPr>
            <a:r>
              <a:rPr lang="en-US" sz="2000">
                <a:solidFill>
                  <a:schemeClr val="lt1"/>
                </a:solidFill>
                <a:latin typeface="Corbel"/>
                <a:ea typeface="Corbel"/>
                <a:cs typeface="Corbel"/>
                <a:sym typeface="Corbel"/>
              </a:rPr>
              <a:t>Encouraging transmission through education</a:t>
            </a:r>
            <a:endParaRPr>
              <a:solidFill>
                <a:schemeClr val="lt1"/>
              </a:solidFill>
              <a:latin typeface="Corbel"/>
              <a:ea typeface="Corbel"/>
              <a:cs typeface="Corbel"/>
              <a:sym typeface="Corbel"/>
            </a:endParaRPr>
          </a:p>
          <a:p>
            <a:pPr indent="-285750" lvl="0" marL="285750" marR="0" rtl="0" algn="l">
              <a:spcBef>
                <a:spcPts val="600"/>
              </a:spcBef>
              <a:spcAft>
                <a:spcPts val="0"/>
              </a:spcAft>
              <a:buClr>
                <a:schemeClr val="lt1"/>
              </a:buClr>
              <a:buSzPts val="2000"/>
              <a:buFont typeface="Corbel"/>
              <a:buChar char="⮚"/>
            </a:pPr>
            <a:r>
              <a:rPr lang="en-US" sz="2000">
                <a:solidFill>
                  <a:schemeClr val="lt1"/>
                </a:solidFill>
                <a:latin typeface="Corbel"/>
                <a:ea typeface="Corbel"/>
                <a:cs typeface="Corbel"/>
                <a:sym typeface="Corbel"/>
              </a:rPr>
              <a:t>Awareness-raising </a:t>
            </a:r>
            <a:endParaRPr>
              <a:solidFill>
                <a:schemeClr val="lt1"/>
              </a:solidFill>
              <a:latin typeface="Corbel"/>
              <a:ea typeface="Corbel"/>
              <a:cs typeface="Corbel"/>
              <a:sym typeface="Corbel"/>
            </a:endParaRPr>
          </a:p>
          <a:p>
            <a:pPr indent="0" lvl="0" marL="0" marR="0" rtl="0" algn="l">
              <a:lnSpc>
                <a:spcPct val="80000"/>
              </a:lnSpc>
              <a:spcBef>
                <a:spcPts val="600"/>
              </a:spcBef>
              <a:spcAft>
                <a:spcPts val="0"/>
              </a:spcAft>
              <a:buNone/>
            </a:pPr>
            <a:r>
              <a:t/>
            </a:r>
            <a:endParaRPr sz="2000">
              <a:solidFill>
                <a:schemeClr val="lt1"/>
              </a:solidFill>
              <a:latin typeface="Corbel"/>
              <a:ea typeface="Corbel"/>
              <a:cs typeface="Corbel"/>
              <a:sym typeface="Corbel"/>
            </a:endParaRPr>
          </a:p>
          <a:p>
            <a:pPr indent="0" lvl="0" marL="0" marR="0" rtl="0" algn="l">
              <a:lnSpc>
                <a:spcPct val="80000"/>
              </a:lnSpc>
              <a:spcBef>
                <a:spcPts val="600"/>
              </a:spcBef>
              <a:spcAft>
                <a:spcPts val="0"/>
              </a:spcAft>
              <a:buNone/>
            </a:pPr>
            <a:r>
              <a:rPr lang="en-US" sz="2000">
                <a:solidFill>
                  <a:schemeClr val="lt1"/>
                </a:solidFill>
                <a:latin typeface="Corbel"/>
                <a:ea typeface="Corbel"/>
                <a:cs typeface="Corbel"/>
                <a:sym typeface="Corbel"/>
              </a:rPr>
              <a:t>All the above mentioned </a:t>
            </a:r>
            <a:r>
              <a:rPr b="1" lang="en-US" sz="2000">
                <a:solidFill>
                  <a:schemeClr val="lt1"/>
                </a:solidFill>
                <a:latin typeface="Corbel"/>
                <a:ea typeface="Corbel"/>
                <a:cs typeface="Corbel"/>
                <a:sym typeface="Corbel"/>
              </a:rPr>
              <a:t>with participation and consent of communities, groups and individuals</a:t>
            </a:r>
            <a:endParaRPr>
              <a:solidFill>
                <a:schemeClr val="lt1"/>
              </a:solidFill>
              <a:latin typeface="Corbel"/>
              <a:ea typeface="Corbel"/>
              <a:cs typeface="Corbel"/>
              <a:sym typeface="Corbel"/>
            </a:endParaRPr>
          </a:p>
          <a:p>
            <a:pPr indent="0" lvl="0" marL="0" marR="0" rtl="0" algn="l">
              <a:lnSpc>
                <a:spcPct val="80000"/>
              </a:lnSpc>
              <a:spcBef>
                <a:spcPts val="600"/>
              </a:spcBef>
              <a:spcAft>
                <a:spcPts val="0"/>
              </a:spcAft>
              <a:buNone/>
            </a:pPr>
            <a:r>
              <a:rPr b="1" lang="en-US" sz="1600">
                <a:solidFill>
                  <a:schemeClr val="lt1"/>
                </a:solidFill>
                <a:latin typeface="Corbel"/>
                <a:ea typeface="Corbel"/>
                <a:cs typeface="Corbel"/>
                <a:sym typeface="Corbel"/>
              </a:rPr>
              <a:t>Convention Ref: </a:t>
            </a:r>
            <a:r>
              <a:rPr lang="en-US" sz="1600">
                <a:solidFill>
                  <a:schemeClr val="lt1"/>
                </a:solidFill>
                <a:latin typeface="Corbel"/>
                <a:ea typeface="Corbel"/>
                <a:cs typeface="Corbel"/>
                <a:sym typeface="Corbel"/>
              </a:rPr>
              <a:t>Art.2.3, 12, 13 and 14</a:t>
            </a:r>
            <a:endParaRPr>
              <a:solidFill>
                <a:schemeClr val="lt1"/>
              </a:solidFill>
              <a:latin typeface="Corbel"/>
              <a:ea typeface="Corbel"/>
              <a:cs typeface="Corbel"/>
              <a:sym typeface="Corbel"/>
            </a:endParaRPr>
          </a:p>
          <a:p>
            <a:pPr indent="0" lvl="0" marL="0" marR="0" rtl="0" algn="l">
              <a:lnSpc>
                <a:spcPct val="80000"/>
              </a:lnSpc>
              <a:spcBef>
                <a:spcPts val="600"/>
              </a:spcBef>
              <a:spcAft>
                <a:spcPts val="0"/>
              </a:spcAft>
              <a:buNone/>
            </a:pPr>
            <a:r>
              <a:t/>
            </a:r>
            <a:endParaRPr sz="2000">
              <a:solidFill>
                <a:schemeClr val="lt1"/>
              </a:solidFill>
              <a:latin typeface="Corbel"/>
              <a:ea typeface="Corbel"/>
              <a:cs typeface="Corbel"/>
              <a:sym typeface="Corbel"/>
            </a:endParaRPr>
          </a:p>
        </p:txBody>
      </p:sp>
      <p:pic>
        <p:nvPicPr>
          <p:cNvPr id="269" name="Google Shape;269;p16"/>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17"/>
          <p:cNvSpPr txBox="1"/>
          <p:nvPr>
            <p:ph type="title"/>
          </p:nvPr>
        </p:nvSpPr>
        <p:spPr>
          <a:xfrm>
            <a:off x="798308" y="885928"/>
            <a:ext cx="9480755" cy="55403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b="1" lang="en-US" sz="3600">
                <a:latin typeface="Calibri"/>
                <a:ea typeface="Calibri"/>
                <a:cs typeface="Calibri"/>
                <a:sym typeface="Calibri"/>
              </a:rPr>
              <a:t>Why are inventories needed? </a:t>
            </a:r>
            <a:br>
              <a:rPr b="1" lang="en-US" sz="3600">
                <a:latin typeface="Calibri"/>
                <a:ea typeface="Calibri"/>
                <a:cs typeface="Calibri"/>
                <a:sym typeface="Calibri"/>
              </a:rPr>
            </a:br>
            <a:endParaRPr b="1" sz="3600">
              <a:latin typeface="Calibri"/>
              <a:ea typeface="Calibri"/>
              <a:cs typeface="Calibri"/>
              <a:sym typeface="Calibri"/>
            </a:endParaRPr>
          </a:p>
        </p:txBody>
      </p:sp>
      <p:sp>
        <p:nvSpPr>
          <p:cNvPr id="275" name="Google Shape;275;p17"/>
          <p:cNvSpPr txBox="1"/>
          <p:nvPr/>
        </p:nvSpPr>
        <p:spPr>
          <a:xfrm>
            <a:off x="708870" y="1305231"/>
            <a:ext cx="11021014" cy="4097338"/>
          </a:xfrm>
          <a:prstGeom prst="rect">
            <a:avLst/>
          </a:prstGeom>
          <a:noFill/>
          <a:ln>
            <a:noFill/>
          </a:ln>
        </p:spPr>
        <p:txBody>
          <a:bodyPr anchorCtr="0" anchor="t" bIns="45700" lIns="91425" spcFirstLastPara="1" rIns="91425" wrap="square" tIns="45700">
            <a:noAutofit/>
          </a:bodyPr>
          <a:lstStyle/>
          <a:p>
            <a:pPr indent="-179388" lvl="0" marL="179388" marR="0" rtl="0" algn="l">
              <a:lnSpc>
                <a:spcPct val="100000"/>
              </a:lnSpc>
              <a:spcBef>
                <a:spcPts val="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Identifying and defining</a:t>
            </a:r>
            <a:endParaRPr>
              <a:solidFill>
                <a:schemeClr val="lt1"/>
              </a:solidFill>
              <a:latin typeface="Corbel"/>
              <a:ea typeface="Corbel"/>
              <a:cs typeface="Corbel"/>
              <a:sym typeface="Corbel"/>
            </a:endParaRPr>
          </a:p>
          <a:p>
            <a:pPr indent="-179388" lvl="0" marL="179388" marR="0" rtl="0" algn="l">
              <a:lnSpc>
                <a:spcPct val="100000"/>
              </a:lnSpc>
              <a:spcBef>
                <a:spcPts val="18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Establishing viability</a:t>
            </a:r>
            <a:endParaRPr sz="2200">
              <a:solidFill>
                <a:schemeClr val="lt1"/>
              </a:solidFill>
              <a:latin typeface="Corbel"/>
              <a:ea typeface="Corbel"/>
              <a:cs typeface="Corbel"/>
              <a:sym typeface="Corbel"/>
            </a:endParaRPr>
          </a:p>
          <a:p>
            <a:pPr indent="-179388" lvl="0" marL="179388" marR="0" rtl="0" algn="l">
              <a:lnSpc>
                <a:spcPct val="100000"/>
              </a:lnSpc>
              <a:spcBef>
                <a:spcPts val="18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Building relationships for safeguarding</a:t>
            </a:r>
            <a:endParaRPr>
              <a:solidFill>
                <a:schemeClr val="lt1"/>
              </a:solidFill>
              <a:latin typeface="Corbel"/>
              <a:ea typeface="Corbel"/>
              <a:cs typeface="Corbel"/>
              <a:sym typeface="Corbel"/>
            </a:endParaRPr>
          </a:p>
          <a:p>
            <a:pPr indent="-179388" lvl="0" marL="179388" marR="0" rtl="0" algn="l">
              <a:lnSpc>
                <a:spcPct val="100000"/>
              </a:lnSpc>
              <a:spcBef>
                <a:spcPts val="18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Raising awareness</a:t>
            </a:r>
            <a:endParaRPr>
              <a:solidFill>
                <a:schemeClr val="lt1"/>
              </a:solidFill>
              <a:latin typeface="Corbel"/>
              <a:ea typeface="Corbel"/>
              <a:cs typeface="Corbel"/>
              <a:sym typeface="Corbel"/>
            </a:endParaRPr>
          </a:p>
          <a:p>
            <a:pPr indent="-179388" lvl="0" marL="179388" marR="0" rtl="0" algn="l">
              <a:lnSpc>
                <a:spcPct val="100000"/>
              </a:lnSpc>
              <a:spcBef>
                <a:spcPts val="18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Reinforcing sense of identity and continuity of ICH bearers, community building</a:t>
            </a:r>
            <a:endParaRPr>
              <a:solidFill>
                <a:schemeClr val="lt1"/>
              </a:solidFill>
              <a:latin typeface="Corbel"/>
              <a:ea typeface="Corbel"/>
              <a:cs typeface="Corbel"/>
              <a:sym typeface="Corbel"/>
            </a:endParaRPr>
          </a:p>
          <a:p>
            <a:pPr indent="-179388" lvl="0" marL="179388" marR="0" rtl="0" algn="l">
              <a:lnSpc>
                <a:spcPct val="100000"/>
              </a:lnSpc>
              <a:spcBef>
                <a:spcPts val="18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Contributing to good governance, sustainable development</a:t>
            </a:r>
            <a:endParaRPr>
              <a:solidFill>
                <a:schemeClr val="lt1"/>
              </a:solidFill>
              <a:latin typeface="Corbel"/>
              <a:ea typeface="Corbel"/>
              <a:cs typeface="Corbel"/>
              <a:sym typeface="Corbel"/>
            </a:endParaRPr>
          </a:p>
          <a:p>
            <a:pPr indent="-179388" lvl="0" marL="179388" marR="0" rtl="0" algn="l">
              <a:lnSpc>
                <a:spcPct val="100000"/>
              </a:lnSpc>
              <a:spcBef>
                <a:spcPts val="18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Collecting and presenting information on ICH elements in a systematic </a:t>
            </a:r>
            <a:r>
              <a:rPr lang="en-US" sz="2600">
                <a:solidFill>
                  <a:schemeClr val="lt1"/>
                </a:solidFill>
                <a:latin typeface="Corbel"/>
                <a:ea typeface="Corbel"/>
                <a:cs typeface="Corbel"/>
                <a:sym typeface="Corbel"/>
              </a:rPr>
              <a:t>way. </a:t>
            </a:r>
            <a:endParaRPr>
              <a:solidFill>
                <a:schemeClr val="lt1"/>
              </a:solidFill>
              <a:latin typeface="Corbel"/>
              <a:ea typeface="Corbel"/>
              <a:cs typeface="Corbel"/>
              <a:sym typeface="Corbel"/>
            </a:endParaRPr>
          </a:p>
          <a:p>
            <a:pPr indent="0" lvl="0" marL="0" marR="0" rtl="0" algn="l">
              <a:lnSpc>
                <a:spcPct val="100000"/>
              </a:lnSpc>
              <a:spcBef>
                <a:spcPts val="1800"/>
              </a:spcBef>
              <a:spcAft>
                <a:spcPts val="0"/>
              </a:spcAft>
              <a:buClr>
                <a:srgbClr val="07DEDB"/>
              </a:buClr>
              <a:buSzPts val="2600"/>
              <a:buFont typeface="Arial"/>
              <a:buNone/>
            </a:pPr>
            <a:r>
              <a:t/>
            </a:r>
            <a:endParaRPr sz="2600">
              <a:solidFill>
                <a:schemeClr val="lt1"/>
              </a:solidFill>
              <a:latin typeface="Corbel"/>
              <a:ea typeface="Corbel"/>
              <a:cs typeface="Corbel"/>
              <a:sym typeface="Corbel"/>
            </a:endParaRPr>
          </a:p>
        </p:txBody>
      </p:sp>
      <p:pic>
        <p:nvPicPr>
          <p:cNvPr id="276" name="Google Shape;276;p17"/>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18"/>
          <p:cNvSpPr txBox="1"/>
          <p:nvPr>
            <p:ph type="title"/>
          </p:nvPr>
        </p:nvSpPr>
        <p:spPr>
          <a:xfrm>
            <a:off x="742336" y="620456"/>
            <a:ext cx="6477000" cy="55403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b="1" lang="en-US" sz="3600">
                <a:latin typeface="Calibri"/>
                <a:ea typeface="Calibri"/>
                <a:cs typeface="Calibri"/>
                <a:sym typeface="Calibri"/>
              </a:rPr>
              <a:t>Leeway and restrictions</a:t>
            </a:r>
            <a:endParaRPr b="1" sz="3600">
              <a:latin typeface="Calibri"/>
              <a:ea typeface="Calibri"/>
              <a:cs typeface="Calibri"/>
              <a:sym typeface="Calibri"/>
            </a:endParaRPr>
          </a:p>
        </p:txBody>
      </p:sp>
      <p:sp>
        <p:nvSpPr>
          <p:cNvPr id="282" name="Google Shape;282;p18"/>
          <p:cNvSpPr txBox="1"/>
          <p:nvPr/>
        </p:nvSpPr>
        <p:spPr>
          <a:xfrm>
            <a:off x="742336" y="1285190"/>
            <a:ext cx="11449664" cy="4097337"/>
          </a:xfrm>
          <a:prstGeom prst="rect">
            <a:avLst/>
          </a:prstGeom>
          <a:noFill/>
          <a:ln>
            <a:noFill/>
          </a:ln>
        </p:spPr>
        <p:txBody>
          <a:bodyPr anchorCtr="0" anchor="t" bIns="45700" lIns="91425" spcFirstLastPara="1" rIns="91425" wrap="square" tIns="45700">
            <a:noAutofit/>
          </a:bodyPr>
          <a:lstStyle/>
          <a:p>
            <a:pPr indent="-179388" lvl="0" marL="179388" marR="0" rtl="0" algn="l">
              <a:lnSpc>
                <a:spcPct val="100000"/>
              </a:lnSpc>
              <a:spcBef>
                <a:spcPts val="0"/>
              </a:spcBef>
              <a:spcAft>
                <a:spcPts val="0"/>
              </a:spcAft>
              <a:buClr>
                <a:schemeClr val="dk1"/>
              </a:buClr>
              <a:buSzPts val="2200"/>
              <a:buFont typeface="Arial"/>
              <a:buNone/>
            </a:pPr>
            <a:r>
              <a:rPr b="1" lang="en-US" sz="2200">
                <a:solidFill>
                  <a:schemeClr val="lt1"/>
                </a:solidFill>
                <a:latin typeface="Corbel"/>
                <a:ea typeface="Corbel"/>
                <a:cs typeface="Corbel"/>
                <a:sym typeface="Corbel"/>
              </a:rPr>
              <a:t>Leeway</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Adapted to the particular situation of each State</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chemeClr val="dk1"/>
              </a:buClr>
              <a:buSzPts val="2200"/>
              <a:buFont typeface="Arial"/>
              <a:buNone/>
            </a:pPr>
            <a:r>
              <a:rPr b="1" lang="en-US" sz="2200">
                <a:solidFill>
                  <a:schemeClr val="lt1"/>
                </a:solidFill>
                <a:latin typeface="Corbel"/>
                <a:ea typeface="Corbel"/>
                <a:cs typeface="Corbel"/>
                <a:sym typeface="Corbel"/>
              </a:rPr>
              <a:t>Ethical requirement of information generation</a:t>
            </a:r>
            <a:endParaRPr b="1" sz="2200">
              <a:solidFill>
                <a:schemeClr val="lt1"/>
              </a:solidFill>
              <a:latin typeface="Corbel"/>
              <a:ea typeface="Corbel"/>
              <a:cs typeface="Corbel"/>
              <a:sym typeface="Corbel"/>
            </a:endParaRPr>
          </a:p>
          <a:p>
            <a:pPr indent="-179388" lvl="0" marL="179388" marR="0" rtl="0" algn="l">
              <a:lnSpc>
                <a:spcPct val="100000"/>
              </a:lnSpc>
              <a:spcBef>
                <a:spcPts val="12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Free, prior and informed consent</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Release forms including signed consent</a:t>
            </a:r>
            <a:endParaRPr sz="2200">
              <a:solidFill>
                <a:schemeClr val="lt1"/>
              </a:solidFill>
              <a:latin typeface="Corbel"/>
              <a:ea typeface="Corbel"/>
              <a:cs typeface="Corbel"/>
              <a:sym typeface="Corbel"/>
            </a:endParaRPr>
          </a:p>
          <a:p>
            <a:pPr indent="-179388" lvl="0" marL="179388" marR="0" rtl="0" algn="l">
              <a:lnSpc>
                <a:spcPct val="100000"/>
              </a:lnSpc>
              <a:spcBef>
                <a:spcPts val="0"/>
              </a:spcBef>
              <a:spcAft>
                <a:spcPts val="0"/>
              </a:spcAft>
              <a:buClr>
                <a:schemeClr val="dk1"/>
              </a:buClr>
              <a:buSzPts val="2200"/>
              <a:buFont typeface="Arial"/>
              <a:buNone/>
            </a:pPr>
            <a:r>
              <a:rPr b="1" lang="en-US" sz="2200">
                <a:solidFill>
                  <a:schemeClr val="lt1"/>
                </a:solidFill>
                <a:latin typeface="Corbel"/>
                <a:ea typeface="Corbel"/>
                <a:cs typeface="Corbel"/>
                <a:sym typeface="Corbel"/>
              </a:rPr>
              <a:t>Restrictions</a:t>
            </a:r>
            <a:endParaRPr b="1" sz="2200">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Identification and definition of the ICH present in a State’s territory</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Established with a view to safeguarding</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Respecting customary practices governing access</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Regularly updated</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Reported on</a:t>
            </a:r>
            <a:endParaRPr>
              <a:solidFill>
                <a:schemeClr val="lt1"/>
              </a:solidFill>
              <a:latin typeface="Corbel"/>
              <a:ea typeface="Corbel"/>
              <a:cs typeface="Corbel"/>
              <a:sym typeface="Corbel"/>
            </a:endParaRPr>
          </a:p>
        </p:txBody>
      </p:sp>
      <p:pic>
        <p:nvPicPr>
          <p:cNvPr id="283" name="Google Shape;283;p18"/>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pic>
        <p:nvPicPr>
          <p:cNvPr id="288" name="Google Shape;288;p19"/>
          <p:cNvPicPr preferRelativeResize="0"/>
          <p:nvPr/>
        </p:nvPicPr>
        <p:blipFill rotWithShape="1">
          <a:blip r:embed="rId3">
            <a:alphaModFix/>
          </a:blip>
          <a:srcRect b="0" l="0" r="0" t="0"/>
          <a:stretch/>
        </p:blipFill>
        <p:spPr>
          <a:xfrm>
            <a:off x="1066791" y="880587"/>
            <a:ext cx="10058402" cy="509682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
          <p:cNvSpPr txBox="1"/>
          <p:nvPr>
            <p:ph type="title"/>
          </p:nvPr>
        </p:nvSpPr>
        <p:spPr>
          <a:xfrm>
            <a:off x="792480" y="624205"/>
            <a:ext cx="6477000" cy="554038"/>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b="1" lang="en-US" sz="3600">
                <a:latin typeface="Calibri"/>
                <a:ea typeface="Calibri"/>
                <a:cs typeface="Calibri"/>
                <a:sym typeface="Calibri"/>
              </a:rPr>
              <a:t>Documentation and research</a:t>
            </a:r>
            <a:endParaRPr b="1" sz="3600">
              <a:latin typeface="Calibri"/>
              <a:ea typeface="Calibri"/>
              <a:cs typeface="Calibri"/>
              <a:sym typeface="Calibri"/>
            </a:endParaRPr>
          </a:p>
        </p:txBody>
      </p:sp>
      <p:sp>
        <p:nvSpPr>
          <p:cNvPr id="108" name="Google Shape;108;p2"/>
          <p:cNvSpPr txBox="1"/>
          <p:nvPr/>
        </p:nvSpPr>
        <p:spPr>
          <a:xfrm>
            <a:off x="792480" y="1457960"/>
            <a:ext cx="11074400" cy="4097338"/>
          </a:xfrm>
          <a:prstGeom prst="rect">
            <a:avLst/>
          </a:prstGeom>
          <a:noFill/>
          <a:ln>
            <a:noFill/>
          </a:ln>
        </p:spPr>
        <p:txBody>
          <a:bodyPr anchorCtr="0" anchor="t" bIns="45700" lIns="91425" spcFirstLastPara="1" rIns="91425" wrap="square" tIns="45700">
            <a:noAutofit/>
          </a:bodyPr>
          <a:lstStyle/>
          <a:p>
            <a:pPr indent="-179388" lvl="0" marL="179388" marR="0" rtl="0" algn="l">
              <a:lnSpc>
                <a:spcPct val="100000"/>
              </a:lnSpc>
              <a:spcBef>
                <a:spcPts val="0"/>
              </a:spcBef>
              <a:spcAft>
                <a:spcPts val="0"/>
              </a:spcAft>
              <a:buClr>
                <a:schemeClr val="dk1"/>
              </a:buClr>
              <a:buSzPts val="2200"/>
              <a:buFont typeface="Arial"/>
              <a:buNone/>
            </a:pPr>
            <a:r>
              <a:rPr b="1" i="0" lang="en-US" sz="2200" u="none" cap="none" strike="noStrike">
                <a:solidFill>
                  <a:schemeClr val="lt1"/>
                </a:solidFill>
                <a:latin typeface="Corbel"/>
                <a:ea typeface="Corbel"/>
                <a:cs typeface="Corbel"/>
                <a:sym typeface="Corbel"/>
              </a:rPr>
              <a:t>Research:</a:t>
            </a:r>
            <a:endParaRPr b="1">
              <a:solidFill>
                <a:schemeClr val="lt1"/>
              </a:solidFill>
              <a:latin typeface="Corbel"/>
              <a:ea typeface="Corbel"/>
              <a:cs typeface="Corbel"/>
              <a:sym typeface="Corbel"/>
            </a:endParaRPr>
          </a:p>
          <a:p>
            <a:pPr indent="-179388" lvl="0" marL="179388" marR="0" rtl="0" algn="l">
              <a:lnSpc>
                <a:spcPct val="100000"/>
              </a:lnSpc>
              <a:spcBef>
                <a:spcPts val="0"/>
              </a:spcBef>
              <a:spcAft>
                <a:spcPts val="0"/>
              </a:spcAft>
              <a:buClr>
                <a:schemeClr val="dk1"/>
              </a:buClr>
              <a:buSzPts val="2200"/>
              <a:buFont typeface="Arial"/>
              <a:buNone/>
            </a:pPr>
            <a:r>
              <a:rPr i="0" lang="en-US" sz="2200" u="none" cap="none" strike="noStrike">
                <a:solidFill>
                  <a:schemeClr val="lt1"/>
                </a:solidFill>
                <a:latin typeface="Corbel"/>
                <a:ea typeface="Corbel"/>
                <a:cs typeface="Corbel"/>
                <a:sym typeface="Corbel"/>
              </a:rPr>
              <a:t> </a:t>
            </a:r>
            <a:endParaRPr>
              <a:solidFill>
                <a:schemeClr val="lt1"/>
              </a:solidFill>
              <a:latin typeface="Corbel"/>
              <a:ea typeface="Corbel"/>
              <a:cs typeface="Corbel"/>
              <a:sym typeface="Corbel"/>
            </a:endParaRPr>
          </a:p>
          <a:p>
            <a:pPr indent="-179388" lvl="0" marL="179388" marR="0" rtl="0" algn="l">
              <a:lnSpc>
                <a:spcPct val="100000"/>
              </a:lnSpc>
              <a:spcBef>
                <a:spcPts val="0"/>
              </a:spcBef>
              <a:spcAft>
                <a:spcPts val="0"/>
              </a:spcAft>
              <a:buClr>
                <a:schemeClr val="lt1"/>
              </a:buClr>
              <a:buSzPts val="2200"/>
              <a:buFont typeface="Corbel"/>
              <a:buChar char="•"/>
            </a:pPr>
            <a:r>
              <a:rPr i="0" lang="en-US" sz="2200" u="none" cap="none" strike="noStrike">
                <a:solidFill>
                  <a:schemeClr val="lt1"/>
                </a:solidFill>
                <a:latin typeface="Corbel"/>
                <a:ea typeface="Corbel"/>
                <a:cs typeface="Corbel"/>
                <a:sym typeface="Corbel"/>
              </a:rPr>
              <a:t>Beyond documentation</a:t>
            </a:r>
            <a:endParaRPr b="1" i="0" sz="2200" u="none" cap="none" strike="noStrike">
              <a:solidFill>
                <a:schemeClr val="lt1"/>
              </a:solidFill>
              <a:latin typeface="Corbel"/>
              <a:ea typeface="Corbel"/>
              <a:cs typeface="Corbel"/>
              <a:sym typeface="Corbel"/>
            </a:endParaRPr>
          </a:p>
          <a:p>
            <a:pPr indent="-179388" lvl="0" marL="179388" marR="0" rtl="0" algn="l">
              <a:lnSpc>
                <a:spcPct val="100000"/>
              </a:lnSpc>
              <a:spcBef>
                <a:spcPts val="0"/>
              </a:spcBef>
              <a:spcAft>
                <a:spcPts val="0"/>
              </a:spcAft>
              <a:buClr>
                <a:schemeClr val="lt1"/>
              </a:buClr>
              <a:buSzPts val="2200"/>
              <a:buFont typeface="Corbel"/>
              <a:buChar char="•"/>
            </a:pPr>
            <a:r>
              <a:rPr i="0" lang="en-US" sz="2200" u="none" cap="none" strike="noStrike">
                <a:solidFill>
                  <a:schemeClr val="lt1"/>
                </a:solidFill>
                <a:latin typeface="Corbel"/>
                <a:ea typeface="Corbel"/>
                <a:cs typeface="Corbel"/>
                <a:sym typeface="Corbel"/>
              </a:rPr>
              <a:t>Uses documentation for analysis and interpretation</a:t>
            </a:r>
            <a:endParaRPr>
              <a:solidFill>
                <a:schemeClr val="lt1"/>
              </a:solidFill>
              <a:latin typeface="Corbel"/>
              <a:ea typeface="Corbel"/>
              <a:cs typeface="Corbel"/>
              <a:sym typeface="Corbel"/>
            </a:endParaRPr>
          </a:p>
          <a:p>
            <a:pPr indent="-179388" lvl="0" marL="179388" marR="0" rtl="0" algn="l">
              <a:lnSpc>
                <a:spcPct val="100000"/>
              </a:lnSpc>
              <a:spcBef>
                <a:spcPts val="0"/>
              </a:spcBef>
              <a:spcAft>
                <a:spcPts val="0"/>
              </a:spcAft>
              <a:buClr>
                <a:schemeClr val="lt1"/>
              </a:buClr>
              <a:buSzPts val="2200"/>
              <a:buFont typeface="Corbel"/>
              <a:buChar char="•"/>
            </a:pPr>
            <a:r>
              <a:rPr i="0" lang="en-US" sz="2200" u="none" cap="none" strike="noStrike">
                <a:solidFill>
                  <a:schemeClr val="lt1"/>
                </a:solidFill>
                <a:latin typeface="Corbel"/>
                <a:ea typeface="Corbel"/>
                <a:cs typeface="Corbel"/>
                <a:sym typeface="Corbel"/>
              </a:rPr>
              <a:t>Part of safeguarding</a:t>
            </a:r>
            <a:endParaRPr>
              <a:solidFill>
                <a:schemeClr val="lt1"/>
              </a:solidFill>
              <a:latin typeface="Corbel"/>
              <a:ea typeface="Corbel"/>
              <a:cs typeface="Corbel"/>
              <a:sym typeface="Corbel"/>
            </a:endParaRPr>
          </a:p>
          <a:p>
            <a:pPr indent="-39687" lvl="1" marL="179388" marR="0" rtl="0" algn="l">
              <a:spcBef>
                <a:spcPts val="0"/>
              </a:spcBef>
              <a:spcAft>
                <a:spcPts val="0"/>
              </a:spcAft>
              <a:buClr>
                <a:schemeClr val="dk1"/>
              </a:buClr>
              <a:buSzPts val="2200"/>
              <a:buFont typeface="Arial"/>
              <a:buNone/>
            </a:pPr>
            <a:r>
              <a:t/>
            </a:r>
            <a:endParaRPr i="0" sz="2200" u="none" cap="none" strike="noStrike">
              <a:solidFill>
                <a:schemeClr val="lt1"/>
              </a:solidFill>
              <a:latin typeface="Corbel"/>
              <a:ea typeface="Corbel"/>
              <a:cs typeface="Corbel"/>
              <a:sym typeface="Corbel"/>
            </a:endParaRPr>
          </a:p>
          <a:p>
            <a:pPr indent="0" lvl="0" marL="0" marR="0" rtl="0" algn="l">
              <a:lnSpc>
                <a:spcPct val="100000"/>
              </a:lnSpc>
              <a:spcBef>
                <a:spcPts val="0"/>
              </a:spcBef>
              <a:spcAft>
                <a:spcPts val="0"/>
              </a:spcAft>
              <a:buClr>
                <a:schemeClr val="dk1"/>
              </a:buClr>
              <a:buSzPts val="2200"/>
              <a:buFont typeface="Arial"/>
              <a:buNone/>
            </a:pPr>
            <a:r>
              <a:rPr b="1" i="0" lang="en-US" sz="2200" u="none" cap="none" strike="noStrike">
                <a:solidFill>
                  <a:schemeClr val="lt1"/>
                </a:solidFill>
                <a:latin typeface="Corbel"/>
                <a:ea typeface="Corbel"/>
                <a:cs typeface="Corbel"/>
                <a:sym typeface="Corbel"/>
              </a:rPr>
              <a:t>	“</a:t>
            </a:r>
            <a:r>
              <a:rPr i="1" lang="en-US" sz="2200" u="none" cap="none" strike="noStrike">
                <a:solidFill>
                  <a:schemeClr val="lt1"/>
                </a:solidFill>
                <a:latin typeface="Corbel"/>
                <a:ea typeface="Corbel"/>
                <a:cs typeface="Corbel"/>
                <a:sym typeface="Corbel"/>
              </a:rPr>
              <a:t>With regard to intangible cultural heritage (ICH), research aims at better understanding </a:t>
            </a:r>
            <a:endParaRPr i="1" sz="2200" u="none" cap="none" strike="noStrike">
              <a:solidFill>
                <a:schemeClr val="lt1"/>
              </a:solidFill>
              <a:latin typeface="Corbel"/>
              <a:ea typeface="Corbel"/>
              <a:cs typeface="Corbel"/>
              <a:sym typeface="Corbel"/>
            </a:endParaRPr>
          </a:p>
          <a:p>
            <a:pPr indent="0" lvl="0" marL="0" marR="0" rtl="0" algn="l">
              <a:lnSpc>
                <a:spcPct val="100000"/>
              </a:lnSpc>
              <a:spcBef>
                <a:spcPts val="0"/>
              </a:spcBef>
              <a:spcAft>
                <a:spcPts val="0"/>
              </a:spcAft>
              <a:buClr>
                <a:schemeClr val="dk1"/>
              </a:buClr>
              <a:buSzPts val="2200"/>
              <a:buFont typeface="Arial"/>
              <a:buNone/>
            </a:pPr>
            <a:r>
              <a:rPr i="1" lang="en-US" sz="2200" u="none" cap="none" strike="noStrike">
                <a:solidFill>
                  <a:schemeClr val="lt1"/>
                </a:solidFill>
                <a:latin typeface="Corbel"/>
                <a:ea typeface="Corbel"/>
                <a:cs typeface="Corbel"/>
                <a:sym typeface="Corbel"/>
              </a:rPr>
              <a:t>	a given element of ICH, its history, meanings, artistic and aesthetic features, social, </a:t>
            </a:r>
            <a:endParaRPr i="1" sz="2200" u="none" cap="none" strike="noStrike">
              <a:solidFill>
                <a:schemeClr val="lt1"/>
              </a:solidFill>
              <a:latin typeface="Corbel"/>
              <a:ea typeface="Corbel"/>
              <a:cs typeface="Corbel"/>
              <a:sym typeface="Corbel"/>
            </a:endParaRPr>
          </a:p>
          <a:p>
            <a:pPr indent="0" lvl="0" marL="0" marR="0" rtl="0" algn="l">
              <a:lnSpc>
                <a:spcPct val="100000"/>
              </a:lnSpc>
              <a:spcBef>
                <a:spcPts val="0"/>
              </a:spcBef>
              <a:spcAft>
                <a:spcPts val="0"/>
              </a:spcAft>
              <a:buClr>
                <a:schemeClr val="dk1"/>
              </a:buClr>
              <a:buSzPts val="2200"/>
              <a:buFont typeface="Arial"/>
              <a:buNone/>
            </a:pPr>
            <a:r>
              <a:rPr i="1" lang="en-US" sz="2200" u="none" cap="none" strike="noStrike">
                <a:solidFill>
                  <a:schemeClr val="lt1"/>
                </a:solidFill>
                <a:latin typeface="Corbel"/>
                <a:ea typeface="Corbel"/>
                <a:cs typeface="Corbel"/>
                <a:sym typeface="Corbel"/>
              </a:rPr>
              <a:t>	cultural and economic functions, practice, modes of transmission, and the dynamics of </a:t>
            </a:r>
            <a:endParaRPr i="1" sz="2200" u="none" cap="none" strike="noStrike">
              <a:solidFill>
                <a:schemeClr val="lt1"/>
              </a:solidFill>
              <a:latin typeface="Corbel"/>
              <a:ea typeface="Corbel"/>
              <a:cs typeface="Corbel"/>
              <a:sym typeface="Corbel"/>
            </a:endParaRPr>
          </a:p>
          <a:p>
            <a:pPr indent="0" lvl="0" marL="0" marR="0" rtl="0" algn="l">
              <a:lnSpc>
                <a:spcPct val="100000"/>
              </a:lnSpc>
              <a:spcBef>
                <a:spcPts val="0"/>
              </a:spcBef>
              <a:spcAft>
                <a:spcPts val="0"/>
              </a:spcAft>
              <a:buClr>
                <a:schemeClr val="dk1"/>
              </a:buClr>
              <a:buSzPts val="2200"/>
              <a:buFont typeface="Arial"/>
              <a:buNone/>
            </a:pPr>
            <a:r>
              <a:rPr i="1" lang="en-US" sz="2200" u="none" cap="none" strike="noStrike">
                <a:solidFill>
                  <a:schemeClr val="lt1"/>
                </a:solidFill>
                <a:latin typeface="Corbel"/>
                <a:ea typeface="Corbel"/>
                <a:cs typeface="Corbel"/>
                <a:sym typeface="Corbel"/>
              </a:rPr>
              <a:t>	its creation and re-creation. Research is conducted systematically and progressively</a:t>
            </a:r>
            <a:r>
              <a:rPr i="0" lang="en-US" sz="2200" u="none" cap="none" strike="noStrike">
                <a:solidFill>
                  <a:schemeClr val="lt1"/>
                </a:solidFill>
                <a:latin typeface="Corbel"/>
                <a:ea typeface="Corbel"/>
                <a:cs typeface="Corbel"/>
                <a:sym typeface="Corbel"/>
              </a:rPr>
              <a:t>”</a:t>
            </a:r>
            <a:endParaRPr i="0" sz="2200" u="none" cap="none" strike="noStrike">
              <a:solidFill>
                <a:schemeClr val="lt1"/>
              </a:solidFill>
              <a:latin typeface="Corbel"/>
              <a:ea typeface="Corbel"/>
              <a:cs typeface="Corbel"/>
              <a:sym typeface="Corbel"/>
            </a:endParaRPr>
          </a:p>
          <a:p>
            <a:pPr indent="-39687" lvl="1" marL="179388" marR="0" rtl="0" algn="l">
              <a:spcBef>
                <a:spcPts val="0"/>
              </a:spcBef>
              <a:spcAft>
                <a:spcPts val="0"/>
              </a:spcAft>
              <a:buClr>
                <a:schemeClr val="dk1"/>
              </a:buClr>
              <a:buSzPts val="2200"/>
              <a:buFont typeface="Arial"/>
              <a:buNone/>
            </a:pPr>
            <a:r>
              <a:t/>
            </a:r>
            <a:endParaRPr i="0" sz="2200" u="none" cap="none" strike="noStrike">
              <a:solidFill>
                <a:schemeClr val="lt1"/>
              </a:solidFill>
              <a:latin typeface="Corbel"/>
              <a:ea typeface="Corbel"/>
              <a:cs typeface="Corbel"/>
              <a:sym typeface="Corbel"/>
            </a:endParaRPr>
          </a:p>
        </p:txBody>
      </p:sp>
      <p:pic>
        <p:nvPicPr>
          <p:cNvPr id="109" name="Google Shape;109;p2"/>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pic>
        <p:nvPicPr>
          <p:cNvPr id="293" name="Google Shape;293;p20"/>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pic>
        <p:nvPicPr>
          <p:cNvPr id="294" name="Google Shape;294;p20"/>
          <p:cNvPicPr preferRelativeResize="0"/>
          <p:nvPr/>
        </p:nvPicPr>
        <p:blipFill rotWithShape="1">
          <a:blip r:embed="rId4">
            <a:alphaModFix/>
          </a:blip>
          <a:srcRect b="0" l="0" r="0" t="0"/>
          <a:stretch/>
        </p:blipFill>
        <p:spPr>
          <a:xfrm>
            <a:off x="900795" y="344129"/>
            <a:ext cx="10058400" cy="610718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pic>
        <p:nvPicPr>
          <p:cNvPr id="299" name="Google Shape;299;p21"/>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pic>
        <p:nvPicPr>
          <p:cNvPr id="300" name="Google Shape;300;p21"/>
          <p:cNvPicPr preferRelativeResize="0"/>
          <p:nvPr/>
        </p:nvPicPr>
        <p:blipFill rotWithShape="1">
          <a:blip r:embed="rId4">
            <a:alphaModFix/>
          </a:blip>
          <a:srcRect b="0" l="0" r="0" t="0"/>
          <a:stretch/>
        </p:blipFill>
        <p:spPr>
          <a:xfrm>
            <a:off x="1318414" y="293614"/>
            <a:ext cx="9240540" cy="6192114"/>
          </a:xfrm>
          <a:prstGeom prst="rect">
            <a:avLst/>
          </a:prstGeom>
          <a:noFill/>
          <a:ln cap="flat" cmpd="sng" w="15875">
            <a:solidFill>
              <a:schemeClr val="dk1">
                <a:alpha val="66666"/>
              </a:schemeClr>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22"/>
          <p:cNvSpPr txBox="1"/>
          <p:nvPr/>
        </p:nvSpPr>
        <p:spPr>
          <a:xfrm>
            <a:off x="684325" y="330566"/>
            <a:ext cx="6477000" cy="55403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1"/>
              </a:buClr>
              <a:buSzPts val="3600"/>
              <a:buFont typeface="Arial"/>
              <a:buNone/>
            </a:pPr>
            <a:r>
              <a:rPr b="1" lang="en-US" sz="3600">
                <a:solidFill>
                  <a:schemeClr val="lt1"/>
                </a:solidFill>
                <a:latin typeface="Corbel"/>
                <a:ea typeface="Corbel"/>
                <a:cs typeface="Corbel"/>
                <a:sym typeface="Corbel"/>
              </a:rPr>
              <a:t>Scope and size of inventories</a:t>
            </a:r>
            <a:endParaRPr>
              <a:solidFill>
                <a:schemeClr val="lt1"/>
              </a:solidFill>
              <a:latin typeface="Corbel"/>
              <a:ea typeface="Corbel"/>
              <a:cs typeface="Corbel"/>
              <a:sym typeface="Corbel"/>
            </a:endParaRPr>
          </a:p>
        </p:txBody>
      </p:sp>
      <p:sp>
        <p:nvSpPr>
          <p:cNvPr id="306" name="Google Shape;306;p22"/>
          <p:cNvSpPr txBox="1"/>
          <p:nvPr/>
        </p:nvSpPr>
        <p:spPr>
          <a:xfrm>
            <a:off x="540119" y="884604"/>
            <a:ext cx="11296281" cy="3171190"/>
          </a:xfrm>
          <a:prstGeom prst="rect">
            <a:avLst/>
          </a:prstGeom>
          <a:noFill/>
          <a:ln>
            <a:noFill/>
          </a:ln>
        </p:spPr>
        <p:txBody>
          <a:bodyPr anchorCtr="0" anchor="t" bIns="45700" lIns="91425" spcFirstLastPara="1" rIns="91425" wrap="square" tIns="45700">
            <a:noAutofit/>
          </a:bodyPr>
          <a:lstStyle/>
          <a:p>
            <a:pPr indent="0" lvl="1" marL="0" marR="0" rtl="0" algn="l">
              <a:spcBef>
                <a:spcPts val="0"/>
              </a:spcBef>
              <a:spcAft>
                <a:spcPts val="0"/>
              </a:spcAft>
              <a:buClr>
                <a:srgbClr val="000000"/>
              </a:buClr>
              <a:buSzPts val="2200"/>
              <a:buFont typeface="Arial"/>
              <a:buNone/>
            </a:pPr>
            <a:r>
              <a:rPr i="0" lang="en-US" sz="2200" u="none" cap="none" strike="noStrike">
                <a:solidFill>
                  <a:schemeClr val="lt1"/>
                </a:solidFill>
                <a:latin typeface="Corbel"/>
                <a:ea typeface="Corbel"/>
                <a:cs typeface="Corbel"/>
                <a:sym typeface="Corbel"/>
              </a:rPr>
              <a:t>The Convention does not refer to the preparation of one ‘national’ inventory</a:t>
            </a:r>
            <a:endParaRPr>
              <a:solidFill>
                <a:schemeClr val="lt1"/>
              </a:solidFill>
              <a:latin typeface="Corbel"/>
              <a:ea typeface="Corbel"/>
              <a:cs typeface="Corbel"/>
              <a:sym typeface="Corbel"/>
            </a:endParaRPr>
          </a:p>
          <a:p>
            <a:pPr indent="0" lvl="1" marL="0" marR="0" rtl="0" algn="l">
              <a:spcBef>
                <a:spcPts val="600"/>
              </a:spcBef>
              <a:spcAft>
                <a:spcPts val="0"/>
              </a:spcAft>
              <a:buClr>
                <a:srgbClr val="000000"/>
              </a:buClr>
              <a:buSzPts val="2200"/>
              <a:buFont typeface="Arial"/>
              <a:buNone/>
            </a:pPr>
            <a:r>
              <a:rPr i="0" lang="en-US" sz="2200" u="none" cap="none" strike="noStrike">
                <a:solidFill>
                  <a:schemeClr val="lt1"/>
                </a:solidFill>
                <a:latin typeface="Corbel"/>
                <a:ea typeface="Corbel"/>
                <a:cs typeface="Corbel"/>
                <a:sym typeface="Corbel"/>
              </a:rPr>
              <a:t>The ODs refer to ‘inventories’ within a State, thus indicating that there may be a number of inventories within a single State Party (OD153(a)).</a:t>
            </a:r>
            <a:endParaRPr>
              <a:solidFill>
                <a:schemeClr val="lt1"/>
              </a:solidFill>
              <a:latin typeface="Corbel"/>
              <a:ea typeface="Corbel"/>
              <a:cs typeface="Corbel"/>
              <a:sym typeface="Corbel"/>
            </a:endParaRPr>
          </a:p>
          <a:p>
            <a:pPr indent="0" lvl="1" marL="0" marR="0" rtl="0" algn="l">
              <a:spcBef>
                <a:spcPts val="600"/>
              </a:spcBef>
              <a:spcAft>
                <a:spcPts val="0"/>
              </a:spcAft>
              <a:buClr>
                <a:srgbClr val="000000"/>
              </a:buClr>
              <a:buSzPts val="2200"/>
              <a:buFont typeface="Arial"/>
              <a:buNone/>
            </a:pPr>
            <a:r>
              <a:rPr i="0" lang="en-US" sz="2200" u="none" cap="none" strike="noStrike">
                <a:solidFill>
                  <a:schemeClr val="lt1"/>
                </a:solidFill>
                <a:latin typeface="Corbel"/>
                <a:ea typeface="Corbel"/>
                <a:cs typeface="Corbel"/>
                <a:sym typeface="Corbel"/>
              </a:rPr>
              <a:t>The scope and size of inventories may vary considerably depending on</a:t>
            </a:r>
            <a:endParaRPr>
              <a:solidFill>
                <a:schemeClr val="lt1"/>
              </a:solidFill>
              <a:latin typeface="Corbel"/>
              <a:ea typeface="Corbel"/>
              <a:cs typeface="Corbel"/>
              <a:sym typeface="Corbel"/>
            </a:endParaRPr>
          </a:p>
          <a:p>
            <a:pPr indent="-342900" lvl="1" marL="342900" marR="0" rtl="0" algn="l">
              <a:spcBef>
                <a:spcPts val="600"/>
              </a:spcBef>
              <a:spcAft>
                <a:spcPts val="0"/>
              </a:spcAft>
              <a:buClr>
                <a:schemeClr val="lt1"/>
              </a:buClr>
              <a:buSzPts val="2200"/>
              <a:buFont typeface="Corbel"/>
              <a:buChar char="•"/>
            </a:pPr>
            <a:r>
              <a:rPr i="0" lang="en-US" sz="2200" u="none" cap="none" strike="noStrike">
                <a:solidFill>
                  <a:schemeClr val="lt1"/>
                </a:solidFill>
                <a:latin typeface="Corbel"/>
                <a:ea typeface="Corbel"/>
                <a:cs typeface="Corbel"/>
                <a:sym typeface="Corbel"/>
              </a:rPr>
              <a:t>the aim</a:t>
            </a:r>
            <a:endParaRPr>
              <a:solidFill>
                <a:schemeClr val="lt1"/>
              </a:solidFill>
              <a:latin typeface="Corbel"/>
              <a:ea typeface="Corbel"/>
              <a:cs typeface="Corbel"/>
              <a:sym typeface="Corbel"/>
            </a:endParaRPr>
          </a:p>
          <a:p>
            <a:pPr indent="-342900" lvl="1" marL="342900" marR="0" rtl="0" algn="l">
              <a:spcBef>
                <a:spcPts val="600"/>
              </a:spcBef>
              <a:spcAft>
                <a:spcPts val="0"/>
              </a:spcAft>
              <a:buClr>
                <a:schemeClr val="lt1"/>
              </a:buClr>
              <a:buSzPts val="2200"/>
              <a:buFont typeface="Corbel"/>
              <a:buChar char="•"/>
            </a:pPr>
            <a:r>
              <a:rPr i="0" lang="en-US" sz="2200" u="none" cap="none" strike="noStrike">
                <a:solidFill>
                  <a:schemeClr val="lt1"/>
                </a:solidFill>
                <a:latin typeface="Corbel"/>
                <a:ea typeface="Corbel"/>
                <a:cs typeface="Corbel"/>
                <a:sym typeface="Corbel"/>
              </a:rPr>
              <a:t>available resources</a:t>
            </a:r>
            <a:endParaRPr>
              <a:solidFill>
                <a:schemeClr val="lt1"/>
              </a:solidFill>
              <a:latin typeface="Corbel"/>
              <a:ea typeface="Corbel"/>
              <a:cs typeface="Corbel"/>
              <a:sym typeface="Corbel"/>
            </a:endParaRPr>
          </a:p>
          <a:p>
            <a:pPr indent="-342900" lvl="1" marL="342900" marR="0" rtl="0" algn="l">
              <a:spcBef>
                <a:spcPts val="600"/>
              </a:spcBef>
              <a:spcAft>
                <a:spcPts val="0"/>
              </a:spcAft>
              <a:buClr>
                <a:schemeClr val="lt1"/>
              </a:buClr>
              <a:buSzPts val="2200"/>
              <a:buFont typeface="Corbel"/>
              <a:buChar char="•"/>
            </a:pPr>
            <a:r>
              <a:rPr i="0" lang="en-US" sz="2200" u="none" cap="none" strike="noStrike">
                <a:solidFill>
                  <a:schemeClr val="lt1"/>
                </a:solidFill>
                <a:latin typeface="Corbel"/>
                <a:ea typeface="Corbel"/>
                <a:cs typeface="Corbel"/>
                <a:sym typeface="Corbel"/>
              </a:rPr>
              <a:t>methods of information generation and systematization</a:t>
            </a:r>
            <a:endParaRPr>
              <a:solidFill>
                <a:schemeClr val="lt1"/>
              </a:solidFill>
              <a:latin typeface="Corbel"/>
              <a:ea typeface="Corbel"/>
              <a:cs typeface="Corbel"/>
              <a:sym typeface="Corbel"/>
            </a:endParaRPr>
          </a:p>
        </p:txBody>
      </p:sp>
      <p:sp>
        <p:nvSpPr>
          <p:cNvPr id="307" name="Google Shape;307;p22"/>
          <p:cNvSpPr/>
          <p:nvPr/>
        </p:nvSpPr>
        <p:spPr>
          <a:xfrm>
            <a:off x="684325" y="4055800"/>
            <a:ext cx="7068600" cy="646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Corbel"/>
                <a:ea typeface="Corbel"/>
                <a:cs typeface="Corbel"/>
                <a:sym typeface="Corbel"/>
              </a:rPr>
              <a:t>Organizing the information</a:t>
            </a:r>
            <a:endParaRPr>
              <a:solidFill>
                <a:schemeClr val="lt1"/>
              </a:solidFill>
              <a:latin typeface="Corbel"/>
              <a:ea typeface="Corbel"/>
              <a:cs typeface="Corbel"/>
              <a:sym typeface="Corbel"/>
            </a:endParaRPr>
          </a:p>
        </p:txBody>
      </p:sp>
      <p:sp>
        <p:nvSpPr>
          <p:cNvPr id="308" name="Google Shape;308;p22"/>
          <p:cNvSpPr/>
          <p:nvPr/>
        </p:nvSpPr>
        <p:spPr>
          <a:xfrm>
            <a:off x="160734" y="4814969"/>
            <a:ext cx="11838226" cy="1415772"/>
          </a:xfrm>
          <a:prstGeom prst="rect">
            <a:avLst/>
          </a:prstGeom>
          <a:noFill/>
          <a:ln>
            <a:noFill/>
          </a:ln>
        </p:spPr>
        <p:txBody>
          <a:bodyPr anchorCtr="0" anchor="t" bIns="45700" lIns="91425" spcFirstLastPara="1" rIns="91425" wrap="square" tIns="45700">
            <a:spAutoFit/>
          </a:bodyPr>
          <a:lstStyle/>
          <a:p>
            <a:pPr indent="0" lvl="1" marL="457200" marR="0" rtl="0" algn="l">
              <a:spcBef>
                <a:spcPts val="0"/>
              </a:spcBef>
              <a:spcAft>
                <a:spcPts val="0"/>
              </a:spcAft>
              <a:buNone/>
            </a:pPr>
            <a:r>
              <a:rPr i="0" lang="en-US" sz="2200" u="none" cap="none" strike="noStrike">
                <a:solidFill>
                  <a:schemeClr val="lt1"/>
                </a:solidFill>
                <a:latin typeface="Corbel"/>
                <a:ea typeface="Corbel"/>
                <a:cs typeface="Corbel"/>
                <a:sym typeface="Corbel"/>
              </a:rPr>
              <a:t>Against the spirit of the Convention the hierarchies between ICH elements</a:t>
            </a:r>
            <a:endParaRPr>
              <a:solidFill>
                <a:schemeClr val="lt1"/>
              </a:solidFill>
              <a:latin typeface="Corbel"/>
              <a:ea typeface="Corbel"/>
              <a:cs typeface="Corbel"/>
              <a:sym typeface="Corbel"/>
            </a:endParaRPr>
          </a:p>
          <a:p>
            <a:pPr indent="0" lvl="1" marL="457200" marR="0" rtl="0" algn="l">
              <a:spcBef>
                <a:spcPts val="1200"/>
              </a:spcBef>
              <a:spcAft>
                <a:spcPts val="0"/>
              </a:spcAft>
              <a:buNone/>
            </a:pPr>
            <a:r>
              <a:rPr i="0" lang="en-US" sz="2200" u="none" cap="none" strike="noStrike">
                <a:solidFill>
                  <a:schemeClr val="lt1"/>
                </a:solidFill>
                <a:latin typeface="Corbel"/>
                <a:ea typeface="Corbel"/>
                <a:cs typeface="Corbel"/>
                <a:sym typeface="Corbel"/>
              </a:rPr>
              <a:t>Non-exhaustive set of domains (Art. 2.2), often with adaptations and/or additions, </a:t>
            </a:r>
            <a:endParaRPr i="0" sz="2200" u="none" cap="none" strike="noStrike">
              <a:solidFill>
                <a:schemeClr val="lt1"/>
              </a:solidFill>
              <a:latin typeface="Corbel"/>
              <a:ea typeface="Corbel"/>
              <a:cs typeface="Corbel"/>
              <a:sym typeface="Corbel"/>
            </a:endParaRPr>
          </a:p>
          <a:p>
            <a:pPr indent="0" lvl="1" marL="457200" marR="0" rtl="0" algn="l">
              <a:spcBef>
                <a:spcPts val="1200"/>
              </a:spcBef>
              <a:spcAft>
                <a:spcPts val="0"/>
              </a:spcAft>
              <a:buNone/>
            </a:pPr>
            <a:r>
              <a:rPr i="0" lang="en-US" sz="2200" u="none" cap="none" strike="noStrike">
                <a:solidFill>
                  <a:schemeClr val="lt1"/>
                </a:solidFill>
                <a:latin typeface="Corbel"/>
                <a:ea typeface="Corbel"/>
                <a:cs typeface="Corbel"/>
                <a:sym typeface="Corbel"/>
              </a:rPr>
              <a:t>Alternative classification systems</a:t>
            </a:r>
            <a:endParaRPr i="0" sz="2200" u="none" cap="none" strike="noStrike">
              <a:solidFill>
                <a:schemeClr val="lt1"/>
              </a:solidFill>
              <a:latin typeface="Corbel"/>
              <a:ea typeface="Corbel"/>
              <a:cs typeface="Corbel"/>
              <a:sym typeface="Corbel"/>
            </a:endParaRPr>
          </a:p>
        </p:txBody>
      </p:sp>
      <p:pic>
        <p:nvPicPr>
          <p:cNvPr id="309" name="Google Shape;309;p22"/>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23"/>
          <p:cNvSpPr txBox="1"/>
          <p:nvPr/>
        </p:nvSpPr>
        <p:spPr>
          <a:xfrm>
            <a:off x="1027470" y="748276"/>
            <a:ext cx="9305249" cy="55399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1"/>
              </a:buClr>
              <a:buSzPts val="3600"/>
              <a:buFont typeface="Arial"/>
              <a:buNone/>
            </a:pPr>
            <a:r>
              <a:rPr b="1" lang="en-US" sz="3600">
                <a:solidFill>
                  <a:schemeClr val="lt1"/>
                </a:solidFill>
                <a:latin typeface="Corbel"/>
                <a:ea typeface="Corbel"/>
                <a:cs typeface="Corbel"/>
                <a:sym typeface="Corbel"/>
              </a:rPr>
              <a:t>Criteria for inclusion in an inventory</a:t>
            </a:r>
            <a:endParaRPr b="1" sz="3600">
              <a:solidFill>
                <a:schemeClr val="lt1"/>
              </a:solidFill>
              <a:latin typeface="Corbel"/>
              <a:ea typeface="Corbel"/>
              <a:cs typeface="Corbel"/>
              <a:sym typeface="Corbel"/>
            </a:endParaRPr>
          </a:p>
        </p:txBody>
      </p:sp>
      <p:sp>
        <p:nvSpPr>
          <p:cNvPr id="315" name="Google Shape;315;p23"/>
          <p:cNvSpPr txBox="1"/>
          <p:nvPr/>
        </p:nvSpPr>
        <p:spPr>
          <a:xfrm>
            <a:off x="628608" y="1661160"/>
            <a:ext cx="10354351" cy="4552950"/>
          </a:xfrm>
          <a:prstGeom prst="rect">
            <a:avLst/>
          </a:prstGeom>
          <a:noFill/>
          <a:ln>
            <a:noFill/>
          </a:ln>
        </p:spPr>
        <p:txBody>
          <a:bodyPr anchorCtr="0" anchor="t" bIns="45700" lIns="91425" spcFirstLastPara="1" rIns="91425" wrap="square" tIns="45700">
            <a:noAutofit/>
          </a:bodyPr>
          <a:lstStyle/>
          <a:p>
            <a:pPr indent="-342900" lvl="1" marL="342900" marR="0" rtl="0" algn="l">
              <a:spcBef>
                <a:spcPts val="0"/>
              </a:spcBef>
              <a:spcAft>
                <a:spcPts val="0"/>
              </a:spcAft>
              <a:buClr>
                <a:schemeClr val="lt1"/>
              </a:buClr>
              <a:buSzPts val="2200"/>
              <a:buFont typeface="Corbel"/>
              <a:buChar char="•"/>
            </a:pPr>
            <a:r>
              <a:rPr i="0" lang="en-US" sz="2200" u="none" cap="none" strike="noStrike">
                <a:solidFill>
                  <a:schemeClr val="lt1"/>
                </a:solidFill>
                <a:latin typeface="Corbel"/>
                <a:ea typeface="Corbel"/>
                <a:cs typeface="Corbel"/>
                <a:sym typeface="Corbel"/>
              </a:rPr>
              <a:t>Clear and transparent and in line with the aims of the Convention (i.e. creating dialogue and understanding among communities, and promoting respect for each other's ICH)</a:t>
            </a:r>
            <a:endParaRPr>
              <a:solidFill>
                <a:schemeClr val="lt1"/>
              </a:solidFill>
              <a:latin typeface="Corbel"/>
              <a:ea typeface="Corbel"/>
              <a:cs typeface="Corbel"/>
              <a:sym typeface="Corbel"/>
            </a:endParaRPr>
          </a:p>
          <a:p>
            <a:pPr indent="-342900" lvl="1" marL="342900" marR="0" rtl="0" algn="l">
              <a:spcBef>
                <a:spcPts val="1800"/>
              </a:spcBef>
              <a:spcAft>
                <a:spcPts val="0"/>
              </a:spcAft>
              <a:buClr>
                <a:schemeClr val="lt1"/>
              </a:buClr>
              <a:buSzPts val="2200"/>
              <a:buFont typeface="Corbel"/>
              <a:buChar char="•"/>
            </a:pPr>
            <a:r>
              <a:rPr i="0" lang="en-US" sz="2200" u="none" cap="none" strike="noStrike">
                <a:solidFill>
                  <a:schemeClr val="lt1"/>
                </a:solidFill>
                <a:latin typeface="Corbel"/>
                <a:ea typeface="Corbel"/>
                <a:cs typeface="Corbel"/>
                <a:sym typeface="Corbel"/>
              </a:rPr>
              <a:t>The Convention does not prevent States Parties from using their own definitions of ICH at the national level, for example, in inventorying, but any elements nominated to one of the Convention’s Lists must comply with the Convention’s definition of ICH (ODs 1–2)</a:t>
            </a:r>
            <a:endParaRPr>
              <a:solidFill>
                <a:schemeClr val="lt1"/>
              </a:solidFill>
              <a:latin typeface="Corbel"/>
              <a:ea typeface="Corbel"/>
              <a:cs typeface="Corbel"/>
              <a:sym typeface="Corbel"/>
            </a:endParaRPr>
          </a:p>
        </p:txBody>
      </p:sp>
      <p:pic>
        <p:nvPicPr>
          <p:cNvPr id="316" name="Google Shape;316;p23"/>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24"/>
          <p:cNvSpPr txBox="1"/>
          <p:nvPr>
            <p:ph type="title"/>
          </p:nvPr>
        </p:nvSpPr>
        <p:spPr>
          <a:xfrm>
            <a:off x="541656" y="527051"/>
            <a:ext cx="11345544" cy="166211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t>Case study: identifying and safeguarding Estonian </a:t>
            </a:r>
            <a:br>
              <a:rPr b="1" lang="en-US" sz="3600"/>
            </a:br>
            <a:r>
              <a:rPr b="1" lang="en-US" sz="3600"/>
              <a:t>                      handicrafts</a:t>
            </a:r>
            <a:endParaRPr b="1" sz="3600"/>
          </a:p>
        </p:txBody>
      </p:sp>
      <p:sp>
        <p:nvSpPr>
          <p:cNvPr id="323" name="Google Shape;323;p24"/>
          <p:cNvSpPr txBox="1"/>
          <p:nvPr/>
        </p:nvSpPr>
        <p:spPr>
          <a:xfrm>
            <a:off x="5562600" y="2724151"/>
            <a:ext cx="4724400" cy="2232025"/>
          </a:xfrm>
          <a:prstGeom prst="rect">
            <a:avLst/>
          </a:prstGeom>
          <a:noFill/>
          <a:ln>
            <a:noFill/>
          </a:ln>
        </p:spPr>
        <p:txBody>
          <a:bodyPr anchorCtr="0" anchor="t" bIns="0" lIns="0" spcFirstLastPara="1" rIns="0" wrap="square" tIns="0">
            <a:spAutoFit/>
          </a:bodyPr>
          <a:lstStyle/>
          <a:p>
            <a:pPr indent="-179388" lvl="0" marL="179388" marR="0" rtl="0" algn="l">
              <a:lnSpc>
                <a:spcPct val="100000"/>
              </a:lnSpc>
              <a:spcBef>
                <a:spcPts val="0"/>
              </a:spcBef>
              <a:spcAft>
                <a:spcPts val="0"/>
              </a:spcAft>
              <a:buClr>
                <a:schemeClr val="dk1"/>
              </a:buClr>
              <a:buSzPts val="2000"/>
              <a:buFont typeface="Arial"/>
              <a:buNone/>
            </a:pPr>
            <a:r>
              <a:rPr b="1" lang="en-US" sz="2000">
                <a:solidFill>
                  <a:schemeClr val="lt1"/>
                </a:solidFill>
                <a:latin typeface="Corbel"/>
                <a:ea typeface="Corbel"/>
                <a:cs typeface="Corbel"/>
                <a:sym typeface="Corbel"/>
              </a:rPr>
              <a:t>What to inventory, what to safeguard?</a:t>
            </a:r>
            <a:endParaRPr sz="2000">
              <a:solidFill>
                <a:schemeClr val="lt1"/>
              </a:solidFill>
              <a:latin typeface="Corbel"/>
              <a:ea typeface="Corbel"/>
              <a:cs typeface="Corbel"/>
              <a:sym typeface="Corbel"/>
            </a:endParaRPr>
          </a:p>
          <a:p>
            <a:pPr indent="-179388" lvl="0" marL="179388" marR="0" rtl="0" algn="l">
              <a:lnSpc>
                <a:spcPct val="100000"/>
              </a:lnSpc>
              <a:spcBef>
                <a:spcPts val="1800"/>
              </a:spcBef>
              <a:spcAft>
                <a:spcPts val="0"/>
              </a:spcAft>
              <a:buClr>
                <a:schemeClr val="lt1"/>
              </a:buClr>
              <a:buSzPts val="2000"/>
              <a:buFont typeface="Corbel"/>
              <a:buChar char="•"/>
            </a:pPr>
            <a:r>
              <a:rPr lang="en-US" sz="2000">
                <a:solidFill>
                  <a:schemeClr val="lt1"/>
                </a:solidFill>
                <a:latin typeface="Corbel"/>
                <a:ea typeface="Corbel"/>
                <a:cs typeface="Corbel"/>
                <a:sym typeface="Corbel"/>
              </a:rPr>
              <a:t>Traditional knitted and woven products</a:t>
            </a:r>
            <a:endParaRPr>
              <a:solidFill>
                <a:schemeClr val="lt1"/>
              </a:solidFill>
              <a:latin typeface="Corbel"/>
              <a:ea typeface="Corbel"/>
              <a:cs typeface="Corbel"/>
              <a:sym typeface="Corbel"/>
            </a:endParaRPr>
          </a:p>
          <a:p>
            <a:pPr indent="-179388" lvl="0" marL="179388" marR="0" rtl="0" algn="l">
              <a:lnSpc>
                <a:spcPct val="100000"/>
              </a:lnSpc>
              <a:spcBef>
                <a:spcPts val="1800"/>
              </a:spcBef>
              <a:spcAft>
                <a:spcPts val="0"/>
              </a:spcAft>
              <a:buClr>
                <a:schemeClr val="lt1"/>
              </a:buClr>
              <a:buSzPts val="2000"/>
              <a:buFont typeface="Corbel"/>
              <a:buChar char="•"/>
            </a:pPr>
            <a:r>
              <a:rPr lang="en-US" sz="2000">
                <a:solidFill>
                  <a:schemeClr val="lt1"/>
                </a:solidFill>
                <a:latin typeface="Corbel"/>
                <a:ea typeface="Corbel"/>
                <a:cs typeface="Corbel"/>
                <a:sym typeface="Corbel"/>
              </a:rPr>
              <a:t>Skills to create traditional products</a:t>
            </a:r>
            <a:endParaRPr>
              <a:solidFill>
                <a:schemeClr val="lt1"/>
              </a:solidFill>
              <a:latin typeface="Corbel"/>
              <a:ea typeface="Corbel"/>
              <a:cs typeface="Corbel"/>
              <a:sym typeface="Corbel"/>
            </a:endParaRPr>
          </a:p>
          <a:p>
            <a:pPr indent="-179388" lvl="0" marL="179388" marR="0" rtl="0" algn="l">
              <a:lnSpc>
                <a:spcPct val="100000"/>
              </a:lnSpc>
              <a:spcBef>
                <a:spcPts val="1800"/>
              </a:spcBef>
              <a:spcAft>
                <a:spcPts val="0"/>
              </a:spcAft>
              <a:buClr>
                <a:schemeClr val="lt1"/>
              </a:buClr>
              <a:buSzPts val="2000"/>
              <a:buFont typeface="Corbel"/>
              <a:buChar char="•"/>
            </a:pPr>
            <a:r>
              <a:rPr lang="en-US" sz="2000">
                <a:solidFill>
                  <a:schemeClr val="lt1"/>
                </a:solidFill>
                <a:latin typeface="Corbel"/>
                <a:ea typeface="Corbel"/>
                <a:cs typeface="Corbel"/>
                <a:sym typeface="Corbel"/>
              </a:rPr>
              <a:t>Skills to use and develop traditional patterns (even in new products)</a:t>
            </a:r>
            <a:endParaRPr>
              <a:solidFill>
                <a:schemeClr val="lt1"/>
              </a:solidFill>
              <a:latin typeface="Corbel"/>
              <a:ea typeface="Corbel"/>
              <a:cs typeface="Corbel"/>
              <a:sym typeface="Corbel"/>
            </a:endParaRPr>
          </a:p>
        </p:txBody>
      </p:sp>
      <p:pic>
        <p:nvPicPr>
          <p:cNvPr id="324" name="Google Shape;324;p24"/>
          <p:cNvPicPr preferRelativeResize="0"/>
          <p:nvPr/>
        </p:nvPicPr>
        <p:blipFill rotWithShape="1">
          <a:blip r:embed="rId3">
            <a:alphaModFix/>
          </a:blip>
          <a:srcRect b="0" l="0" r="0" t="0"/>
          <a:stretch/>
        </p:blipFill>
        <p:spPr>
          <a:xfrm>
            <a:off x="1049656" y="2724150"/>
            <a:ext cx="3478213" cy="2232025"/>
          </a:xfrm>
          <a:prstGeom prst="rect">
            <a:avLst/>
          </a:prstGeom>
          <a:noFill/>
          <a:ln cap="flat" cmpd="sng" w="9525">
            <a:solidFill>
              <a:srgbClr val="000000"/>
            </a:solidFill>
            <a:prstDash val="solid"/>
            <a:miter lim="800000"/>
            <a:headEnd len="sm" w="sm" type="none"/>
            <a:tailEnd len="sm" w="sm" type="none"/>
          </a:ln>
        </p:spPr>
      </p:pic>
      <p:pic>
        <p:nvPicPr>
          <p:cNvPr id="325" name="Google Shape;325;p24"/>
          <p:cNvPicPr preferRelativeResize="0"/>
          <p:nvPr/>
        </p:nvPicPr>
        <p:blipFill rotWithShape="1">
          <a:blip r:embed="rId4">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25"/>
          <p:cNvSpPr txBox="1"/>
          <p:nvPr/>
        </p:nvSpPr>
        <p:spPr>
          <a:xfrm>
            <a:off x="766916" y="502469"/>
            <a:ext cx="6477000" cy="55403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1"/>
              </a:buClr>
              <a:buSzPts val="3600"/>
              <a:buFont typeface="Arial"/>
              <a:buNone/>
            </a:pPr>
            <a:r>
              <a:rPr b="1" lang="en-US" sz="3600">
                <a:solidFill>
                  <a:schemeClr val="lt1"/>
                </a:solidFill>
                <a:latin typeface="Corbel"/>
                <a:ea typeface="Corbel"/>
                <a:cs typeface="Corbel"/>
                <a:sym typeface="Corbel"/>
              </a:rPr>
              <a:t>Using existing inventories</a:t>
            </a:r>
            <a:endParaRPr>
              <a:solidFill>
                <a:schemeClr val="lt1"/>
              </a:solidFill>
              <a:latin typeface="Corbel"/>
              <a:ea typeface="Corbel"/>
              <a:cs typeface="Corbel"/>
              <a:sym typeface="Corbel"/>
            </a:endParaRPr>
          </a:p>
        </p:txBody>
      </p:sp>
      <p:sp>
        <p:nvSpPr>
          <p:cNvPr id="331" name="Google Shape;331;p25"/>
          <p:cNvSpPr txBox="1"/>
          <p:nvPr/>
        </p:nvSpPr>
        <p:spPr>
          <a:xfrm>
            <a:off x="766916" y="1358901"/>
            <a:ext cx="11282844" cy="4695825"/>
          </a:xfrm>
          <a:prstGeom prst="rect">
            <a:avLst/>
          </a:prstGeom>
          <a:noFill/>
          <a:ln>
            <a:noFill/>
          </a:ln>
        </p:spPr>
        <p:txBody>
          <a:bodyPr anchorCtr="0" anchor="t" bIns="45700" lIns="91425" spcFirstLastPara="1" rIns="91425" wrap="square" tIns="45700">
            <a:noAutofit/>
          </a:bodyPr>
          <a:lstStyle/>
          <a:p>
            <a:pPr indent="-342900" lvl="1" marL="342900" marR="0" rtl="0" algn="l">
              <a:spcBef>
                <a:spcPts val="0"/>
              </a:spcBef>
              <a:spcAft>
                <a:spcPts val="0"/>
              </a:spcAft>
              <a:buClr>
                <a:schemeClr val="lt1"/>
              </a:buClr>
              <a:buSzPts val="2200"/>
              <a:buFont typeface="Corbel"/>
              <a:buChar char="•"/>
            </a:pPr>
            <a:r>
              <a:rPr i="0" lang="en-US" sz="2200" u="none" cap="none" strike="noStrike">
                <a:solidFill>
                  <a:schemeClr val="lt1"/>
                </a:solidFill>
                <a:latin typeface="Corbel"/>
                <a:ea typeface="Corbel"/>
                <a:cs typeface="Corbel"/>
                <a:sym typeface="Corbel"/>
              </a:rPr>
              <a:t>Existing registries or lists compiled before State Parties ratified the Convention may be presented to the Committee</a:t>
            </a:r>
            <a:endParaRPr>
              <a:solidFill>
                <a:schemeClr val="lt1"/>
              </a:solidFill>
              <a:latin typeface="Corbel"/>
              <a:ea typeface="Corbel"/>
              <a:cs typeface="Corbel"/>
              <a:sym typeface="Corbel"/>
            </a:endParaRPr>
          </a:p>
          <a:p>
            <a:pPr indent="-342900" lvl="1" marL="342900" marR="0" rtl="0" algn="l">
              <a:spcBef>
                <a:spcPts val="1800"/>
              </a:spcBef>
              <a:spcAft>
                <a:spcPts val="0"/>
              </a:spcAft>
              <a:buClr>
                <a:schemeClr val="lt1"/>
              </a:buClr>
              <a:buSzPts val="2200"/>
              <a:buFont typeface="Corbel"/>
              <a:buChar char="•"/>
            </a:pPr>
            <a:r>
              <a:rPr i="0" lang="en-US" sz="2200" u="none" cap="none" strike="noStrike">
                <a:solidFill>
                  <a:schemeClr val="lt1"/>
                </a:solidFill>
                <a:latin typeface="Corbel"/>
                <a:ea typeface="Corbel"/>
                <a:cs typeface="Corbel"/>
                <a:sym typeface="Corbel"/>
              </a:rPr>
              <a:t>This can, however, cause difficulties as States Parties are expected to indicate how the communities concerned participated in the identification of the information presented, and how they gave their consent for the information to be included</a:t>
            </a:r>
            <a:endParaRPr>
              <a:solidFill>
                <a:schemeClr val="lt1"/>
              </a:solidFill>
              <a:latin typeface="Corbel"/>
              <a:ea typeface="Corbel"/>
              <a:cs typeface="Corbel"/>
              <a:sym typeface="Corbel"/>
            </a:endParaRPr>
          </a:p>
          <a:p>
            <a:pPr indent="-342900" lvl="1" marL="342900" marR="0" rtl="0" algn="l">
              <a:spcBef>
                <a:spcPts val="1800"/>
              </a:spcBef>
              <a:spcAft>
                <a:spcPts val="0"/>
              </a:spcAft>
              <a:buClr>
                <a:schemeClr val="lt1"/>
              </a:buClr>
              <a:buSzPts val="2200"/>
              <a:buFont typeface="Corbel"/>
              <a:buChar char="•"/>
            </a:pPr>
            <a:r>
              <a:rPr i="0" lang="en-US" sz="2200" u="none" cap="none" strike="noStrike">
                <a:solidFill>
                  <a:schemeClr val="lt1"/>
                </a:solidFill>
                <a:latin typeface="Corbel"/>
                <a:ea typeface="Corbel"/>
                <a:cs typeface="Corbel"/>
                <a:sym typeface="Corbel"/>
              </a:rPr>
              <a:t>Older inventories of ICH may require updating not just to include new elements but also to check and, if necessary, adjust existing information</a:t>
            </a:r>
            <a:endParaRPr>
              <a:solidFill>
                <a:schemeClr val="lt1"/>
              </a:solidFill>
              <a:latin typeface="Corbel"/>
              <a:ea typeface="Corbel"/>
              <a:cs typeface="Corbel"/>
              <a:sym typeface="Corbel"/>
            </a:endParaRPr>
          </a:p>
          <a:p>
            <a:pPr indent="-342900" lvl="1" marL="342900" marR="0" rtl="0" algn="l">
              <a:spcBef>
                <a:spcPts val="1800"/>
              </a:spcBef>
              <a:spcAft>
                <a:spcPts val="0"/>
              </a:spcAft>
              <a:buClr>
                <a:schemeClr val="lt1"/>
              </a:buClr>
              <a:buSzPts val="2200"/>
              <a:buFont typeface="Corbel"/>
              <a:buChar char="•"/>
            </a:pPr>
            <a:r>
              <a:rPr i="0" lang="en-US" sz="2200" u="none" cap="none" strike="noStrike">
                <a:solidFill>
                  <a:schemeClr val="lt1"/>
                </a:solidFill>
                <a:latin typeface="Corbel"/>
                <a:ea typeface="Corbel"/>
                <a:cs typeface="Corbel"/>
                <a:sym typeface="Corbel"/>
              </a:rPr>
              <a:t>See also the issue of sustained consent (in EP 4) and the need for regular updating</a:t>
            </a:r>
            <a:endParaRPr>
              <a:solidFill>
                <a:schemeClr val="lt1"/>
              </a:solidFill>
              <a:latin typeface="Corbel"/>
              <a:ea typeface="Corbel"/>
              <a:cs typeface="Corbel"/>
              <a:sym typeface="Corbel"/>
            </a:endParaRPr>
          </a:p>
          <a:p>
            <a:pPr indent="-177800" lvl="1" marL="342900" marR="0" rtl="0" algn="l">
              <a:spcBef>
                <a:spcPts val="1800"/>
              </a:spcBef>
              <a:spcAft>
                <a:spcPts val="0"/>
              </a:spcAft>
              <a:buClr>
                <a:schemeClr val="dk1"/>
              </a:buClr>
              <a:buSzPts val="2600"/>
              <a:buFont typeface="Arial"/>
              <a:buNone/>
            </a:pPr>
            <a:r>
              <a:t/>
            </a:r>
            <a:endParaRPr i="0" sz="2600" u="none" cap="none" strike="noStrike">
              <a:solidFill>
                <a:schemeClr val="lt1"/>
              </a:solidFill>
              <a:latin typeface="Corbel"/>
              <a:ea typeface="Corbel"/>
              <a:cs typeface="Corbel"/>
              <a:sym typeface="Corbel"/>
            </a:endParaRPr>
          </a:p>
        </p:txBody>
      </p:sp>
      <p:pic>
        <p:nvPicPr>
          <p:cNvPr id="332" name="Google Shape;332;p25"/>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26"/>
          <p:cNvSpPr txBox="1"/>
          <p:nvPr>
            <p:ph type="title"/>
          </p:nvPr>
        </p:nvSpPr>
        <p:spPr>
          <a:xfrm>
            <a:off x="1327355" y="374651"/>
            <a:ext cx="10491019" cy="110807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latin typeface="Calibri"/>
                <a:ea typeface="Calibri"/>
                <a:cs typeface="Calibri"/>
                <a:sym typeface="Calibri"/>
              </a:rPr>
              <a:t>Case study: many inventories and a registry in Brazil</a:t>
            </a:r>
            <a:endParaRPr b="1" sz="3600">
              <a:latin typeface="Calibri"/>
              <a:ea typeface="Calibri"/>
              <a:cs typeface="Calibri"/>
              <a:sym typeface="Calibri"/>
            </a:endParaRPr>
          </a:p>
        </p:txBody>
      </p:sp>
      <p:sp>
        <p:nvSpPr>
          <p:cNvPr id="338" name="Google Shape;338;p26"/>
          <p:cNvSpPr txBox="1"/>
          <p:nvPr/>
        </p:nvSpPr>
        <p:spPr>
          <a:xfrm>
            <a:off x="1582994" y="1905000"/>
            <a:ext cx="8696069" cy="3295650"/>
          </a:xfrm>
          <a:prstGeom prst="rect">
            <a:avLst/>
          </a:prstGeom>
          <a:noFill/>
          <a:ln>
            <a:noFill/>
          </a:ln>
        </p:spPr>
        <p:txBody>
          <a:bodyPr anchorCtr="0" anchor="t" bIns="45700" lIns="91425" spcFirstLastPara="1" rIns="91425" wrap="square" tIns="45700">
            <a:noAutofit/>
          </a:bodyPr>
          <a:lstStyle/>
          <a:p>
            <a:pPr indent="-179388" lvl="0" marL="179388" marR="0" rtl="0" algn="l">
              <a:lnSpc>
                <a:spcPct val="100000"/>
              </a:lnSpc>
              <a:spcBef>
                <a:spcPts val="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Institutional and legal infrastructure for ICH research and inventorying since the 1950s</a:t>
            </a:r>
            <a:endParaRPr>
              <a:solidFill>
                <a:schemeClr val="lt1"/>
              </a:solidFill>
              <a:latin typeface="Corbel"/>
              <a:ea typeface="Corbel"/>
              <a:cs typeface="Corbel"/>
              <a:sym typeface="Corbel"/>
            </a:endParaRPr>
          </a:p>
          <a:p>
            <a:pPr indent="-179388" lvl="0" marL="179388" marR="0" rtl="0" algn="l">
              <a:lnSpc>
                <a:spcPct val="100000"/>
              </a:lnSpc>
              <a:spcBef>
                <a:spcPts val="18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Numerous inventories on lower level</a:t>
            </a:r>
            <a:endParaRPr>
              <a:solidFill>
                <a:schemeClr val="lt1"/>
              </a:solidFill>
              <a:latin typeface="Corbel"/>
              <a:ea typeface="Corbel"/>
              <a:cs typeface="Corbel"/>
              <a:sym typeface="Corbel"/>
            </a:endParaRPr>
          </a:p>
          <a:p>
            <a:pPr indent="-179388" lvl="0" marL="179388" marR="0" rtl="0" algn="l">
              <a:lnSpc>
                <a:spcPct val="100000"/>
              </a:lnSpc>
              <a:spcBef>
                <a:spcPts val="18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A national inventory and a registry</a:t>
            </a:r>
            <a:endParaRPr>
              <a:solidFill>
                <a:schemeClr val="lt1"/>
              </a:solidFill>
              <a:latin typeface="Corbel"/>
              <a:ea typeface="Corbel"/>
              <a:cs typeface="Corbel"/>
              <a:sym typeface="Corbel"/>
            </a:endParaRPr>
          </a:p>
          <a:p>
            <a:pPr indent="-179388" lvl="0" marL="179388" marR="0" rtl="0" algn="l">
              <a:lnSpc>
                <a:spcPct val="100000"/>
              </a:lnSpc>
              <a:spcBef>
                <a:spcPts val="18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Strong emphasis on community participation and consent</a:t>
            </a:r>
            <a:endParaRPr>
              <a:solidFill>
                <a:schemeClr val="lt1"/>
              </a:solidFill>
              <a:latin typeface="Corbel"/>
              <a:ea typeface="Corbel"/>
              <a:cs typeface="Corbel"/>
              <a:sym typeface="Corbel"/>
            </a:endParaRPr>
          </a:p>
          <a:p>
            <a:pPr indent="-52387" lvl="0" marL="179388" marR="0" rtl="0" algn="l">
              <a:lnSpc>
                <a:spcPct val="100000"/>
              </a:lnSpc>
              <a:spcBef>
                <a:spcPts val="1675"/>
              </a:spcBef>
              <a:spcAft>
                <a:spcPts val="0"/>
              </a:spcAft>
              <a:buClr>
                <a:srgbClr val="07DEDB"/>
              </a:buClr>
              <a:buSzPts val="2000"/>
              <a:buFont typeface="Arial"/>
              <a:buNone/>
            </a:pPr>
            <a:r>
              <a:t/>
            </a:r>
            <a:endParaRPr sz="2000">
              <a:solidFill>
                <a:schemeClr val="lt1"/>
              </a:solidFill>
              <a:latin typeface="Corbel"/>
              <a:ea typeface="Corbel"/>
              <a:cs typeface="Corbel"/>
              <a:sym typeface="Corbel"/>
            </a:endParaRPr>
          </a:p>
        </p:txBody>
      </p:sp>
      <p:pic>
        <p:nvPicPr>
          <p:cNvPr id="339" name="Google Shape;339;p26"/>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27"/>
          <p:cNvSpPr txBox="1"/>
          <p:nvPr>
            <p:ph type="title"/>
          </p:nvPr>
        </p:nvSpPr>
        <p:spPr>
          <a:xfrm>
            <a:off x="796413" y="374651"/>
            <a:ext cx="9490587" cy="110807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latin typeface="Calibri"/>
                <a:ea typeface="Calibri"/>
                <a:cs typeface="Calibri"/>
                <a:sym typeface="Calibri"/>
              </a:rPr>
              <a:t>Access to information about the element</a:t>
            </a:r>
            <a:endParaRPr b="1" sz="3600">
              <a:latin typeface="Calibri"/>
              <a:ea typeface="Calibri"/>
              <a:cs typeface="Calibri"/>
              <a:sym typeface="Calibri"/>
            </a:endParaRPr>
          </a:p>
        </p:txBody>
      </p:sp>
      <p:sp>
        <p:nvSpPr>
          <p:cNvPr id="345" name="Google Shape;345;p27"/>
          <p:cNvSpPr txBox="1"/>
          <p:nvPr/>
        </p:nvSpPr>
        <p:spPr>
          <a:xfrm>
            <a:off x="796413" y="1669026"/>
            <a:ext cx="10638503" cy="409733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600"/>
              <a:buFont typeface="Arial"/>
              <a:buNone/>
            </a:pPr>
            <a:r>
              <a:rPr b="1" lang="en-US" sz="2600">
                <a:solidFill>
                  <a:schemeClr val="lt1"/>
                </a:solidFill>
                <a:latin typeface="Corbel"/>
                <a:ea typeface="Corbel"/>
                <a:cs typeface="Corbel"/>
                <a:sym typeface="Corbel"/>
              </a:rPr>
              <a:t>Article 13(d)(ii)</a:t>
            </a:r>
            <a:endParaRPr>
              <a:solidFill>
                <a:schemeClr val="lt1"/>
              </a:solidFill>
              <a:latin typeface="Corbel"/>
              <a:ea typeface="Corbel"/>
              <a:cs typeface="Corbel"/>
              <a:sym typeface="Corbel"/>
            </a:endParaRPr>
          </a:p>
          <a:p>
            <a:pPr indent="0" lvl="0" marL="0" marR="0" rtl="0" algn="l">
              <a:lnSpc>
                <a:spcPct val="100000"/>
              </a:lnSpc>
              <a:spcBef>
                <a:spcPts val="1800"/>
              </a:spcBef>
              <a:spcAft>
                <a:spcPts val="0"/>
              </a:spcAft>
              <a:buClr>
                <a:schemeClr val="dk1"/>
              </a:buClr>
              <a:buSzPts val="2600"/>
              <a:buFont typeface="Arial"/>
              <a:buNone/>
            </a:pPr>
            <a:r>
              <a:rPr i="1" lang="en-US" sz="2600">
                <a:solidFill>
                  <a:schemeClr val="lt1"/>
                </a:solidFill>
                <a:latin typeface="Corbel"/>
                <a:ea typeface="Corbel"/>
                <a:cs typeface="Corbel"/>
                <a:sym typeface="Corbel"/>
              </a:rPr>
              <a:t>… each State Party shall endeavour to:</a:t>
            </a:r>
            <a:endParaRPr>
              <a:solidFill>
                <a:schemeClr val="lt1"/>
              </a:solidFill>
              <a:latin typeface="Corbel"/>
              <a:ea typeface="Corbel"/>
              <a:cs typeface="Corbel"/>
              <a:sym typeface="Corbel"/>
            </a:endParaRPr>
          </a:p>
          <a:p>
            <a:pPr indent="0" lvl="0" marL="0" marR="0" rtl="0" algn="l">
              <a:lnSpc>
                <a:spcPct val="100000"/>
              </a:lnSpc>
              <a:spcBef>
                <a:spcPts val="1800"/>
              </a:spcBef>
              <a:spcAft>
                <a:spcPts val="0"/>
              </a:spcAft>
              <a:buClr>
                <a:schemeClr val="dk1"/>
              </a:buClr>
              <a:buSzPts val="2600"/>
              <a:buFont typeface="Arial"/>
              <a:buNone/>
            </a:pPr>
            <a:r>
              <a:rPr i="1" lang="en-US" sz="2600">
                <a:solidFill>
                  <a:schemeClr val="lt1"/>
                </a:solidFill>
                <a:latin typeface="Corbel"/>
                <a:ea typeface="Corbel"/>
                <a:cs typeface="Corbel"/>
                <a:sym typeface="Corbel"/>
              </a:rPr>
              <a:t>adopt … measures aimed at: ensuring access to the intangible cultural heritage while respecting customary practices governing access to specific aspects of such heritage.</a:t>
            </a:r>
            <a:endParaRPr i="1" sz="2600">
              <a:solidFill>
                <a:schemeClr val="lt1"/>
              </a:solidFill>
              <a:latin typeface="Corbel"/>
              <a:ea typeface="Corbel"/>
              <a:cs typeface="Corbel"/>
              <a:sym typeface="Corbel"/>
            </a:endParaRPr>
          </a:p>
          <a:p>
            <a:pPr indent="0" lvl="0" marL="0" marR="0" rtl="0" algn="l">
              <a:lnSpc>
                <a:spcPct val="100000"/>
              </a:lnSpc>
              <a:spcBef>
                <a:spcPts val="600"/>
              </a:spcBef>
              <a:spcAft>
                <a:spcPts val="0"/>
              </a:spcAft>
              <a:buClr>
                <a:srgbClr val="07DEDB"/>
              </a:buClr>
              <a:buSzPts val="2000"/>
              <a:buFont typeface="Noto Sans Symbols"/>
              <a:buNone/>
            </a:pPr>
            <a:r>
              <a:t/>
            </a:r>
            <a:endParaRPr i="1" sz="2000">
              <a:solidFill>
                <a:schemeClr val="lt1"/>
              </a:solidFill>
              <a:latin typeface="Corbel"/>
              <a:ea typeface="Corbel"/>
              <a:cs typeface="Corbel"/>
              <a:sym typeface="Corbel"/>
            </a:endParaRPr>
          </a:p>
          <a:p>
            <a:pPr indent="0" lvl="0" marL="0" marR="0" rtl="0" algn="l">
              <a:lnSpc>
                <a:spcPct val="100000"/>
              </a:lnSpc>
              <a:spcBef>
                <a:spcPts val="0"/>
              </a:spcBef>
              <a:spcAft>
                <a:spcPts val="0"/>
              </a:spcAft>
              <a:buClr>
                <a:srgbClr val="07DEDB"/>
              </a:buClr>
              <a:buSzPts val="2000"/>
              <a:buFont typeface="Noto Sans Symbols"/>
              <a:buNone/>
            </a:pPr>
            <a:r>
              <a:t/>
            </a:r>
            <a:endParaRPr sz="2000">
              <a:solidFill>
                <a:schemeClr val="lt1"/>
              </a:solidFill>
              <a:latin typeface="Corbel"/>
              <a:ea typeface="Corbel"/>
              <a:cs typeface="Corbel"/>
              <a:sym typeface="Corbel"/>
            </a:endParaRPr>
          </a:p>
        </p:txBody>
      </p:sp>
      <p:pic>
        <p:nvPicPr>
          <p:cNvPr id="346" name="Google Shape;346;p27"/>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28"/>
          <p:cNvSpPr txBox="1"/>
          <p:nvPr>
            <p:ph type="title"/>
          </p:nvPr>
        </p:nvSpPr>
        <p:spPr>
          <a:xfrm>
            <a:off x="983225" y="374651"/>
            <a:ext cx="10795819" cy="166211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latin typeface="Calibri"/>
                <a:ea typeface="Calibri"/>
                <a:cs typeface="Calibri"/>
                <a:sym typeface="Calibri"/>
              </a:rPr>
              <a:t>Case study: Australian Institute of Aboriginal and Torres Strait Islander Studies</a:t>
            </a:r>
            <a:endParaRPr b="1" sz="3600">
              <a:latin typeface="Calibri"/>
              <a:ea typeface="Calibri"/>
              <a:cs typeface="Calibri"/>
              <a:sym typeface="Calibri"/>
            </a:endParaRPr>
          </a:p>
        </p:txBody>
      </p:sp>
      <p:sp>
        <p:nvSpPr>
          <p:cNvPr id="352" name="Google Shape;352;p28"/>
          <p:cNvSpPr txBox="1"/>
          <p:nvPr/>
        </p:nvSpPr>
        <p:spPr>
          <a:xfrm>
            <a:off x="983225" y="2427289"/>
            <a:ext cx="9303775" cy="4097337"/>
          </a:xfrm>
          <a:prstGeom prst="rect">
            <a:avLst/>
          </a:prstGeom>
          <a:noFill/>
          <a:ln>
            <a:noFill/>
          </a:ln>
        </p:spPr>
        <p:txBody>
          <a:bodyPr anchorCtr="0" anchor="t" bIns="45700" lIns="91425" spcFirstLastPara="1" rIns="91425" wrap="square" tIns="45700">
            <a:noAutofit/>
          </a:bodyPr>
          <a:lstStyle/>
          <a:p>
            <a:pPr indent="-179388" lvl="0" marL="179388" marR="0" rtl="0" algn="l">
              <a:lnSpc>
                <a:spcPct val="100000"/>
              </a:lnSpc>
              <a:spcBef>
                <a:spcPts val="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Code of ethics for researchers</a:t>
            </a:r>
            <a:endParaRPr>
              <a:solidFill>
                <a:schemeClr val="lt1"/>
              </a:solidFill>
              <a:latin typeface="Corbel"/>
              <a:ea typeface="Corbel"/>
              <a:cs typeface="Corbel"/>
              <a:sym typeface="Corbel"/>
            </a:endParaRPr>
          </a:p>
          <a:p>
            <a:pPr indent="-179388" lvl="0" marL="179388" marR="0" rtl="0" algn="l">
              <a:lnSpc>
                <a:spcPct val="100000"/>
              </a:lnSpc>
              <a:spcBef>
                <a:spcPts val="18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Enforces customary limitations on access to indigenous ICH databases</a:t>
            </a:r>
            <a:endParaRPr>
              <a:solidFill>
                <a:schemeClr val="lt1"/>
              </a:solidFill>
              <a:latin typeface="Corbel"/>
              <a:ea typeface="Corbel"/>
              <a:cs typeface="Corbel"/>
              <a:sym typeface="Corbel"/>
            </a:endParaRPr>
          </a:p>
          <a:p>
            <a:pPr indent="-179388" lvl="0" marL="179388" marR="0" rtl="0" algn="l">
              <a:lnSpc>
                <a:spcPct val="100000"/>
              </a:lnSpc>
              <a:spcBef>
                <a:spcPts val="18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Requires users to respect cultural sensitivities</a:t>
            </a:r>
            <a:endParaRPr>
              <a:solidFill>
                <a:schemeClr val="lt1"/>
              </a:solidFill>
              <a:latin typeface="Corbel"/>
              <a:ea typeface="Corbel"/>
              <a:cs typeface="Corbel"/>
              <a:sym typeface="Corbel"/>
            </a:endParaRPr>
          </a:p>
          <a:p>
            <a:pPr indent="-179388" lvl="0" marL="179388" marR="0" rtl="0" algn="l">
              <a:lnSpc>
                <a:spcPct val="100000"/>
              </a:lnSpc>
              <a:spcBef>
                <a:spcPts val="18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Protocols allow indigenous control over access to sensitive items</a:t>
            </a:r>
            <a:endParaRPr>
              <a:solidFill>
                <a:schemeClr val="lt1"/>
              </a:solidFill>
              <a:latin typeface="Corbel"/>
              <a:ea typeface="Corbel"/>
              <a:cs typeface="Corbel"/>
              <a:sym typeface="Corbel"/>
            </a:endParaRPr>
          </a:p>
        </p:txBody>
      </p:sp>
      <p:pic>
        <p:nvPicPr>
          <p:cNvPr id="353" name="Google Shape;353;p28"/>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29"/>
          <p:cNvSpPr txBox="1"/>
          <p:nvPr>
            <p:ph type="title"/>
          </p:nvPr>
        </p:nvSpPr>
        <p:spPr>
          <a:xfrm>
            <a:off x="619432" y="492638"/>
            <a:ext cx="7661787" cy="110807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latin typeface="Calibri"/>
                <a:ea typeface="Calibri"/>
                <a:cs typeface="Calibri"/>
                <a:sym typeface="Calibri"/>
              </a:rPr>
              <a:t>From inventories to nominations</a:t>
            </a:r>
            <a:endParaRPr b="1" sz="3600">
              <a:latin typeface="Calibri"/>
              <a:ea typeface="Calibri"/>
              <a:cs typeface="Calibri"/>
              <a:sym typeface="Calibri"/>
            </a:endParaRPr>
          </a:p>
        </p:txBody>
      </p:sp>
      <p:sp>
        <p:nvSpPr>
          <p:cNvPr id="359" name="Google Shape;359;p29"/>
          <p:cNvSpPr txBox="1"/>
          <p:nvPr/>
        </p:nvSpPr>
        <p:spPr>
          <a:xfrm>
            <a:off x="924232" y="1905000"/>
            <a:ext cx="10854813" cy="4097338"/>
          </a:xfrm>
          <a:prstGeom prst="rect">
            <a:avLst/>
          </a:prstGeom>
          <a:noFill/>
          <a:ln>
            <a:noFill/>
          </a:ln>
        </p:spPr>
        <p:txBody>
          <a:bodyPr anchorCtr="0" anchor="t" bIns="45700" lIns="91425" spcFirstLastPara="1" rIns="91425" wrap="square" tIns="45700">
            <a:noAutofit/>
          </a:bodyPr>
          <a:lstStyle/>
          <a:p>
            <a:pPr indent="-179388" lvl="0" marL="179388" marR="0" rtl="0" algn="l">
              <a:lnSpc>
                <a:spcPct val="100000"/>
              </a:lnSpc>
              <a:spcBef>
                <a:spcPts val="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Nominated elements to be included in an inventory of the ICH present in the territories of the submitting States Parties (Criteria U.5 and R.5 in ODs 1– 2)</a:t>
            </a:r>
            <a:endParaRPr>
              <a:solidFill>
                <a:schemeClr val="lt1"/>
              </a:solidFill>
              <a:latin typeface="Corbel"/>
              <a:ea typeface="Corbel"/>
              <a:cs typeface="Corbel"/>
              <a:sym typeface="Corbel"/>
            </a:endParaRPr>
          </a:p>
          <a:p>
            <a:pPr indent="-179388" lvl="0" marL="179388" marR="0" rtl="0" algn="l">
              <a:lnSpc>
                <a:spcPct val="100000"/>
              </a:lnSpc>
              <a:spcBef>
                <a:spcPts val="18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Proof of inclusion of the element on the inventory required on the forms</a:t>
            </a:r>
            <a:endParaRPr>
              <a:solidFill>
                <a:schemeClr val="lt1"/>
              </a:solidFill>
              <a:latin typeface="Corbel"/>
              <a:ea typeface="Corbel"/>
              <a:cs typeface="Corbel"/>
              <a:sym typeface="Corbel"/>
            </a:endParaRPr>
          </a:p>
          <a:p>
            <a:pPr indent="-179388" lvl="0" marL="179388" marR="0" rtl="0" algn="l">
              <a:lnSpc>
                <a:spcPct val="100000"/>
              </a:lnSpc>
              <a:spcBef>
                <a:spcPts val="18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Inventory can be work-in-progress</a:t>
            </a:r>
            <a:endParaRPr>
              <a:solidFill>
                <a:schemeClr val="lt1"/>
              </a:solidFill>
              <a:latin typeface="Corbel"/>
              <a:ea typeface="Corbel"/>
              <a:cs typeface="Corbel"/>
              <a:sym typeface="Corbel"/>
            </a:endParaRPr>
          </a:p>
        </p:txBody>
      </p:sp>
      <p:pic>
        <p:nvPicPr>
          <p:cNvPr id="360" name="Google Shape;360;p29"/>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3"/>
          <p:cNvSpPr txBox="1"/>
          <p:nvPr>
            <p:ph type="title"/>
          </p:nvPr>
        </p:nvSpPr>
        <p:spPr>
          <a:xfrm>
            <a:off x="727587" y="393921"/>
            <a:ext cx="8900652" cy="687628"/>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latin typeface="Calibri"/>
                <a:ea typeface="Calibri"/>
                <a:cs typeface="Calibri"/>
                <a:sym typeface="Calibri"/>
              </a:rPr>
              <a:t>Documentation, research and inventorying</a:t>
            </a:r>
            <a:endParaRPr b="1" sz="3600">
              <a:latin typeface="Calibri"/>
              <a:ea typeface="Calibri"/>
              <a:cs typeface="Calibri"/>
              <a:sym typeface="Calibri"/>
            </a:endParaRPr>
          </a:p>
        </p:txBody>
      </p:sp>
      <p:grpSp>
        <p:nvGrpSpPr>
          <p:cNvPr id="115" name="Google Shape;115;p3"/>
          <p:cNvGrpSpPr/>
          <p:nvPr/>
        </p:nvGrpSpPr>
        <p:grpSpPr>
          <a:xfrm>
            <a:off x="1524731" y="905351"/>
            <a:ext cx="6200570" cy="5452551"/>
            <a:chOff x="700232" y="-395525"/>
            <a:chExt cx="6200570" cy="5452551"/>
          </a:xfrm>
        </p:grpSpPr>
        <p:sp>
          <p:nvSpPr>
            <p:cNvPr id="116" name="Google Shape;116;p3"/>
            <p:cNvSpPr/>
            <p:nvPr/>
          </p:nvSpPr>
          <p:spPr>
            <a:xfrm>
              <a:off x="3363839" y="1906757"/>
              <a:ext cx="3102594" cy="3137241"/>
            </a:xfrm>
            <a:custGeom>
              <a:rect b="b" l="l" r="r" t="t"/>
              <a:pathLst>
                <a:path extrusionOk="0" h="120000" w="120000">
                  <a:moveTo>
                    <a:pt x="85177" y="19020"/>
                  </a:moveTo>
                  <a:lnTo>
                    <a:pt x="94564" y="11337"/>
                  </a:lnTo>
                  <a:lnTo>
                    <a:pt x="102039" y="17627"/>
                  </a:lnTo>
                  <a:lnTo>
                    <a:pt x="95875" y="28021"/>
                  </a:lnTo>
                  <a:lnTo>
                    <a:pt x="95875" y="28021"/>
                  </a:lnTo>
                  <a:cubicBezTo>
                    <a:pt x="100207" y="32908"/>
                    <a:pt x="103501" y="38629"/>
                    <a:pt x="105555" y="44835"/>
                  </a:cubicBezTo>
                  <a:lnTo>
                    <a:pt x="117740" y="44863"/>
                  </a:lnTo>
                  <a:lnTo>
                    <a:pt x="119441" y="54532"/>
                  </a:lnTo>
                  <a:lnTo>
                    <a:pt x="107980" y="58626"/>
                  </a:lnTo>
                  <a:lnTo>
                    <a:pt x="107980" y="58626"/>
                  </a:lnTo>
                  <a:cubicBezTo>
                    <a:pt x="108167" y="65163"/>
                    <a:pt x="107023" y="71668"/>
                    <a:pt x="104618" y="77746"/>
                  </a:cubicBezTo>
                  <a:lnTo>
                    <a:pt x="114000" y="85437"/>
                  </a:lnTo>
                  <a:lnTo>
                    <a:pt x="109110" y="93928"/>
                  </a:lnTo>
                  <a:lnTo>
                    <a:pt x="97636" y="89874"/>
                  </a:lnTo>
                  <a:cubicBezTo>
                    <a:pt x="93588" y="95001"/>
                    <a:pt x="88542" y="99247"/>
                    <a:pt x="82804" y="102354"/>
                  </a:cubicBezTo>
                  <a:lnTo>
                    <a:pt x="84974" y="114212"/>
                  </a:lnTo>
                  <a:lnTo>
                    <a:pt x="75820" y="117553"/>
                  </a:lnTo>
                  <a:lnTo>
                    <a:pt x="69681" y="107143"/>
                  </a:lnTo>
                  <a:cubicBezTo>
                    <a:pt x="63294" y="108462"/>
                    <a:pt x="56706" y="108462"/>
                    <a:pt x="50319" y="107143"/>
                  </a:cubicBezTo>
                  <a:lnTo>
                    <a:pt x="44180" y="117553"/>
                  </a:lnTo>
                  <a:lnTo>
                    <a:pt x="35026" y="114212"/>
                  </a:lnTo>
                  <a:lnTo>
                    <a:pt x="37196" y="102354"/>
                  </a:lnTo>
                  <a:lnTo>
                    <a:pt x="37196" y="102354"/>
                  </a:lnTo>
                  <a:cubicBezTo>
                    <a:pt x="31458" y="99247"/>
                    <a:pt x="26412" y="95001"/>
                    <a:pt x="22364" y="89874"/>
                  </a:cubicBezTo>
                  <a:lnTo>
                    <a:pt x="10890" y="93928"/>
                  </a:lnTo>
                  <a:lnTo>
                    <a:pt x="6000" y="85437"/>
                  </a:lnTo>
                  <a:lnTo>
                    <a:pt x="15382" y="77746"/>
                  </a:lnTo>
                  <a:cubicBezTo>
                    <a:pt x="12977" y="71668"/>
                    <a:pt x="11833" y="65163"/>
                    <a:pt x="12020" y="58626"/>
                  </a:cubicBezTo>
                  <a:lnTo>
                    <a:pt x="559" y="54532"/>
                  </a:lnTo>
                  <a:lnTo>
                    <a:pt x="2260" y="44863"/>
                  </a:lnTo>
                  <a:lnTo>
                    <a:pt x="14445" y="44835"/>
                  </a:lnTo>
                  <a:lnTo>
                    <a:pt x="14445" y="44835"/>
                  </a:lnTo>
                  <a:cubicBezTo>
                    <a:pt x="16499" y="38629"/>
                    <a:pt x="19793" y="32908"/>
                    <a:pt x="24125" y="28021"/>
                  </a:cubicBezTo>
                  <a:lnTo>
                    <a:pt x="17961" y="17627"/>
                  </a:lnTo>
                  <a:lnTo>
                    <a:pt x="25436" y="11337"/>
                  </a:lnTo>
                  <a:lnTo>
                    <a:pt x="34823" y="19020"/>
                  </a:lnTo>
                  <a:lnTo>
                    <a:pt x="34823" y="19020"/>
                  </a:lnTo>
                  <a:cubicBezTo>
                    <a:pt x="40375" y="15590"/>
                    <a:pt x="46566" y="13331"/>
                    <a:pt x="53017" y="12380"/>
                  </a:cubicBezTo>
                  <a:lnTo>
                    <a:pt x="55133" y="512"/>
                  </a:lnTo>
                  <a:lnTo>
                    <a:pt x="64867" y="512"/>
                  </a:lnTo>
                  <a:lnTo>
                    <a:pt x="66983" y="12380"/>
                  </a:lnTo>
                  <a:lnTo>
                    <a:pt x="66983" y="12380"/>
                  </a:lnTo>
                  <a:cubicBezTo>
                    <a:pt x="73434" y="13331"/>
                    <a:pt x="79625" y="15590"/>
                    <a:pt x="85177" y="19020"/>
                  </a:cubicBezTo>
                  <a:close/>
                </a:path>
              </a:pathLst>
            </a:custGeom>
            <a:solidFill>
              <a:srgbClr val="C00000"/>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3"/>
            <p:cNvSpPr txBox="1"/>
            <p:nvPr/>
          </p:nvSpPr>
          <p:spPr>
            <a:xfrm>
              <a:off x="3987598" y="2639339"/>
              <a:ext cx="1855076" cy="1617059"/>
            </a:xfrm>
            <a:prstGeom prst="rect">
              <a:avLst/>
            </a:prstGeom>
            <a:noFill/>
            <a:ln>
              <a:noFill/>
            </a:ln>
          </p:spPr>
          <p:txBody>
            <a:bodyPr anchorCtr="0" anchor="ctr" bIns="21575" lIns="21575" spcFirstLastPara="1" rIns="21575" wrap="square" tIns="21575">
              <a:noAutofit/>
            </a:bodyPr>
            <a:lstStyle/>
            <a:p>
              <a:pPr indent="0" lvl="0" marL="0" marR="0" rtl="0" algn="ctr">
                <a:lnSpc>
                  <a:spcPct val="90000"/>
                </a:lnSpc>
                <a:spcBef>
                  <a:spcPts val="0"/>
                </a:spcBef>
                <a:spcAft>
                  <a:spcPts val="0"/>
                </a:spcAft>
                <a:buNone/>
              </a:pPr>
              <a:r>
                <a:rPr b="0" i="0" lang="en-US" sz="1700" u="none" cap="none" strike="noStrike">
                  <a:solidFill>
                    <a:schemeClr val="lt1"/>
                  </a:solidFill>
                  <a:latin typeface="Calibri"/>
                  <a:ea typeface="Calibri"/>
                  <a:cs typeface="Calibri"/>
                  <a:sym typeface="Calibri"/>
                </a:rPr>
                <a:t>Inventory</a:t>
              </a:r>
              <a:endParaRPr b="0" i="0" sz="1700" u="none" cap="none" strike="noStrike">
                <a:solidFill>
                  <a:schemeClr val="lt1"/>
                </a:solidFill>
                <a:latin typeface="Calibri"/>
                <a:ea typeface="Calibri"/>
                <a:cs typeface="Calibri"/>
                <a:sym typeface="Calibri"/>
              </a:endParaRPr>
            </a:p>
          </p:txBody>
        </p:sp>
        <p:sp>
          <p:nvSpPr>
            <p:cNvPr id="118" name="Google Shape;118;p3"/>
            <p:cNvSpPr/>
            <p:nvPr/>
          </p:nvSpPr>
          <p:spPr>
            <a:xfrm>
              <a:off x="700232" y="1057859"/>
              <a:ext cx="3049913" cy="3353992"/>
            </a:xfrm>
            <a:custGeom>
              <a:rect b="b" l="l" r="r" t="t"/>
              <a:pathLst>
                <a:path extrusionOk="0" h="120000" w="120000">
                  <a:moveTo>
                    <a:pt x="89790" y="29243"/>
                  </a:moveTo>
                  <a:lnTo>
                    <a:pt x="107763" y="25294"/>
                  </a:lnTo>
                  <a:lnTo>
                    <a:pt x="114692" y="37761"/>
                  </a:lnTo>
                  <a:lnTo>
                    <a:pt x="100535" y="48578"/>
                  </a:lnTo>
                  <a:lnTo>
                    <a:pt x="100535" y="48578"/>
                  </a:lnTo>
                  <a:cubicBezTo>
                    <a:pt x="102488" y="56057"/>
                    <a:pt x="102488" y="63943"/>
                    <a:pt x="100535" y="71422"/>
                  </a:cubicBezTo>
                  <a:lnTo>
                    <a:pt x="114692" y="82239"/>
                  </a:lnTo>
                  <a:lnTo>
                    <a:pt x="107763" y="94706"/>
                  </a:lnTo>
                  <a:lnTo>
                    <a:pt x="89790" y="90757"/>
                  </a:lnTo>
                  <a:lnTo>
                    <a:pt x="89790" y="90757"/>
                  </a:lnTo>
                  <a:cubicBezTo>
                    <a:pt x="84531" y="96254"/>
                    <a:pt x="77957" y="100197"/>
                    <a:pt x="70746" y="102180"/>
                  </a:cubicBezTo>
                  <a:lnTo>
                    <a:pt x="66514" y="118548"/>
                  </a:lnTo>
                  <a:lnTo>
                    <a:pt x="53486" y="118548"/>
                  </a:lnTo>
                  <a:lnTo>
                    <a:pt x="49254" y="102180"/>
                  </a:lnTo>
                  <a:cubicBezTo>
                    <a:pt x="42043" y="100197"/>
                    <a:pt x="35469" y="96254"/>
                    <a:pt x="30210" y="90757"/>
                  </a:cubicBezTo>
                  <a:lnTo>
                    <a:pt x="12237" y="94706"/>
                  </a:lnTo>
                  <a:lnTo>
                    <a:pt x="5308" y="82239"/>
                  </a:lnTo>
                  <a:lnTo>
                    <a:pt x="19465" y="71422"/>
                  </a:lnTo>
                  <a:lnTo>
                    <a:pt x="19465" y="71422"/>
                  </a:lnTo>
                  <a:cubicBezTo>
                    <a:pt x="17512" y="63943"/>
                    <a:pt x="17512" y="56057"/>
                    <a:pt x="19465" y="48578"/>
                  </a:cubicBezTo>
                  <a:lnTo>
                    <a:pt x="5308" y="37761"/>
                  </a:lnTo>
                  <a:lnTo>
                    <a:pt x="12237" y="25294"/>
                  </a:lnTo>
                  <a:lnTo>
                    <a:pt x="30210" y="29243"/>
                  </a:lnTo>
                  <a:lnTo>
                    <a:pt x="30210" y="29243"/>
                  </a:lnTo>
                  <a:cubicBezTo>
                    <a:pt x="35469" y="23746"/>
                    <a:pt x="42043" y="19803"/>
                    <a:pt x="49254" y="17820"/>
                  </a:cubicBezTo>
                  <a:lnTo>
                    <a:pt x="53486" y="1452"/>
                  </a:lnTo>
                  <a:lnTo>
                    <a:pt x="66514" y="1452"/>
                  </a:lnTo>
                  <a:lnTo>
                    <a:pt x="70746" y="17820"/>
                  </a:lnTo>
                  <a:lnTo>
                    <a:pt x="70746" y="17820"/>
                  </a:lnTo>
                  <a:cubicBezTo>
                    <a:pt x="77957" y="19803"/>
                    <a:pt x="84531" y="23746"/>
                    <a:pt x="89790" y="29243"/>
                  </a:cubicBezTo>
                  <a:close/>
                </a:path>
              </a:pathLst>
            </a:custGeom>
            <a:solidFill>
              <a:srgbClr val="FF9900"/>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3"/>
            <p:cNvSpPr txBox="1"/>
            <p:nvPr/>
          </p:nvSpPr>
          <p:spPr>
            <a:xfrm>
              <a:off x="1468057" y="1875187"/>
              <a:ext cx="1514263" cy="1719336"/>
            </a:xfrm>
            <a:prstGeom prst="rect">
              <a:avLst/>
            </a:prstGeom>
            <a:noFill/>
            <a:ln>
              <a:noFill/>
            </a:ln>
          </p:spPr>
          <p:txBody>
            <a:bodyPr anchorCtr="0" anchor="ctr" bIns="21575" lIns="21575" spcFirstLastPara="1" rIns="21575" wrap="square" tIns="21575">
              <a:noAutofit/>
            </a:bodyPr>
            <a:lstStyle/>
            <a:p>
              <a:pPr indent="0" lvl="0" marL="0" marR="0" rtl="0" algn="ctr">
                <a:lnSpc>
                  <a:spcPct val="90000"/>
                </a:lnSpc>
                <a:spcBef>
                  <a:spcPts val="0"/>
                </a:spcBef>
                <a:spcAft>
                  <a:spcPts val="0"/>
                </a:spcAft>
                <a:buNone/>
              </a:pPr>
              <a:r>
                <a:rPr b="1" i="0" lang="en-US" sz="1700" u="none" cap="none" strike="noStrike">
                  <a:solidFill>
                    <a:schemeClr val="lt1"/>
                  </a:solidFill>
                  <a:latin typeface="Calibri"/>
                  <a:ea typeface="Calibri"/>
                  <a:cs typeface="Calibri"/>
                  <a:sym typeface="Calibri"/>
                </a:rPr>
                <a:t>Documentation</a:t>
              </a:r>
              <a:endParaRPr b="1" i="0" sz="1700" u="none" cap="none" strike="noStrike">
                <a:solidFill>
                  <a:schemeClr val="lt1"/>
                </a:solidFill>
                <a:latin typeface="Calibri"/>
                <a:ea typeface="Calibri"/>
                <a:cs typeface="Calibri"/>
                <a:sym typeface="Calibri"/>
              </a:endParaRPr>
            </a:p>
          </p:txBody>
        </p:sp>
        <p:sp>
          <p:nvSpPr>
            <p:cNvPr id="120" name="Google Shape;120;p3"/>
            <p:cNvSpPr/>
            <p:nvPr/>
          </p:nvSpPr>
          <p:spPr>
            <a:xfrm rot="-900000">
              <a:off x="2700406" y="-96316"/>
              <a:ext cx="2686439" cy="2843287"/>
            </a:xfrm>
            <a:custGeom>
              <a:rect b="b" l="l" r="r" t="t"/>
              <a:pathLst>
                <a:path extrusionOk="0" h="120000" w="120000">
                  <a:moveTo>
                    <a:pt x="89790" y="29693"/>
                  </a:moveTo>
                  <a:lnTo>
                    <a:pt x="107665" y="25223"/>
                  </a:lnTo>
                  <a:lnTo>
                    <a:pt x="114431" y="37219"/>
                  </a:lnTo>
                  <a:lnTo>
                    <a:pt x="100535" y="48745"/>
                  </a:lnTo>
                  <a:lnTo>
                    <a:pt x="100535" y="48745"/>
                  </a:lnTo>
                  <a:cubicBezTo>
                    <a:pt x="102488" y="56115"/>
                    <a:pt x="102488" y="63885"/>
                    <a:pt x="100535" y="71255"/>
                  </a:cubicBezTo>
                  <a:lnTo>
                    <a:pt x="114431" y="82781"/>
                  </a:lnTo>
                  <a:lnTo>
                    <a:pt x="107665" y="94777"/>
                  </a:lnTo>
                  <a:lnTo>
                    <a:pt x="89790" y="90307"/>
                  </a:lnTo>
                  <a:lnTo>
                    <a:pt x="89790" y="90307"/>
                  </a:lnTo>
                  <a:cubicBezTo>
                    <a:pt x="84531" y="95723"/>
                    <a:pt x="77957" y="99608"/>
                    <a:pt x="70746" y="101562"/>
                  </a:cubicBezTo>
                  <a:lnTo>
                    <a:pt x="66514" y="118569"/>
                  </a:lnTo>
                  <a:lnTo>
                    <a:pt x="53486" y="118569"/>
                  </a:lnTo>
                  <a:lnTo>
                    <a:pt x="49254" y="101562"/>
                  </a:lnTo>
                  <a:cubicBezTo>
                    <a:pt x="42043" y="99608"/>
                    <a:pt x="35469" y="95723"/>
                    <a:pt x="30210" y="90307"/>
                  </a:cubicBezTo>
                  <a:lnTo>
                    <a:pt x="12335" y="94777"/>
                  </a:lnTo>
                  <a:lnTo>
                    <a:pt x="5569" y="82781"/>
                  </a:lnTo>
                  <a:lnTo>
                    <a:pt x="19465" y="71255"/>
                  </a:lnTo>
                  <a:lnTo>
                    <a:pt x="19465" y="71255"/>
                  </a:lnTo>
                  <a:cubicBezTo>
                    <a:pt x="17512" y="63885"/>
                    <a:pt x="17512" y="56115"/>
                    <a:pt x="19465" y="48745"/>
                  </a:cubicBezTo>
                  <a:lnTo>
                    <a:pt x="5569" y="37219"/>
                  </a:lnTo>
                  <a:lnTo>
                    <a:pt x="12335" y="25223"/>
                  </a:lnTo>
                  <a:lnTo>
                    <a:pt x="30210" y="29693"/>
                  </a:lnTo>
                  <a:lnTo>
                    <a:pt x="30210" y="29693"/>
                  </a:lnTo>
                  <a:cubicBezTo>
                    <a:pt x="35469" y="24277"/>
                    <a:pt x="42043" y="20392"/>
                    <a:pt x="49254" y="18438"/>
                  </a:cubicBezTo>
                  <a:lnTo>
                    <a:pt x="53486" y="1431"/>
                  </a:lnTo>
                  <a:lnTo>
                    <a:pt x="66514" y="1431"/>
                  </a:lnTo>
                  <a:lnTo>
                    <a:pt x="70746" y="18438"/>
                  </a:lnTo>
                  <a:lnTo>
                    <a:pt x="70746" y="18438"/>
                  </a:lnTo>
                  <a:cubicBezTo>
                    <a:pt x="77957" y="20392"/>
                    <a:pt x="84531" y="24277"/>
                    <a:pt x="89790" y="29693"/>
                  </a:cubicBezTo>
                  <a:close/>
                </a:path>
              </a:pathLst>
            </a:custGeom>
            <a:solidFill>
              <a:srgbClr val="FFC000"/>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3"/>
            <p:cNvSpPr txBox="1"/>
            <p:nvPr/>
          </p:nvSpPr>
          <p:spPr>
            <a:xfrm>
              <a:off x="3280318" y="536602"/>
              <a:ext cx="1526615" cy="1577448"/>
            </a:xfrm>
            <a:prstGeom prst="rect">
              <a:avLst/>
            </a:prstGeom>
            <a:noFill/>
            <a:ln>
              <a:noFill/>
            </a:ln>
          </p:spPr>
          <p:txBody>
            <a:bodyPr anchorCtr="0" anchor="ctr" bIns="21575" lIns="21575" spcFirstLastPara="1" rIns="21575" wrap="square" tIns="21575">
              <a:noAutofit/>
            </a:bodyPr>
            <a:lstStyle/>
            <a:p>
              <a:pPr indent="0" lvl="0" marL="0" marR="0" rtl="0" algn="ctr">
                <a:lnSpc>
                  <a:spcPct val="90000"/>
                </a:lnSpc>
                <a:spcBef>
                  <a:spcPts val="0"/>
                </a:spcBef>
                <a:spcAft>
                  <a:spcPts val="0"/>
                </a:spcAft>
                <a:buNone/>
              </a:pPr>
              <a:r>
                <a:rPr b="0" i="0" lang="en-US" sz="1700" u="none" cap="none" strike="noStrike">
                  <a:solidFill>
                    <a:schemeClr val="lt1"/>
                  </a:solidFill>
                  <a:latin typeface="Calibri"/>
                  <a:ea typeface="Calibri"/>
                  <a:cs typeface="Calibri"/>
                  <a:sym typeface="Calibri"/>
                </a:rPr>
                <a:t>Research </a:t>
              </a:r>
              <a:endParaRPr b="0" i="0" sz="1700" u="none" cap="none" strike="noStrike">
                <a:solidFill>
                  <a:schemeClr val="lt1"/>
                </a:solidFill>
                <a:latin typeface="Calibri"/>
                <a:ea typeface="Calibri"/>
                <a:cs typeface="Calibri"/>
                <a:sym typeface="Calibri"/>
              </a:endParaRPr>
            </a:p>
          </p:txBody>
        </p:sp>
        <p:sp>
          <p:nvSpPr>
            <p:cNvPr id="122" name="Google Shape;122;p3"/>
            <p:cNvSpPr/>
            <p:nvPr/>
          </p:nvSpPr>
          <p:spPr>
            <a:xfrm>
              <a:off x="3677799" y="1834023"/>
              <a:ext cx="3223003" cy="3223003"/>
            </a:xfrm>
            <a:custGeom>
              <a:rect b="b" l="l" r="r" t="t"/>
              <a:pathLst>
                <a:path extrusionOk="0" h="120000" w="120000">
                  <a:moveTo>
                    <a:pt x="54171" y="4053"/>
                  </a:moveTo>
                  <a:lnTo>
                    <a:pt x="54171" y="4053"/>
                  </a:lnTo>
                  <a:cubicBezTo>
                    <a:pt x="77383" y="1635"/>
                    <a:pt x="99677" y="13800"/>
                    <a:pt x="110203" y="34629"/>
                  </a:cubicBezTo>
                  <a:cubicBezTo>
                    <a:pt x="120729" y="55458"/>
                    <a:pt x="117301" y="80623"/>
                    <a:pt x="101586" y="97877"/>
                  </a:cubicBezTo>
                  <a:lnTo>
                    <a:pt x="104134" y="100615"/>
                  </a:lnTo>
                  <a:lnTo>
                    <a:pt x="96402" y="99120"/>
                  </a:lnTo>
                  <a:lnTo>
                    <a:pt x="95193" y="91006"/>
                  </a:lnTo>
                  <a:lnTo>
                    <a:pt x="97739" y="93743"/>
                  </a:lnTo>
                  <a:lnTo>
                    <a:pt x="97739" y="93743"/>
                  </a:lnTo>
                  <a:cubicBezTo>
                    <a:pt x="111682" y="78148"/>
                    <a:pt x="114598" y="55585"/>
                    <a:pt x="105077" y="36959"/>
                  </a:cubicBezTo>
                  <a:cubicBezTo>
                    <a:pt x="95556" y="18333"/>
                    <a:pt x="75560" y="7481"/>
                    <a:pt x="54754" y="9648"/>
                  </a:cubicBezTo>
                  <a:close/>
                </a:path>
              </a:pathLst>
            </a:custGeom>
            <a:solidFill>
              <a:srgbClr val="B3CA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3"/>
            <p:cNvSpPr/>
            <p:nvPr/>
          </p:nvSpPr>
          <p:spPr>
            <a:xfrm>
              <a:off x="2077868" y="1214401"/>
              <a:ext cx="2341713" cy="2341713"/>
            </a:xfrm>
            <a:custGeom>
              <a:rect b="b" l="l" r="r" t="t"/>
              <a:pathLst>
                <a:path extrusionOk="0" h="120000" w="120000">
                  <a:moveTo>
                    <a:pt x="38835" y="9410"/>
                  </a:moveTo>
                  <a:lnTo>
                    <a:pt x="41823" y="16553"/>
                  </a:lnTo>
                  <a:lnTo>
                    <a:pt x="41823" y="16553"/>
                  </a:lnTo>
                  <a:cubicBezTo>
                    <a:pt x="23032" y="24414"/>
                    <a:pt x="11425" y="43464"/>
                    <a:pt x="13055" y="63768"/>
                  </a:cubicBezTo>
                  <a:lnTo>
                    <a:pt x="18064" y="62671"/>
                  </a:lnTo>
                  <a:lnTo>
                    <a:pt x="10211" y="70899"/>
                  </a:lnTo>
                  <a:lnTo>
                    <a:pt x="417" y="66534"/>
                  </a:lnTo>
                  <a:lnTo>
                    <a:pt x="5431" y="65437"/>
                  </a:lnTo>
                  <a:lnTo>
                    <a:pt x="5431" y="65437"/>
                  </a:lnTo>
                  <a:cubicBezTo>
                    <a:pt x="3042" y="41449"/>
                    <a:pt x="16596" y="18714"/>
                    <a:pt x="38835" y="9410"/>
                  </a:cubicBezTo>
                  <a:close/>
                </a:path>
              </a:pathLst>
            </a:custGeom>
            <a:solidFill>
              <a:srgbClr val="B3CA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3"/>
            <p:cNvSpPr/>
            <p:nvPr/>
          </p:nvSpPr>
          <p:spPr>
            <a:xfrm>
              <a:off x="3012838" y="-36798"/>
              <a:ext cx="2524838" cy="2524838"/>
            </a:xfrm>
            <a:custGeom>
              <a:rect b="b" l="l" r="r" t="t"/>
              <a:pathLst>
                <a:path extrusionOk="0" h="120000" w="120000">
                  <a:moveTo>
                    <a:pt x="4986" y="64681"/>
                  </a:moveTo>
                  <a:lnTo>
                    <a:pt x="4986" y="64681"/>
                  </a:lnTo>
                  <a:cubicBezTo>
                    <a:pt x="3682" y="49360"/>
                    <a:pt x="8826" y="34190"/>
                    <a:pt x="19179" y="22822"/>
                  </a:cubicBezTo>
                  <a:lnTo>
                    <a:pt x="16020" y="19256"/>
                  </a:lnTo>
                  <a:lnTo>
                    <a:pt x="25771" y="21357"/>
                  </a:lnTo>
                  <a:lnTo>
                    <a:pt x="27129" y="31797"/>
                  </a:lnTo>
                  <a:lnTo>
                    <a:pt x="23972" y="28233"/>
                  </a:lnTo>
                  <a:lnTo>
                    <a:pt x="23972" y="28233"/>
                  </a:lnTo>
                  <a:cubicBezTo>
                    <a:pt x="15304" y="38065"/>
                    <a:pt x="11029" y="51012"/>
                    <a:pt x="12141" y="64072"/>
                  </a:cubicBezTo>
                  <a:close/>
                </a:path>
              </a:pathLst>
            </a:custGeom>
            <a:solidFill>
              <a:srgbClr val="B3CA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5" name="Google Shape;125;p3"/>
          <p:cNvSpPr txBox="1"/>
          <p:nvPr/>
        </p:nvSpPr>
        <p:spPr>
          <a:xfrm>
            <a:off x="2133601" y="5249863"/>
            <a:ext cx="1520825" cy="830262"/>
          </a:xfrm>
          <a:prstGeom prst="rect">
            <a:avLst/>
          </a:prstGeom>
          <a:solidFill>
            <a:schemeClr val="lt1"/>
          </a:solidFill>
          <a:ln cap="flat" cmpd="sng" w="12700">
            <a:solidFill>
              <a:schemeClr val="accent1"/>
            </a:solidFill>
            <a:prstDash val="solid"/>
            <a:miter lim="800000"/>
            <a:headEnd len="sm" w="sm" type="none"/>
            <a:tailEnd len="sm" w="sm" type="none"/>
          </a:ln>
        </p:spPr>
        <p:txBody>
          <a:bodyPr anchorCtr="0" anchor="t" bIns="0" lIns="0" spcFirstLastPara="1" rIns="0" wrap="square" tIns="0">
            <a:spAutoFit/>
          </a:bodyPr>
          <a:lstStyle/>
          <a:p>
            <a:pPr indent="0" lvl="0" marL="0" marR="0" rtl="0" algn="ctr">
              <a:spcBef>
                <a:spcPts val="0"/>
              </a:spcBef>
              <a:spcAft>
                <a:spcPts val="0"/>
              </a:spcAft>
              <a:buNone/>
            </a:pPr>
            <a:r>
              <a:rPr b="0" i="0" lang="en-US" sz="1800" u="none" cap="none" strike="noStrike">
                <a:solidFill>
                  <a:srgbClr val="000000"/>
                </a:solidFill>
                <a:latin typeface="Arial"/>
                <a:ea typeface="Arial"/>
                <a:cs typeface="Arial"/>
                <a:sym typeface="Arial"/>
              </a:rPr>
              <a:t>Collection of information and data</a:t>
            </a:r>
            <a:endParaRPr/>
          </a:p>
        </p:txBody>
      </p:sp>
      <p:sp>
        <p:nvSpPr>
          <p:cNvPr id="126" name="Google Shape;126;p3"/>
          <p:cNvSpPr txBox="1"/>
          <p:nvPr/>
        </p:nvSpPr>
        <p:spPr>
          <a:xfrm>
            <a:off x="6292133" y="1999687"/>
            <a:ext cx="2166938" cy="552450"/>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t" bIns="0" lIns="0" spcFirstLastPara="1" rIns="0" wrap="square" tIns="0">
            <a:spAutoFit/>
          </a:bodyPr>
          <a:lstStyle/>
          <a:p>
            <a:pPr indent="0" lvl="0" marL="0" marR="0" rtl="0" algn="ctr">
              <a:spcBef>
                <a:spcPts val="0"/>
              </a:spcBef>
              <a:spcAft>
                <a:spcPts val="0"/>
              </a:spcAft>
              <a:buNone/>
            </a:pPr>
            <a:r>
              <a:rPr b="0" i="0" lang="en-US" sz="1800" u="none" cap="none" strike="noStrike">
                <a:solidFill>
                  <a:srgbClr val="000000"/>
                </a:solidFill>
                <a:latin typeface="Arial"/>
                <a:ea typeface="Arial"/>
                <a:cs typeface="Arial"/>
                <a:sym typeface="Arial"/>
              </a:rPr>
              <a:t>Analysis and Interpretation</a:t>
            </a:r>
            <a:endParaRPr/>
          </a:p>
        </p:txBody>
      </p:sp>
      <p:sp>
        <p:nvSpPr>
          <p:cNvPr id="127" name="Google Shape;127;p3"/>
          <p:cNvSpPr txBox="1"/>
          <p:nvPr/>
        </p:nvSpPr>
        <p:spPr>
          <a:xfrm>
            <a:off x="7838001" y="4062054"/>
            <a:ext cx="1601787" cy="831850"/>
          </a:xfrm>
          <a:prstGeom prst="rect">
            <a:avLst/>
          </a:prstGeom>
          <a:solidFill>
            <a:schemeClr val="lt1"/>
          </a:solidFill>
          <a:ln cap="flat" cmpd="sng" w="12700">
            <a:solidFill>
              <a:schemeClr val="accent2"/>
            </a:solidFill>
            <a:prstDash val="solid"/>
            <a:miter lim="800000"/>
            <a:headEnd len="sm" w="sm" type="none"/>
            <a:tailEnd len="sm" w="sm" type="none"/>
          </a:ln>
        </p:spPr>
        <p:txBody>
          <a:bodyPr anchorCtr="0" anchor="t" bIns="0" lIns="0" spcFirstLastPara="1" rIns="0" wrap="square" tIns="0">
            <a:spAutoFit/>
          </a:bodyPr>
          <a:lstStyle/>
          <a:p>
            <a:pPr indent="0" lvl="0" marL="0" marR="0" rtl="0" algn="ctr">
              <a:spcBef>
                <a:spcPts val="0"/>
              </a:spcBef>
              <a:spcAft>
                <a:spcPts val="0"/>
              </a:spcAft>
              <a:buNone/>
            </a:pPr>
            <a:r>
              <a:rPr b="0" i="0" lang="en-US" sz="1800" u="none" cap="none" strike="noStrike">
                <a:solidFill>
                  <a:srgbClr val="000000"/>
                </a:solidFill>
                <a:latin typeface="Arial"/>
                <a:ea typeface="Arial"/>
                <a:cs typeface="Arial"/>
                <a:sym typeface="Arial"/>
              </a:rPr>
              <a:t>Incorporate documentation and research</a:t>
            </a:r>
            <a:endParaRPr/>
          </a:p>
        </p:txBody>
      </p:sp>
      <p:pic>
        <p:nvPicPr>
          <p:cNvPr id="128" name="Google Shape;128;p3"/>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30"/>
          <p:cNvSpPr txBox="1"/>
          <p:nvPr>
            <p:ph type="title"/>
          </p:nvPr>
        </p:nvSpPr>
        <p:spPr>
          <a:xfrm>
            <a:off x="1022555" y="225426"/>
            <a:ext cx="9264445" cy="110807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latin typeface="Calibri"/>
                <a:ea typeface="Calibri"/>
                <a:cs typeface="Calibri"/>
                <a:sym typeface="Calibri"/>
              </a:rPr>
              <a:t>Planning an inventorying project: basic tasks</a:t>
            </a:r>
            <a:endParaRPr b="1" sz="3600">
              <a:latin typeface="Calibri"/>
              <a:ea typeface="Calibri"/>
              <a:cs typeface="Calibri"/>
              <a:sym typeface="Calibri"/>
            </a:endParaRPr>
          </a:p>
        </p:txBody>
      </p:sp>
      <p:sp>
        <p:nvSpPr>
          <p:cNvPr id="366" name="Google Shape;366;p30"/>
          <p:cNvSpPr txBox="1"/>
          <p:nvPr/>
        </p:nvSpPr>
        <p:spPr>
          <a:xfrm>
            <a:off x="904568" y="1279526"/>
            <a:ext cx="10589341" cy="5713413"/>
          </a:xfrm>
          <a:prstGeom prst="rect">
            <a:avLst/>
          </a:prstGeom>
          <a:noFill/>
          <a:ln>
            <a:noFill/>
          </a:ln>
        </p:spPr>
        <p:txBody>
          <a:bodyPr anchorCtr="0" anchor="t" bIns="45700" lIns="91425" spcFirstLastPara="1" rIns="91425" wrap="square" tIns="45700">
            <a:noAutofit/>
          </a:bodyPr>
          <a:lstStyle/>
          <a:p>
            <a:pPr indent="-179388" lvl="0" marL="179388" marR="0" rtl="0" algn="l">
              <a:lnSpc>
                <a:spcPct val="100000"/>
              </a:lnSpc>
              <a:spcBef>
                <a:spcPts val="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Determining the purpose of the inventory</a:t>
            </a:r>
            <a:endParaRPr>
              <a:solidFill>
                <a:schemeClr val="lt1"/>
              </a:solidFill>
              <a:latin typeface="Corbel"/>
              <a:ea typeface="Corbel"/>
              <a:cs typeface="Corbel"/>
              <a:sym typeface="Corbel"/>
            </a:endParaRPr>
          </a:p>
          <a:p>
            <a:pPr indent="-179388" lvl="0" marL="179388" marR="0" rtl="0" algn="l">
              <a:lnSpc>
                <a:spcPct val="100000"/>
              </a:lnSpc>
              <a:spcBef>
                <a:spcPts val="18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Identifying and involving the communities concerned and other stakeholders (including NGOs)</a:t>
            </a:r>
            <a:endParaRPr>
              <a:solidFill>
                <a:schemeClr val="lt1"/>
              </a:solidFill>
              <a:latin typeface="Corbel"/>
              <a:ea typeface="Corbel"/>
              <a:cs typeface="Corbel"/>
              <a:sym typeface="Corbel"/>
            </a:endParaRPr>
          </a:p>
          <a:p>
            <a:pPr indent="-179388" lvl="0" marL="179388" marR="0" rtl="0" algn="l">
              <a:lnSpc>
                <a:spcPct val="100000"/>
              </a:lnSpc>
              <a:spcBef>
                <a:spcPts val="18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Addressing the gender dimension of identifying and inventorying</a:t>
            </a:r>
            <a:endParaRPr>
              <a:solidFill>
                <a:schemeClr val="lt1"/>
              </a:solidFill>
              <a:latin typeface="Corbel"/>
              <a:ea typeface="Corbel"/>
              <a:cs typeface="Corbel"/>
              <a:sym typeface="Corbel"/>
            </a:endParaRPr>
          </a:p>
          <a:p>
            <a:pPr indent="-179388" lvl="0" marL="179388" marR="0" rtl="0" algn="l">
              <a:lnSpc>
                <a:spcPct val="100000"/>
              </a:lnSpc>
              <a:spcBef>
                <a:spcPts val="18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Building consultative mechanisms and trust, obtaining consent</a:t>
            </a:r>
            <a:endParaRPr>
              <a:solidFill>
                <a:schemeClr val="lt1"/>
              </a:solidFill>
              <a:latin typeface="Corbel"/>
              <a:ea typeface="Corbel"/>
              <a:cs typeface="Corbel"/>
              <a:sym typeface="Corbel"/>
            </a:endParaRPr>
          </a:p>
          <a:p>
            <a:pPr indent="-179388" lvl="0" marL="179388" marR="0" rtl="0" algn="l">
              <a:lnSpc>
                <a:spcPct val="100000"/>
              </a:lnSpc>
              <a:spcBef>
                <a:spcPts val="18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Finding resources</a:t>
            </a:r>
            <a:endParaRPr>
              <a:solidFill>
                <a:schemeClr val="lt1"/>
              </a:solidFill>
              <a:latin typeface="Corbel"/>
              <a:ea typeface="Corbel"/>
              <a:cs typeface="Corbel"/>
              <a:sym typeface="Corbel"/>
            </a:endParaRPr>
          </a:p>
          <a:p>
            <a:pPr indent="-179388" lvl="0" marL="179388" marR="0" rtl="0" algn="l">
              <a:lnSpc>
                <a:spcPct val="100000"/>
              </a:lnSpc>
              <a:spcBef>
                <a:spcPts val="18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Identifying/creating structures for information gathering and networking</a:t>
            </a:r>
            <a:endParaRPr>
              <a:solidFill>
                <a:schemeClr val="lt1"/>
              </a:solidFill>
              <a:latin typeface="Corbel"/>
              <a:ea typeface="Corbel"/>
              <a:cs typeface="Corbel"/>
              <a:sym typeface="Corbel"/>
            </a:endParaRPr>
          </a:p>
          <a:p>
            <a:pPr indent="-179388" lvl="0" marL="179388" marR="0" rtl="0" algn="l">
              <a:lnSpc>
                <a:spcPct val="100000"/>
              </a:lnSpc>
              <a:spcBef>
                <a:spcPts val="18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Information gathering and data entry</a:t>
            </a:r>
            <a:endParaRPr>
              <a:solidFill>
                <a:schemeClr val="lt1"/>
              </a:solidFill>
              <a:latin typeface="Corbel"/>
              <a:ea typeface="Corbel"/>
              <a:cs typeface="Corbel"/>
              <a:sym typeface="Corbel"/>
            </a:endParaRPr>
          </a:p>
          <a:p>
            <a:pPr indent="-179388" lvl="0" marL="179388" marR="0" rtl="0" algn="l">
              <a:lnSpc>
                <a:spcPct val="100000"/>
              </a:lnSpc>
              <a:spcBef>
                <a:spcPts val="18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Dissemination, access and updating</a:t>
            </a:r>
            <a:endParaRPr>
              <a:solidFill>
                <a:schemeClr val="lt1"/>
              </a:solidFill>
              <a:latin typeface="Corbel"/>
              <a:ea typeface="Corbel"/>
              <a:cs typeface="Corbel"/>
              <a:sym typeface="Corbel"/>
            </a:endParaRPr>
          </a:p>
        </p:txBody>
      </p:sp>
      <p:pic>
        <p:nvPicPr>
          <p:cNvPr id="367" name="Google Shape;367;p30"/>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31"/>
          <p:cNvSpPr txBox="1"/>
          <p:nvPr>
            <p:ph type="title"/>
          </p:nvPr>
        </p:nvSpPr>
        <p:spPr>
          <a:xfrm>
            <a:off x="717755" y="374651"/>
            <a:ext cx="9569245" cy="110807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t>How to do community-based inventorying?</a:t>
            </a:r>
            <a:endParaRPr/>
          </a:p>
        </p:txBody>
      </p:sp>
      <p:sp>
        <p:nvSpPr>
          <p:cNvPr id="373" name="Google Shape;373;p31"/>
          <p:cNvSpPr txBox="1"/>
          <p:nvPr/>
        </p:nvSpPr>
        <p:spPr>
          <a:xfrm>
            <a:off x="452345" y="1875214"/>
            <a:ext cx="11139900" cy="4097400"/>
          </a:xfrm>
          <a:prstGeom prst="rect">
            <a:avLst/>
          </a:prstGeom>
          <a:noFill/>
          <a:ln>
            <a:noFill/>
          </a:ln>
        </p:spPr>
        <p:txBody>
          <a:bodyPr anchorCtr="0" anchor="t" bIns="45700" lIns="91425" spcFirstLastPara="1" rIns="91425" wrap="square" tIns="45700">
            <a:noAutofit/>
          </a:bodyPr>
          <a:lstStyle/>
          <a:p>
            <a:pPr indent="-271463" lvl="1" marL="271463" marR="0" rtl="0" algn="l">
              <a:spcBef>
                <a:spcPts val="0"/>
              </a:spcBef>
              <a:spcAft>
                <a:spcPts val="0"/>
              </a:spcAft>
              <a:buClr>
                <a:schemeClr val="lt1"/>
              </a:buClr>
              <a:buSzPts val="2200"/>
              <a:buFont typeface="Corbel"/>
              <a:buChar char="•"/>
            </a:pPr>
            <a:r>
              <a:rPr i="0" lang="en-US" sz="2200" u="none" cap="none" strike="noStrike">
                <a:solidFill>
                  <a:schemeClr val="lt1"/>
                </a:solidFill>
                <a:latin typeface="Corbel"/>
                <a:ea typeface="Corbel"/>
                <a:cs typeface="Corbel"/>
                <a:sym typeface="Corbel"/>
              </a:rPr>
              <a:t>The big challenge: How to do it? </a:t>
            </a:r>
            <a:endParaRPr>
              <a:solidFill>
                <a:schemeClr val="lt1"/>
              </a:solidFill>
              <a:latin typeface="Corbel"/>
              <a:ea typeface="Corbel"/>
              <a:cs typeface="Corbel"/>
              <a:sym typeface="Corbel"/>
            </a:endParaRPr>
          </a:p>
          <a:p>
            <a:pPr indent="-271463" lvl="1" marL="271463" marR="0" rtl="0" algn="l">
              <a:spcBef>
                <a:spcPts val="1200"/>
              </a:spcBef>
              <a:spcAft>
                <a:spcPts val="0"/>
              </a:spcAft>
              <a:buClr>
                <a:schemeClr val="lt1"/>
              </a:buClr>
              <a:buSzPts val="2200"/>
              <a:buFont typeface="Corbel"/>
              <a:buChar char="•"/>
            </a:pPr>
            <a:r>
              <a:rPr i="0" lang="en-US" sz="2200" u="none" cap="none" strike="noStrike">
                <a:solidFill>
                  <a:schemeClr val="lt1"/>
                </a:solidFill>
                <a:latin typeface="Corbel"/>
                <a:ea typeface="Corbel"/>
                <a:cs typeface="Corbel"/>
                <a:sym typeface="Corbel"/>
              </a:rPr>
              <a:t>An emerging practice ...</a:t>
            </a:r>
            <a:endParaRPr>
              <a:solidFill>
                <a:schemeClr val="lt1"/>
              </a:solidFill>
              <a:latin typeface="Corbel"/>
              <a:ea typeface="Corbel"/>
              <a:cs typeface="Corbel"/>
              <a:sym typeface="Corbel"/>
            </a:endParaRPr>
          </a:p>
          <a:p>
            <a:pPr indent="-271463" lvl="1" marL="271463" marR="0" rtl="0" algn="l">
              <a:spcBef>
                <a:spcPts val="1200"/>
              </a:spcBef>
              <a:spcAft>
                <a:spcPts val="0"/>
              </a:spcAft>
              <a:buClr>
                <a:schemeClr val="lt1"/>
              </a:buClr>
              <a:buSzPts val="2200"/>
              <a:buFont typeface="Corbel"/>
              <a:buChar char="•"/>
            </a:pPr>
            <a:r>
              <a:rPr i="0" lang="en-US" sz="2200" u="none" cap="none" strike="noStrike">
                <a:solidFill>
                  <a:schemeClr val="lt1"/>
                </a:solidFill>
                <a:latin typeface="Corbel"/>
                <a:ea typeface="Corbel"/>
                <a:cs typeface="Corbel"/>
                <a:sym typeface="Corbel"/>
              </a:rPr>
              <a:t>Community-based inventorying uses techniques such as individual and group interviewing, participatory mapping, photovoice and participatory video as interactive vehicles to generate and systematize knowledge about the ICH of a community. </a:t>
            </a:r>
            <a:endParaRPr i="0" sz="2200" u="none" cap="none" strike="noStrike">
              <a:solidFill>
                <a:schemeClr val="lt1"/>
              </a:solidFill>
              <a:latin typeface="Corbel"/>
              <a:ea typeface="Corbel"/>
              <a:cs typeface="Corbel"/>
              <a:sym typeface="Corbel"/>
            </a:endParaRPr>
          </a:p>
        </p:txBody>
      </p:sp>
      <p:pic>
        <p:nvPicPr>
          <p:cNvPr id="374" name="Google Shape;374;p31"/>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32"/>
          <p:cNvSpPr txBox="1"/>
          <p:nvPr>
            <p:ph type="title"/>
          </p:nvPr>
        </p:nvSpPr>
        <p:spPr>
          <a:xfrm>
            <a:off x="355857" y="412955"/>
            <a:ext cx="9923206" cy="591422"/>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b="1" lang="en-US" sz="3600">
                <a:latin typeface="Calibri"/>
                <a:ea typeface="Calibri"/>
                <a:cs typeface="Calibri"/>
                <a:sym typeface="Calibri"/>
              </a:rPr>
              <a:t>Key characteristics of community-based inventorying</a:t>
            </a:r>
            <a:endParaRPr b="1" sz="3600">
              <a:latin typeface="Calibri"/>
              <a:ea typeface="Calibri"/>
              <a:cs typeface="Calibri"/>
              <a:sym typeface="Calibri"/>
            </a:endParaRPr>
          </a:p>
        </p:txBody>
      </p:sp>
      <p:sp>
        <p:nvSpPr>
          <p:cNvPr id="380" name="Google Shape;380;p32"/>
          <p:cNvSpPr txBox="1"/>
          <p:nvPr/>
        </p:nvSpPr>
        <p:spPr>
          <a:xfrm>
            <a:off x="363794" y="1310713"/>
            <a:ext cx="11680722" cy="2420937"/>
          </a:xfrm>
          <a:prstGeom prst="rect">
            <a:avLst/>
          </a:prstGeom>
          <a:noFill/>
          <a:ln>
            <a:noFill/>
          </a:ln>
        </p:spPr>
        <p:txBody>
          <a:bodyPr anchorCtr="0" anchor="t" bIns="45700" lIns="91425" spcFirstLastPara="1" rIns="91425" wrap="square" tIns="45700">
            <a:noAutofit/>
          </a:bodyPr>
          <a:lstStyle/>
          <a:p>
            <a:pPr indent="-457200" lvl="0" marL="457200" marR="0" rtl="0" algn="l">
              <a:lnSpc>
                <a:spcPct val="100000"/>
              </a:lnSpc>
              <a:spcBef>
                <a:spcPts val="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Not an end in itself, but a key step in establishing a dialogue for safeguarding ICH. </a:t>
            </a:r>
            <a:endParaRPr>
              <a:solidFill>
                <a:schemeClr val="lt1"/>
              </a:solidFill>
              <a:latin typeface="Corbel"/>
              <a:ea typeface="Corbel"/>
              <a:cs typeface="Corbel"/>
              <a:sym typeface="Corbel"/>
            </a:endParaRPr>
          </a:p>
          <a:p>
            <a:pPr indent="-457200" lvl="0" marL="457200" marR="0" rtl="0" algn="l">
              <a:lnSpc>
                <a:spcPct val="100000"/>
              </a:lnSpc>
              <a:spcBef>
                <a:spcPts val="12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Not immediate material benefits.</a:t>
            </a:r>
            <a:endParaRPr>
              <a:solidFill>
                <a:schemeClr val="lt1"/>
              </a:solidFill>
              <a:latin typeface="Corbel"/>
              <a:ea typeface="Corbel"/>
              <a:cs typeface="Corbel"/>
              <a:sym typeface="Corbel"/>
            </a:endParaRPr>
          </a:p>
          <a:p>
            <a:pPr indent="-457200" lvl="0" marL="457200" marR="0" rtl="0" algn="l">
              <a:lnSpc>
                <a:spcPct val="100000"/>
              </a:lnSpc>
              <a:spcBef>
                <a:spcPts val="12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Inclusive and participatory</a:t>
            </a:r>
            <a:endParaRPr>
              <a:solidFill>
                <a:schemeClr val="lt1"/>
              </a:solidFill>
              <a:latin typeface="Corbel"/>
              <a:ea typeface="Corbel"/>
              <a:cs typeface="Corbel"/>
              <a:sym typeface="Corbel"/>
            </a:endParaRPr>
          </a:p>
          <a:p>
            <a:pPr indent="-457200" lvl="0" marL="457200" marR="0" rtl="0" algn="l">
              <a:lnSpc>
                <a:spcPct val="100000"/>
              </a:lnSpc>
              <a:spcBef>
                <a:spcPts val="12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Creative process of generating and systematizing information with and within the community and not extracting information from the community, recognizing community members as creators and experts of their ICH, not simply as informants.</a:t>
            </a:r>
            <a:endParaRPr>
              <a:solidFill>
                <a:schemeClr val="lt1"/>
              </a:solidFill>
              <a:latin typeface="Corbel"/>
              <a:ea typeface="Corbel"/>
              <a:cs typeface="Corbel"/>
              <a:sym typeface="Corbel"/>
            </a:endParaRPr>
          </a:p>
          <a:p>
            <a:pPr indent="-457200" lvl="0" marL="457200" marR="0" rtl="0" algn="l">
              <a:lnSpc>
                <a:spcPct val="100000"/>
              </a:lnSpc>
              <a:spcBef>
                <a:spcPts val="12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Non-community participants are first and foremost co-facilitators, learning about the ICH in question and assisting communities in the process of self-documentation.</a:t>
            </a:r>
            <a:endParaRPr>
              <a:solidFill>
                <a:schemeClr val="lt1"/>
              </a:solidFill>
              <a:latin typeface="Corbel"/>
              <a:ea typeface="Corbel"/>
              <a:cs typeface="Corbel"/>
              <a:sym typeface="Corbel"/>
            </a:endParaRPr>
          </a:p>
          <a:p>
            <a:pPr indent="-457200" lvl="0" marL="457200" marR="0" rtl="0" algn="l">
              <a:lnSpc>
                <a:spcPct val="100000"/>
              </a:lnSpc>
              <a:spcBef>
                <a:spcPts val="12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Values divergent and different opinions – there is no truth, only identification with ICH and opinion.</a:t>
            </a:r>
            <a:endParaRPr>
              <a:solidFill>
                <a:schemeClr val="lt1"/>
              </a:solidFill>
              <a:latin typeface="Corbel"/>
              <a:ea typeface="Corbel"/>
              <a:cs typeface="Corbel"/>
              <a:sym typeface="Corbel"/>
            </a:endParaRPr>
          </a:p>
          <a:p>
            <a:pPr indent="-457200" lvl="0" marL="457200" marR="0" rtl="0" algn="l">
              <a:lnSpc>
                <a:spcPct val="100000"/>
              </a:lnSpc>
              <a:spcBef>
                <a:spcPts val="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Should be ncluded in all work relating to ICH.</a:t>
            </a:r>
            <a:endParaRPr>
              <a:solidFill>
                <a:schemeClr val="lt1"/>
              </a:solidFill>
              <a:latin typeface="Corbel"/>
              <a:ea typeface="Corbel"/>
              <a:cs typeface="Corbel"/>
              <a:sym typeface="Corbel"/>
            </a:endParaRPr>
          </a:p>
          <a:p>
            <a:pPr indent="-330200" lvl="0" marL="457200" marR="0" rtl="0" algn="l">
              <a:lnSpc>
                <a:spcPct val="100000"/>
              </a:lnSpc>
              <a:spcBef>
                <a:spcPts val="0"/>
              </a:spcBef>
              <a:spcAft>
                <a:spcPts val="0"/>
              </a:spcAft>
              <a:buClr>
                <a:srgbClr val="07DEDB"/>
              </a:buClr>
              <a:buSzPts val="2000"/>
              <a:buFont typeface="Arial"/>
              <a:buNone/>
            </a:pPr>
            <a:r>
              <a:t/>
            </a:r>
            <a:endParaRPr sz="2000">
              <a:solidFill>
                <a:schemeClr val="lt1"/>
              </a:solidFill>
              <a:latin typeface="Corbel"/>
              <a:ea typeface="Corbel"/>
              <a:cs typeface="Corbel"/>
              <a:sym typeface="Corbel"/>
            </a:endParaRPr>
          </a:p>
          <a:p>
            <a:pPr indent="-330200" lvl="0" marL="457200" marR="0" rtl="0" algn="l">
              <a:lnSpc>
                <a:spcPct val="100000"/>
              </a:lnSpc>
              <a:spcBef>
                <a:spcPts val="0"/>
              </a:spcBef>
              <a:spcAft>
                <a:spcPts val="0"/>
              </a:spcAft>
              <a:buClr>
                <a:srgbClr val="07DEDB"/>
              </a:buClr>
              <a:buSzPts val="2000"/>
              <a:buFont typeface="Arial"/>
              <a:buNone/>
            </a:pPr>
            <a:r>
              <a:t/>
            </a:r>
            <a:endParaRPr sz="2000">
              <a:solidFill>
                <a:schemeClr val="lt1"/>
              </a:solidFill>
              <a:latin typeface="Corbel"/>
              <a:ea typeface="Corbel"/>
              <a:cs typeface="Corbel"/>
              <a:sym typeface="Corbel"/>
            </a:endParaRPr>
          </a:p>
          <a:p>
            <a:pPr indent="-330200" lvl="0" marL="457200" marR="0" rtl="0" algn="l">
              <a:lnSpc>
                <a:spcPct val="100000"/>
              </a:lnSpc>
              <a:spcBef>
                <a:spcPts val="1200"/>
              </a:spcBef>
              <a:spcAft>
                <a:spcPts val="0"/>
              </a:spcAft>
              <a:buClr>
                <a:srgbClr val="07DEDB"/>
              </a:buClr>
              <a:buSzPts val="2000"/>
              <a:buFont typeface="Arial"/>
              <a:buNone/>
            </a:pPr>
            <a:r>
              <a:t/>
            </a:r>
            <a:endParaRPr sz="2000">
              <a:solidFill>
                <a:schemeClr val="lt1"/>
              </a:solidFill>
              <a:latin typeface="Corbel"/>
              <a:ea typeface="Corbel"/>
              <a:cs typeface="Corbel"/>
              <a:sym typeface="Corbel"/>
            </a:endParaRPr>
          </a:p>
        </p:txBody>
      </p:sp>
      <p:pic>
        <p:nvPicPr>
          <p:cNvPr id="381" name="Google Shape;381;p32"/>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pic>
        <p:nvPicPr>
          <p:cNvPr id="386" name="Google Shape;386;p33"/>
          <p:cNvPicPr preferRelativeResize="0"/>
          <p:nvPr/>
        </p:nvPicPr>
        <p:blipFill rotWithShape="1">
          <a:blip r:embed="rId3">
            <a:alphaModFix/>
          </a:blip>
          <a:srcRect b="0" l="0" r="0" t="0"/>
          <a:stretch/>
        </p:blipFill>
        <p:spPr>
          <a:xfrm>
            <a:off x="9542157" y="1364167"/>
            <a:ext cx="2060575" cy="4041776"/>
          </a:xfrm>
          <a:prstGeom prst="rect">
            <a:avLst/>
          </a:prstGeom>
          <a:solidFill>
            <a:srgbClr val="ECECEC"/>
          </a:solidFill>
          <a:ln cap="rnd" cmpd="sng" w="190500">
            <a:solidFill>
              <a:srgbClr val="FFFFFF"/>
            </a:solidFill>
            <a:prstDash val="solid"/>
            <a:round/>
            <a:headEnd len="sm" w="sm" type="none"/>
            <a:tailEnd len="sm" w="sm" type="none"/>
          </a:ln>
          <a:effectLst>
            <a:outerShdw blurRad="50000" rotWithShape="0" algn="tl">
              <a:srgbClr val="000000">
                <a:alpha val="40784"/>
              </a:srgbClr>
            </a:outerShdw>
          </a:effectLst>
        </p:spPr>
      </p:pic>
      <p:sp>
        <p:nvSpPr>
          <p:cNvPr id="387" name="Google Shape;387;p33"/>
          <p:cNvSpPr txBox="1"/>
          <p:nvPr>
            <p:ph type="title"/>
          </p:nvPr>
        </p:nvSpPr>
        <p:spPr>
          <a:xfrm>
            <a:off x="757084" y="382345"/>
            <a:ext cx="9146459" cy="98488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b="1" lang="en-US" sz="3600"/>
              <a:t>Core values of community-based inventorying</a:t>
            </a:r>
            <a:endParaRPr b="1" sz="3600"/>
          </a:p>
        </p:txBody>
      </p:sp>
      <p:sp>
        <p:nvSpPr>
          <p:cNvPr id="388" name="Google Shape;388;p33"/>
          <p:cNvSpPr txBox="1"/>
          <p:nvPr>
            <p:ph idx="1" type="body"/>
          </p:nvPr>
        </p:nvSpPr>
        <p:spPr>
          <a:xfrm>
            <a:off x="580104" y="1534345"/>
            <a:ext cx="9677400" cy="3871500"/>
          </a:xfrm>
          <a:prstGeom prst="rect">
            <a:avLst/>
          </a:prstGeom>
          <a:noFill/>
          <a:ln>
            <a:noFill/>
          </a:ln>
        </p:spPr>
        <p:txBody>
          <a:bodyPr anchorCtr="0" anchor="t" bIns="45700" lIns="91425" spcFirstLastPara="1" rIns="91425" wrap="square" tIns="45700">
            <a:normAutofit lnSpcReduction="20000"/>
          </a:bodyPr>
          <a:lstStyle/>
          <a:p>
            <a:pPr indent="-88900" lvl="0" marL="228600" rtl="0" algn="l">
              <a:lnSpc>
                <a:spcPct val="90000"/>
              </a:lnSpc>
              <a:spcBef>
                <a:spcPts val="0"/>
              </a:spcBef>
              <a:spcAft>
                <a:spcPts val="0"/>
              </a:spcAft>
              <a:buClr>
                <a:schemeClr val="dk1"/>
              </a:buClr>
              <a:buSzPts val="2200"/>
              <a:buNone/>
            </a:pPr>
            <a:r>
              <a:t/>
            </a:r>
            <a:endParaRPr sz="2200"/>
          </a:p>
          <a:p>
            <a:pPr indent="0" lvl="0" marL="0" rtl="0" algn="l">
              <a:lnSpc>
                <a:spcPct val="90000"/>
              </a:lnSpc>
              <a:spcBef>
                <a:spcPts val="1000"/>
              </a:spcBef>
              <a:spcAft>
                <a:spcPts val="0"/>
              </a:spcAft>
              <a:buClr>
                <a:schemeClr val="dk1"/>
              </a:buClr>
              <a:buSzPts val="2800"/>
              <a:buNone/>
            </a:pPr>
            <a:r>
              <a:rPr b="1" lang="en-US"/>
              <a:t>Inclusion: a key principle</a:t>
            </a:r>
            <a:endParaRPr b="1"/>
          </a:p>
          <a:p>
            <a:pPr indent="-228600" lvl="3" marL="1600200" rtl="0" algn="l">
              <a:lnSpc>
                <a:spcPct val="90000"/>
              </a:lnSpc>
              <a:spcBef>
                <a:spcPts val="500"/>
              </a:spcBef>
              <a:spcAft>
                <a:spcPts val="0"/>
              </a:spcAft>
              <a:buClr>
                <a:schemeClr val="lt1"/>
              </a:buClr>
              <a:buSzPts val="2000"/>
              <a:buChar char="•"/>
            </a:pPr>
            <a:r>
              <a:rPr lang="en-US" sz="2000"/>
              <a:t>Marginalized communities or groups</a:t>
            </a:r>
            <a:endParaRPr/>
          </a:p>
          <a:p>
            <a:pPr indent="-228600" lvl="3" marL="1600200" rtl="0" algn="l">
              <a:lnSpc>
                <a:spcPct val="90000"/>
              </a:lnSpc>
              <a:spcBef>
                <a:spcPts val="500"/>
              </a:spcBef>
              <a:spcAft>
                <a:spcPts val="0"/>
              </a:spcAft>
              <a:buClr>
                <a:schemeClr val="lt1"/>
              </a:buClr>
              <a:buSzPts val="2000"/>
              <a:buChar char="•"/>
            </a:pPr>
            <a:r>
              <a:rPr lang="en-US" sz="2000"/>
              <a:t>Migrant communities or groups</a:t>
            </a:r>
            <a:endParaRPr/>
          </a:p>
          <a:p>
            <a:pPr indent="-228600" lvl="3" marL="1600200" rtl="0" algn="l">
              <a:lnSpc>
                <a:spcPct val="90000"/>
              </a:lnSpc>
              <a:spcBef>
                <a:spcPts val="500"/>
              </a:spcBef>
              <a:spcAft>
                <a:spcPts val="0"/>
              </a:spcAft>
              <a:buClr>
                <a:schemeClr val="lt1"/>
              </a:buClr>
              <a:buSzPts val="2000"/>
              <a:buChar char="•"/>
            </a:pPr>
            <a:r>
              <a:rPr lang="en-US" sz="2000"/>
              <a:t>Women</a:t>
            </a:r>
            <a:endParaRPr/>
          </a:p>
          <a:p>
            <a:pPr indent="-228600" lvl="3" marL="1600200" rtl="0" algn="l">
              <a:lnSpc>
                <a:spcPct val="90000"/>
              </a:lnSpc>
              <a:spcBef>
                <a:spcPts val="500"/>
              </a:spcBef>
              <a:spcAft>
                <a:spcPts val="0"/>
              </a:spcAft>
              <a:buClr>
                <a:schemeClr val="lt1"/>
              </a:buClr>
              <a:buSzPts val="2000"/>
              <a:buChar char="•"/>
            </a:pPr>
            <a:r>
              <a:rPr lang="en-US" sz="2000"/>
              <a:t>Young – Children</a:t>
            </a:r>
            <a:endParaRPr/>
          </a:p>
          <a:p>
            <a:pPr indent="0" lvl="3" marL="1371600" rtl="0" algn="l">
              <a:lnSpc>
                <a:spcPct val="90000"/>
              </a:lnSpc>
              <a:spcBef>
                <a:spcPts val="500"/>
              </a:spcBef>
              <a:spcAft>
                <a:spcPts val="0"/>
              </a:spcAft>
              <a:buClr>
                <a:schemeClr val="dk1"/>
              </a:buClr>
              <a:buSzPts val="2000"/>
              <a:buNone/>
            </a:pPr>
            <a:r>
              <a:t/>
            </a:r>
            <a:endParaRPr sz="2000"/>
          </a:p>
          <a:p>
            <a:pPr indent="-228600" lvl="0" marL="228600" rtl="0" algn="l">
              <a:lnSpc>
                <a:spcPct val="90000"/>
              </a:lnSpc>
              <a:spcBef>
                <a:spcPts val="1000"/>
              </a:spcBef>
              <a:spcAft>
                <a:spcPts val="0"/>
              </a:spcAft>
              <a:buClr>
                <a:schemeClr val="lt1"/>
              </a:buClr>
              <a:buSzPts val="2800"/>
              <a:buChar char="•"/>
            </a:pPr>
            <a:r>
              <a:rPr b="1" lang="en-US"/>
              <a:t>Valuing diversity, </a:t>
            </a:r>
            <a:endParaRPr b="1"/>
          </a:p>
          <a:p>
            <a:pPr indent="0" lvl="0" marL="0" rtl="0" algn="l">
              <a:lnSpc>
                <a:spcPct val="90000"/>
              </a:lnSpc>
              <a:spcBef>
                <a:spcPts val="1000"/>
              </a:spcBef>
              <a:spcAft>
                <a:spcPts val="0"/>
              </a:spcAft>
              <a:buClr>
                <a:schemeClr val="dk1"/>
              </a:buClr>
              <a:buSzPts val="2800"/>
              <a:buNone/>
            </a:pPr>
            <a:r>
              <a:rPr b="1" lang="en-US"/>
              <a:t>                  transparency, </a:t>
            </a:r>
            <a:endParaRPr b="1"/>
          </a:p>
          <a:p>
            <a:pPr indent="0" lvl="0" marL="0" rtl="0" algn="l">
              <a:lnSpc>
                <a:spcPct val="90000"/>
              </a:lnSpc>
              <a:spcBef>
                <a:spcPts val="1000"/>
              </a:spcBef>
              <a:spcAft>
                <a:spcPts val="0"/>
              </a:spcAft>
              <a:buClr>
                <a:schemeClr val="dk1"/>
              </a:buClr>
              <a:buSzPts val="2800"/>
              <a:buNone/>
            </a:pPr>
            <a:r>
              <a:rPr b="1" lang="en-US"/>
              <a:t>                  flexibility</a:t>
            </a:r>
            <a:endParaRPr b="1"/>
          </a:p>
          <a:p>
            <a:pPr indent="-50800" lvl="0" marL="228600" rtl="0" algn="l">
              <a:lnSpc>
                <a:spcPct val="90000"/>
              </a:lnSpc>
              <a:spcBef>
                <a:spcPts val="1000"/>
              </a:spcBef>
              <a:spcAft>
                <a:spcPts val="0"/>
              </a:spcAft>
              <a:buClr>
                <a:schemeClr val="dk1"/>
              </a:buClr>
              <a:buSzPts val="2800"/>
              <a:buNone/>
            </a:pPr>
            <a:r>
              <a:t/>
            </a:r>
            <a:endParaRPr/>
          </a:p>
        </p:txBody>
      </p:sp>
      <p:sp>
        <p:nvSpPr>
          <p:cNvPr id="389" name="Google Shape;389;p33"/>
          <p:cNvSpPr/>
          <p:nvPr/>
        </p:nvSpPr>
        <p:spPr>
          <a:xfrm>
            <a:off x="8027988" y="5948825"/>
            <a:ext cx="2012950" cy="2476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Corbel"/>
                <a:ea typeface="Corbel"/>
                <a:cs typeface="Corbel"/>
                <a:sym typeface="Corbel"/>
              </a:rPr>
              <a:t>Source: http://tinyurl.com/oa5vef</a:t>
            </a:r>
            <a:endParaRPr>
              <a:solidFill>
                <a:schemeClr val="lt1"/>
              </a:solidFill>
              <a:latin typeface="Corbel"/>
              <a:ea typeface="Corbel"/>
              <a:cs typeface="Corbel"/>
              <a:sym typeface="Corbe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34"/>
          <p:cNvSpPr txBox="1"/>
          <p:nvPr>
            <p:ph type="title"/>
          </p:nvPr>
        </p:nvSpPr>
        <p:spPr>
          <a:xfrm>
            <a:off x="608400" y="438325"/>
            <a:ext cx="10975200" cy="889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t>Case study: a community-driven inventory in Estonia</a:t>
            </a:r>
            <a:endParaRPr b="1" sz="3600"/>
          </a:p>
        </p:txBody>
      </p:sp>
      <p:sp>
        <p:nvSpPr>
          <p:cNvPr id="395" name="Google Shape;395;p34"/>
          <p:cNvSpPr txBox="1"/>
          <p:nvPr/>
        </p:nvSpPr>
        <p:spPr>
          <a:xfrm>
            <a:off x="1681316" y="1908176"/>
            <a:ext cx="8605800" cy="1693200"/>
          </a:xfrm>
          <a:prstGeom prst="rect">
            <a:avLst/>
          </a:prstGeom>
          <a:noFill/>
          <a:ln>
            <a:noFill/>
          </a:ln>
        </p:spPr>
        <p:txBody>
          <a:bodyPr anchorCtr="0" anchor="t" bIns="0" lIns="0" spcFirstLastPara="1" rIns="0" wrap="square" tIns="0">
            <a:spAutoFit/>
          </a:bodyPr>
          <a:lstStyle/>
          <a:p>
            <a:pPr indent="-179388" lvl="0" marL="179388" marR="0" rtl="0" algn="l">
              <a:lnSpc>
                <a:spcPct val="100000"/>
              </a:lnSpc>
              <a:spcBef>
                <a:spcPts val="0"/>
              </a:spcBef>
              <a:spcAft>
                <a:spcPts val="0"/>
              </a:spcAft>
              <a:buClr>
                <a:schemeClr val="lt1"/>
              </a:buClr>
              <a:buSzPts val="2000"/>
              <a:buFont typeface="Corbel"/>
              <a:buChar char="•"/>
            </a:pPr>
            <a:r>
              <a:rPr lang="en-US" sz="2000">
                <a:solidFill>
                  <a:schemeClr val="lt1"/>
                </a:solidFill>
                <a:latin typeface="Corbel"/>
                <a:ea typeface="Corbel"/>
                <a:cs typeface="Corbel"/>
                <a:sym typeface="Corbel"/>
              </a:rPr>
              <a:t>Community members with specialist skills manage inventory project after initial consultations with national working group</a:t>
            </a:r>
            <a:endParaRPr>
              <a:solidFill>
                <a:schemeClr val="lt1"/>
              </a:solidFill>
              <a:latin typeface="Corbel"/>
              <a:ea typeface="Corbel"/>
              <a:cs typeface="Corbel"/>
              <a:sym typeface="Corbel"/>
            </a:endParaRPr>
          </a:p>
          <a:p>
            <a:pPr indent="-179388" lvl="0" marL="179388" marR="0" rtl="0" algn="l">
              <a:lnSpc>
                <a:spcPct val="100000"/>
              </a:lnSpc>
              <a:spcBef>
                <a:spcPts val="1800"/>
              </a:spcBef>
              <a:spcAft>
                <a:spcPts val="0"/>
              </a:spcAft>
              <a:buClr>
                <a:schemeClr val="lt1"/>
              </a:buClr>
              <a:buSzPts val="2000"/>
              <a:buFont typeface="Corbel"/>
              <a:buChar char="•"/>
            </a:pPr>
            <a:r>
              <a:rPr lang="en-US" sz="2000">
                <a:solidFill>
                  <a:schemeClr val="lt1"/>
                </a:solidFill>
                <a:latin typeface="Corbel"/>
                <a:ea typeface="Corbel"/>
                <a:cs typeface="Corbel"/>
                <a:sym typeface="Corbel"/>
              </a:rPr>
              <a:t>Community organizations and schools get involved</a:t>
            </a:r>
            <a:endParaRPr>
              <a:solidFill>
                <a:schemeClr val="lt1"/>
              </a:solidFill>
              <a:latin typeface="Corbel"/>
              <a:ea typeface="Corbel"/>
              <a:cs typeface="Corbel"/>
              <a:sym typeface="Corbel"/>
            </a:endParaRPr>
          </a:p>
          <a:p>
            <a:pPr indent="-179388" lvl="0" marL="179388" marR="0" rtl="0" algn="l">
              <a:lnSpc>
                <a:spcPct val="100000"/>
              </a:lnSpc>
              <a:spcBef>
                <a:spcPts val="1800"/>
              </a:spcBef>
              <a:spcAft>
                <a:spcPts val="0"/>
              </a:spcAft>
              <a:buClr>
                <a:schemeClr val="lt1"/>
              </a:buClr>
              <a:buSzPts val="2000"/>
              <a:buFont typeface="Corbel"/>
              <a:buChar char="•"/>
            </a:pPr>
            <a:r>
              <a:rPr lang="en-US" sz="2000">
                <a:solidFill>
                  <a:schemeClr val="lt1"/>
                </a:solidFill>
                <a:latin typeface="Corbel"/>
                <a:ea typeface="Corbel"/>
                <a:cs typeface="Corbel"/>
                <a:sym typeface="Corbel"/>
              </a:rPr>
              <a:t>ICH database managed by a central state agency for ICH</a:t>
            </a:r>
            <a:endParaRPr>
              <a:solidFill>
                <a:schemeClr val="lt1"/>
              </a:solidFill>
              <a:latin typeface="Corbel"/>
              <a:ea typeface="Corbel"/>
              <a:cs typeface="Corbel"/>
              <a:sym typeface="Corbel"/>
            </a:endParaRPr>
          </a:p>
        </p:txBody>
      </p:sp>
      <p:pic>
        <p:nvPicPr>
          <p:cNvPr id="396" name="Google Shape;396;p34"/>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35"/>
          <p:cNvSpPr txBox="1"/>
          <p:nvPr>
            <p:ph type="title"/>
          </p:nvPr>
        </p:nvSpPr>
        <p:spPr>
          <a:xfrm>
            <a:off x="1022555" y="374651"/>
            <a:ext cx="10638503" cy="166211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t>Case study:</a:t>
            </a:r>
            <a:br>
              <a:rPr b="1" lang="en-US" sz="3600"/>
            </a:br>
            <a:r>
              <a:rPr b="1" lang="en-US" sz="3600"/>
              <a:t>Newfoundland and Labrador (Canada) inventory</a:t>
            </a:r>
            <a:endParaRPr b="1" sz="3600"/>
          </a:p>
        </p:txBody>
      </p:sp>
      <p:sp>
        <p:nvSpPr>
          <p:cNvPr id="402" name="Google Shape;402;p35"/>
          <p:cNvSpPr txBox="1"/>
          <p:nvPr/>
        </p:nvSpPr>
        <p:spPr>
          <a:xfrm>
            <a:off x="1189703" y="2225675"/>
            <a:ext cx="9089360" cy="4097338"/>
          </a:xfrm>
          <a:prstGeom prst="rect">
            <a:avLst/>
          </a:prstGeom>
          <a:noFill/>
          <a:ln>
            <a:noFill/>
          </a:ln>
        </p:spPr>
        <p:txBody>
          <a:bodyPr anchorCtr="0" anchor="t" bIns="45700" lIns="91425" spcFirstLastPara="1" rIns="91425" wrap="square" tIns="45700">
            <a:noAutofit/>
          </a:bodyPr>
          <a:lstStyle/>
          <a:p>
            <a:pPr indent="-179388" lvl="0" marL="179388" marR="0" rtl="0" algn="l">
              <a:lnSpc>
                <a:spcPct val="100000"/>
              </a:lnSpc>
              <a:spcBef>
                <a:spcPts val="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Inventory-making as part of provincial policies for safeguarding ICH</a:t>
            </a:r>
            <a:endParaRPr>
              <a:solidFill>
                <a:schemeClr val="lt1"/>
              </a:solidFill>
              <a:latin typeface="Corbel"/>
              <a:ea typeface="Corbel"/>
              <a:cs typeface="Corbel"/>
              <a:sym typeface="Corbel"/>
            </a:endParaRPr>
          </a:p>
          <a:p>
            <a:pPr indent="-179388" lvl="0" marL="179388" marR="0" rtl="0" algn="l">
              <a:lnSpc>
                <a:spcPct val="100000"/>
              </a:lnSpc>
              <a:spcBef>
                <a:spcPts val="18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Coordinating structures appointed</a:t>
            </a:r>
            <a:endParaRPr>
              <a:solidFill>
                <a:schemeClr val="lt1"/>
              </a:solidFill>
              <a:latin typeface="Corbel"/>
              <a:ea typeface="Corbel"/>
              <a:cs typeface="Corbel"/>
              <a:sym typeface="Corbel"/>
            </a:endParaRPr>
          </a:p>
          <a:p>
            <a:pPr indent="-179388" lvl="0" marL="179388" marR="0" rtl="0" algn="l">
              <a:lnSpc>
                <a:spcPct val="100000"/>
              </a:lnSpc>
              <a:spcBef>
                <a:spcPts val="18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Community participation</a:t>
            </a:r>
            <a:endParaRPr>
              <a:solidFill>
                <a:schemeClr val="lt1"/>
              </a:solidFill>
              <a:latin typeface="Corbel"/>
              <a:ea typeface="Corbel"/>
              <a:cs typeface="Corbel"/>
              <a:sym typeface="Corbel"/>
            </a:endParaRPr>
          </a:p>
          <a:p>
            <a:pPr indent="-179388" lvl="0" marL="179388" marR="0" rtl="0" algn="l">
              <a:lnSpc>
                <a:spcPct val="100000"/>
              </a:lnSpc>
              <a:spcBef>
                <a:spcPts val="18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Community development as a major purpose</a:t>
            </a:r>
            <a:endParaRPr>
              <a:solidFill>
                <a:schemeClr val="lt1"/>
              </a:solidFill>
              <a:latin typeface="Corbel"/>
              <a:ea typeface="Corbel"/>
              <a:cs typeface="Corbel"/>
              <a:sym typeface="Corbel"/>
            </a:endParaRPr>
          </a:p>
          <a:p>
            <a:pPr indent="-179388" lvl="0" marL="179388" marR="0" rtl="0" algn="l">
              <a:lnSpc>
                <a:spcPct val="100000"/>
              </a:lnSpc>
              <a:spcBef>
                <a:spcPts val="18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Cooperation between government, academia, NGOs and communities</a:t>
            </a:r>
            <a:endParaRPr>
              <a:solidFill>
                <a:schemeClr val="lt1"/>
              </a:solidFill>
              <a:latin typeface="Corbel"/>
              <a:ea typeface="Corbel"/>
              <a:cs typeface="Corbel"/>
              <a:sym typeface="Corbel"/>
            </a:endParaRPr>
          </a:p>
          <a:p>
            <a:pPr indent="-179388" lvl="0" marL="179388" marR="0" rtl="0" algn="l">
              <a:lnSpc>
                <a:spcPct val="100000"/>
              </a:lnSpc>
              <a:spcBef>
                <a:spcPts val="18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Results available online</a:t>
            </a:r>
            <a:endParaRPr>
              <a:solidFill>
                <a:schemeClr val="lt1"/>
              </a:solidFill>
              <a:latin typeface="Corbel"/>
              <a:ea typeface="Corbel"/>
              <a:cs typeface="Corbel"/>
              <a:sym typeface="Corbel"/>
            </a:endParaRPr>
          </a:p>
          <a:p>
            <a:pPr indent="-52387" lvl="0" marL="179388" marR="0" rtl="0" algn="l">
              <a:lnSpc>
                <a:spcPct val="100000"/>
              </a:lnSpc>
              <a:spcBef>
                <a:spcPts val="1800"/>
              </a:spcBef>
              <a:spcAft>
                <a:spcPts val="0"/>
              </a:spcAft>
              <a:buClr>
                <a:srgbClr val="07DEDB"/>
              </a:buClr>
              <a:buSzPts val="2000"/>
              <a:buFont typeface="Arial"/>
              <a:buNone/>
            </a:pPr>
            <a:r>
              <a:t/>
            </a:r>
            <a:endParaRPr sz="2000">
              <a:solidFill>
                <a:schemeClr val="lt1"/>
              </a:solidFill>
              <a:latin typeface="Corbel"/>
              <a:ea typeface="Corbel"/>
              <a:cs typeface="Corbel"/>
              <a:sym typeface="Corbel"/>
            </a:endParaRPr>
          </a:p>
          <a:p>
            <a:pPr indent="-179388" lvl="0" marL="179388" marR="0" rtl="0" algn="l">
              <a:lnSpc>
                <a:spcPct val="100000"/>
              </a:lnSpc>
              <a:spcBef>
                <a:spcPts val="1200"/>
              </a:spcBef>
              <a:spcAft>
                <a:spcPts val="0"/>
              </a:spcAft>
              <a:buClr>
                <a:srgbClr val="07DEDB"/>
              </a:buClr>
              <a:buSzPts val="2000"/>
              <a:buFont typeface="Arial"/>
              <a:buNone/>
            </a:pPr>
            <a:r>
              <a:t/>
            </a:r>
            <a:endParaRPr sz="2000">
              <a:solidFill>
                <a:schemeClr val="lt1"/>
              </a:solidFill>
              <a:latin typeface="Corbel"/>
              <a:ea typeface="Corbel"/>
              <a:cs typeface="Corbel"/>
              <a:sym typeface="Corbel"/>
            </a:endParaRPr>
          </a:p>
          <a:p>
            <a:pPr indent="-179388" lvl="0" marL="179388" marR="0" rtl="0" algn="l">
              <a:lnSpc>
                <a:spcPct val="100000"/>
              </a:lnSpc>
              <a:spcBef>
                <a:spcPts val="1200"/>
              </a:spcBef>
              <a:spcAft>
                <a:spcPts val="0"/>
              </a:spcAft>
              <a:buClr>
                <a:srgbClr val="07DEDB"/>
              </a:buClr>
              <a:buSzPts val="2000"/>
              <a:buFont typeface="Arial"/>
              <a:buNone/>
            </a:pPr>
            <a:r>
              <a:t/>
            </a:r>
            <a:endParaRPr b="1" sz="2000">
              <a:solidFill>
                <a:schemeClr val="lt1"/>
              </a:solidFill>
              <a:latin typeface="Corbel"/>
              <a:ea typeface="Corbel"/>
              <a:cs typeface="Corbel"/>
              <a:sym typeface="Corbel"/>
            </a:endParaRPr>
          </a:p>
        </p:txBody>
      </p:sp>
      <p:pic>
        <p:nvPicPr>
          <p:cNvPr id="403" name="Google Shape;403;p35"/>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36"/>
          <p:cNvSpPr txBox="1"/>
          <p:nvPr>
            <p:ph type="title"/>
          </p:nvPr>
        </p:nvSpPr>
        <p:spPr>
          <a:xfrm>
            <a:off x="806245" y="374651"/>
            <a:ext cx="10284542" cy="110807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latin typeface="Calibri"/>
                <a:ea typeface="Calibri"/>
                <a:cs typeface="Calibri"/>
                <a:sym typeface="Calibri"/>
              </a:rPr>
              <a:t>Case study: community-based inventory in Uganda</a:t>
            </a:r>
            <a:endParaRPr b="1" sz="3600">
              <a:latin typeface="Calibri"/>
              <a:ea typeface="Calibri"/>
              <a:cs typeface="Calibri"/>
              <a:sym typeface="Calibri"/>
            </a:endParaRPr>
          </a:p>
        </p:txBody>
      </p:sp>
      <p:sp>
        <p:nvSpPr>
          <p:cNvPr id="409" name="Google Shape;409;p36"/>
          <p:cNvSpPr txBox="1"/>
          <p:nvPr/>
        </p:nvSpPr>
        <p:spPr>
          <a:xfrm>
            <a:off x="963665" y="4250606"/>
            <a:ext cx="2879700" cy="3693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800"/>
              <a:buFont typeface="Arial"/>
              <a:buNone/>
            </a:pPr>
            <a:r>
              <a:rPr i="1" lang="en-US" sz="800">
                <a:solidFill>
                  <a:schemeClr val="lt1"/>
                </a:solidFill>
                <a:latin typeface="Corbel"/>
                <a:ea typeface="Corbel"/>
                <a:cs typeface="Corbel"/>
                <a:sym typeface="Corbel"/>
              </a:rPr>
              <a:t>Busoga community practising their interviewing skills for inventorying the intangible heritage</a:t>
            </a:r>
            <a:r>
              <a:rPr lang="en-US" sz="800">
                <a:solidFill>
                  <a:schemeClr val="lt1"/>
                </a:solidFill>
                <a:latin typeface="Corbel"/>
                <a:ea typeface="Corbel"/>
                <a:cs typeface="Corbel"/>
                <a:sym typeface="Corbel"/>
              </a:rPr>
              <a:t> </a:t>
            </a:r>
            <a:br>
              <a:rPr lang="en-US" sz="800">
                <a:solidFill>
                  <a:schemeClr val="lt1"/>
                </a:solidFill>
                <a:latin typeface="Corbel"/>
                <a:ea typeface="Corbel"/>
                <a:cs typeface="Corbel"/>
                <a:sym typeface="Corbel"/>
              </a:rPr>
            </a:br>
            <a:r>
              <a:rPr lang="en-US" sz="800">
                <a:solidFill>
                  <a:schemeClr val="lt1"/>
                </a:solidFill>
                <a:latin typeface="Corbel"/>
                <a:ea typeface="Corbel"/>
                <a:cs typeface="Corbel"/>
                <a:sym typeface="Corbel"/>
              </a:rPr>
              <a:t>© Centre for Performing Arts and Culture</a:t>
            </a:r>
            <a:endParaRPr>
              <a:solidFill>
                <a:schemeClr val="lt1"/>
              </a:solidFill>
              <a:latin typeface="Corbel"/>
              <a:ea typeface="Corbel"/>
              <a:cs typeface="Corbel"/>
              <a:sym typeface="Corbel"/>
            </a:endParaRPr>
          </a:p>
        </p:txBody>
      </p:sp>
      <p:sp>
        <p:nvSpPr>
          <p:cNvPr id="410" name="Google Shape;410;p36"/>
          <p:cNvSpPr txBox="1"/>
          <p:nvPr/>
        </p:nvSpPr>
        <p:spPr>
          <a:xfrm>
            <a:off x="4345858" y="1916114"/>
            <a:ext cx="7148100" cy="3294000"/>
          </a:xfrm>
          <a:prstGeom prst="rect">
            <a:avLst/>
          </a:prstGeom>
          <a:noFill/>
          <a:ln>
            <a:noFill/>
          </a:ln>
        </p:spPr>
        <p:txBody>
          <a:bodyPr anchorCtr="0" anchor="t" bIns="0" lIns="0" spcFirstLastPara="1" rIns="0" wrap="square" tIns="0">
            <a:spAutoFit/>
          </a:bodyPr>
          <a:lstStyle/>
          <a:p>
            <a:pPr indent="-179388" lvl="0" marL="179388" marR="0" rtl="0" algn="l">
              <a:lnSpc>
                <a:spcPct val="100000"/>
              </a:lnSpc>
              <a:spcBef>
                <a:spcPts val="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Ministry tasks local NGO</a:t>
            </a:r>
            <a:endParaRPr>
              <a:solidFill>
                <a:schemeClr val="lt1"/>
              </a:solidFill>
              <a:latin typeface="Corbel"/>
              <a:ea typeface="Corbel"/>
              <a:cs typeface="Corbel"/>
              <a:sym typeface="Corbel"/>
            </a:endParaRPr>
          </a:p>
          <a:p>
            <a:pPr indent="-179388" lvl="0" marL="179388" marR="0" rtl="0" algn="l">
              <a:lnSpc>
                <a:spcPct val="100000"/>
              </a:lnSpc>
              <a:spcBef>
                <a:spcPts val="18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Twelve Busoga community members trained to identify and inventory ICH elements in their own community</a:t>
            </a:r>
            <a:endParaRPr>
              <a:solidFill>
                <a:schemeClr val="lt1"/>
              </a:solidFill>
              <a:latin typeface="Corbel"/>
              <a:ea typeface="Corbel"/>
              <a:cs typeface="Corbel"/>
              <a:sym typeface="Corbel"/>
            </a:endParaRPr>
          </a:p>
          <a:p>
            <a:pPr indent="-179388" lvl="0" marL="179388" marR="0" rtl="0" algn="l">
              <a:lnSpc>
                <a:spcPct val="100000"/>
              </a:lnSpc>
              <a:spcBef>
                <a:spcPts val="18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Questionnaires developed</a:t>
            </a:r>
            <a:endParaRPr>
              <a:solidFill>
                <a:schemeClr val="lt1"/>
              </a:solidFill>
              <a:latin typeface="Corbel"/>
              <a:ea typeface="Corbel"/>
              <a:cs typeface="Corbel"/>
              <a:sym typeface="Corbel"/>
            </a:endParaRPr>
          </a:p>
          <a:p>
            <a:pPr indent="-179388" lvl="0" marL="179388" marR="0" rtl="0" algn="l">
              <a:lnSpc>
                <a:spcPct val="100000"/>
              </a:lnSpc>
              <a:spcBef>
                <a:spcPts val="18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Community consulted</a:t>
            </a:r>
            <a:endParaRPr>
              <a:solidFill>
                <a:schemeClr val="lt1"/>
              </a:solidFill>
              <a:latin typeface="Corbel"/>
              <a:ea typeface="Corbel"/>
              <a:cs typeface="Corbel"/>
              <a:sym typeface="Corbel"/>
            </a:endParaRPr>
          </a:p>
          <a:p>
            <a:pPr indent="-179388" lvl="0" marL="179388" marR="0" rtl="0" algn="l">
              <a:lnSpc>
                <a:spcPct val="100000"/>
              </a:lnSpc>
              <a:spcBef>
                <a:spcPts val="18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Information gathered will be included in the national ICH inventory for Uganda</a:t>
            </a:r>
            <a:endParaRPr>
              <a:solidFill>
                <a:schemeClr val="lt1"/>
              </a:solidFill>
              <a:latin typeface="Corbel"/>
              <a:ea typeface="Corbel"/>
              <a:cs typeface="Corbel"/>
              <a:sym typeface="Corbel"/>
            </a:endParaRPr>
          </a:p>
        </p:txBody>
      </p:sp>
      <p:pic>
        <p:nvPicPr>
          <p:cNvPr id="411" name="Google Shape;411;p36"/>
          <p:cNvPicPr preferRelativeResize="0"/>
          <p:nvPr/>
        </p:nvPicPr>
        <p:blipFill rotWithShape="1">
          <a:blip r:embed="rId3">
            <a:alphaModFix/>
          </a:blip>
          <a:srcRect b="0" l="0" r="0" t="0"/>
          <a:stretch/>
        </p:blipFill>
        <p:spPr>
          <a:xfrm>
            <a:off x="887874" y="1771650"/>
            <a:ext cx="2879725" cy="2159000"/>
          </a:xfrm>
          <a:prstGeom prst="rect">
            <a:avLst/>
          </a:prstGeom>
          <a:noFill/>
          <a:ln>
            <a:noFill/>
          </a:ln>
        </p:spPr>
      </p:pic>
      <p:pic>
        <p:nvPicPr>
          <p:cNvPr id="412" name="Google Shape;412;p36"/>
          <p:cNvPicPr preferRelativeResize="0"/>
          <p:nvPr/>
        </p:nvPicPr>
        <p:blipFill rotWithShape="1">
          <a:blip r:embed="rId4">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37"/>
          <p:cNvSpPr txBox="1"/>
          <p:nvPr>
            <p:ph type="ctrTitle"/>
          </p:nvPr>
        </p:nvSpPr>
        <p:spPr>
          <a:xfrm>
            <a:off x="1524000" y="903013"/>
            <a:ext cx="9144000" cy="2387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b="1" lang="en-US"/>
              <a:t>METHODOLOGY</a:t>
            </a:r>
            <a:endParaRPr b="1"/>
          </a:p>
        </p:txBody>
      </p:sp>
      <p:sp>
        <p:nvSpPr>
          <p:cNvPr id="418" name="Google Shape;418;p3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t/>
            </a:r>
            <a:endParaRPr/>
          </a:p>
        </p:txBody>
      </p:sp>
      <p:pic>
        <p:nvPicPr>
          <p:cNvPr id="419" name="Google Shape;419;p37"/>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pic>
        <p:nvPicPr>
          <p:cNvPr id="420" name="Google Shape;420;p37"/>
          <p:cNvPicPr preferRelativeResize="0"/>
          <p:nvPr/>
        </p:nvPicPr>
        <p:blipFill rotWithShape="1">
          <a:blip r:embed="rId4">
            <a:alphaModFix/>
          </a:blip>
          <a:srcRect b="0" l="0" r="0" t="0"/>
          <a:stretch/>
        </p:blipFill>
        <p:spPr>
          <a:xfrm>
            <a:off x="5140412" y="3602049"/>
            <a:ext cx="1911175" cy="19112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38"/>
          <p:cNvSpPr txBox="1"/>
          <p:nvPr>
            <p:ph type="title"/>
          </p:nvPr>
        </p:nvSpPr>
        <p:spPr>
          <a:xfrm>
            <a:off x="698090" y="552078"/>
            <a:ext cx="10112755" cy="554038"/>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Calibri"/>
              <a:buNone/>
            </a:pPr>
            <a:r>
              <a:rPr b="1" lang="en-US" sz="2800"/>
              <a:t>Holistic view of ICH</a:t>
            </a:r>
            <a:endParaRPr/>
          </a:p>
        </p:txBody>
      </p:sp>
      <p:pic>
        <p:nvPicPr>
          <p:cNvPr id="426" name="Google Shape;426;p38"/>
          <p:cNvPicPr preferRelativeResize="0"/>
          <p:nvPr/>
        </p:nvPicPr>
        <p:blipFill rotWithShape="1">
          <a:blip r:embed="rId3">
            <a:alphaModFix/>
          </a:blip>
          <a:srcRect b="0" l="0" r="0" t="0"/>
          <a:stretch/>
        </p:blipFill>
        <p:spPr>
          <a:xfrm>
            <a:off x="2478034" y="1250007"/>
            <a:ext cx="6089650" cy="4694237"/>
          </a:xfrm>
          <a:prstGeom prst="rect">
            <a:avLst/>
          </a:prstGeom>
          <a:noFill/>
          <a:ln>
            <a:noFill/>
          </a:ln>
        </p:spPr>
      </p:pic>
      <p:sp>
        <p:nvSpPr>
          <p:cNvPr id="427" name="Google Shape;427;p38"/>
          <p:cNvSpPr txBox="1"/>
          <p:nvPr/>
        </p:nvSpPr>
        <p:spPr>
          <a:xfrm>
            <a:off x="5884883" y="5473005"/>
            <a:ext cx="6027600" cy="13854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2800">
                <a:solidFill>
                  <a:schemeClr val="lt1"/>
                </a:solidFill>
                <a:latin typeface="Corbel"/>
                <a:ea typeface="Corbel"/>
                <a:cs typeface="Corbel"/>
                <a:sym typeface="Corbel"/>
              </a:rPr>
              <a:t>Thus pluridisciplinarity of </a:t>
            </a:r>
            <a:endParaRPr sz="2800">
              <a:solidFill>
                <a:schemeClr val="lt1"/>
              </a:solidFill>
              <a:latin typeface="Corbel"/>
              <a:ea typeface="Corbel"/>
              <a:cs typeface="Corbel"/>
              <a:sym typeface="Corbel"/>
            </a:endParaRPr>
          </a:p>
          <a:p>
            <a:pPr indent="0" lvl="0" marL="0" marR="0" rtl="0" algn="r">
              <a:spcBef>
                <a:spcPts val="0"/>
              </a:spcBef>
              <a:spcAft>
                <a:spcPts val="0"/>
              </a:spcAft>
              <a:buNone/>
            </a:pPr>
            <a:r>
              <a:rPr lang="en-US" sz="2800">
                <a:solidFill>
                  <a:schemeClr val="lt1"/>
                </a:solidFill>
                <a:latin typeface="Corbel"/>
                <a:ea typeface="Corbel"/>
                <a:cs typeface="Corbel"/>
                <a:sym typeface="Corbel"/>
              </a:rPr>
              <a:t>participants and stakeholders</a:t>
            </a:r>
            <a:endParaRPr sz="2800">
              <a:solidFill>
                <a:schemeClr val="lt1"/>
              </a:solidFill>
              <a:latin typeface="Corbel"/>
              <a:ea typeface="Corbel"/>
              <a:cs typeface="Corbel"/>
              <a:sym typeface="Corbel"/>
            </a:endParaRPr>
          </a:p>
          <a:p>
            <a:pPr indent="0" lvl="0" marL="0" marR="0" rtl="0" algn="l">
              <a:spcBef>
                <a:spcPts val="0"/>
              </a:spcBef>
              <a:spcAft>
                <a:spcPts val="0"/>
              </a:spcAft>
              <a:buNone/>
            </a:pPr>
            <a:r>
              <a:rPr lang="en-US" sz="2800">
                <a:solidFill>
                  <a:schemeClr val="lt1"/>
                </a:solidFill>
                <a:latin typeface="Corbel"/>
                <a:ea typeface="Corbel"/>
                <a:cs typeface="Corbel"/>
                <a:sym typeface="Corbel"/>
              </a:rPr>
              <a:t>  </a:t>
            </a:r>
            <a:endParaRPr sz="2800">
              <a:solidFill>
                <a:schemeClr val="lt1"/>
              </a:solidFill>
              <a:latin typeface="Corbel"/>
              <a:ea typeface="Corbel"/>
              <a:cs typeface="Corbel"/>
              <a:sym typeface="Corbe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39"/>
          <p:cNvSpPr txBox="1"/>
          <p:nvPr>
            <p:ph type="title"/>
          </p:nvPr>
        </p:nvSpPr>
        <p:spPr>
          <a:xfrm>
            <a:off x="927510" y="344171"/>
            <a:ext cx="9156290" cy="79374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latin typeface="Calibri"/>
                <a:ea typeface="Calibri"/>
                <a:cs typeface="Calibri"/>
                <a:sym typeface="Calibri"/>
              </a:rPr>
              <a:t>Planning inventorying projects: basic tasks</a:t>
            </a:r>
            <a:endParaRPr b="1" sz="3600">
              <a:latin typeface="Calibri"/>
              <a:ea typeface="Calibri"/>
              <a:cs typeface="Calibri"/>
              <a:sym typeface="Calibri"/>
            </a:endParaRPr>
          </a:p>
        </p:txBody>
      </p:sp>
      <p:sp>
        <p:nvSpPr>
          <p:cNvPr id="433" name="Google Shape;433;p39"/>
          <p:cNvSpPr txBox="1"/>
          <p:nvPr/>
        </p:nvSpPr>
        <p:spPr>
          <a:xfrm>
            <a:off x="848852" y="1417320"/>
            <a:ext cx="10677832" cy="4097338"/>
          </a:xfrm>
          <a:prstGeom prst="rect">
            <a:avLst/>
          </a:prstGeom>
          <a:noFill/>
          <a:ln>
            <a:noFill/>
          </a:ln>
        </p:spPr>
        <p:txBody>
          <a:bodyPr anchorCtr="0" anchor="t" bIns="45700" lIns="91425" spcFirstLastPara="1" rIns="91425" wrap="square" tIns="45700">
            <a:noAutofit/>
          </a:bodyPr>
          <a:lstStyle/>
          <a:p>
            <a:pPr indent="-179388" lvl="0" marL="179388" marR="0" rtl="0" algn="l">
              <a:lnSpc>
                <a:spcPct val="100000"/>
              </a:lnSpc>
              <a:spcBef>
                <a:spcPts val="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Step-by-step process</a:t>
            </a:r>
            <a:endParaRPr sz="2200">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No universal or standardized blueprint for community ground preparation</a:t>
            </a:r>
            <a:endParaRPr sz="2200">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Encourage community members and facilitators to use their own creativity and develop their own process guides.</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chemeClr val="lt1"/>
              </a:buClr>
              <a:buSzPts val="1870"/>
              <a:buFont typeface="Corbel"/>
              <a:buChar char="•"/>
            </a:pPr>
            <a:r>
              <a:rPr lang="en-US" sz="2200">
                <a:solidFill>
                  <a:schemeClr val="lt1"/>
                </a:solidFill>
                <a:latin typeface="Corbel"/>
                <a:ea typeface="Corbel"/>
                <a:cs typeface="Corbel"/>
                <a:sym typeface="Corbel"/>
              </a:rPr>
              <a:t>Determine the purpose of the inventory</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chemeClr val="lt1"/>
              </a:buClr>
              <a:buSzPts val="1870"/>
              <a:buFont typeface="Corbel"/>
              <a:buChar char="•"/>
            </a:pPr>
            <a:r>
              <a:rPr lang="en-US" sz="2200">
                <a:solidFill>
                  <a:schemeClr val="lt1"/>
                </a:solidFill>
                <a:latin typeface="Corbel"/>
                <a:ea typeface="Corbel"/>
                <a:cs typeface="Corbel"/>
                <a:sym typeface="Corbel"/>
              </a:rPr>
              <a:t>Identify and involve the communities concerned and other stakeholders (including NGOs)</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chemeClr val="lt1"/>
              </a:buClr>
              <a:buSzPts val="1870"/>
              <a:buFont typeface="Corbel"/>
              <a:buChar char="•"/>
            </a:pPr>
            <a:r>
              <a:rPr lang="en-US" sz="2200">
                <a:solidFill>
                  <a:schemeClr val="lt1"/>
                </a:solidFill>
                <a:latin typeface="Corbel"/>
                <a:ea typeface="Corbel"/>
                <a:cs typeface="Corbel"/>
                <a:sym typeface="Corbel"/>
              </a:rPr>
              <a:t>Build consultative mechanisms and trust, obtain consent</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chemeClr val="lt1"/>
              </a:buClr>
              <a:buSzPts val="1870"/>
              <a:buFont typeface="Corbel"/>
              <a:buChar char="•"/>
            </a:pPr>
            <a:r>
              <a:rPr lang="en-US" sz="2200">
                <a:solidFill>
                  <a:schemeClr val="lt1"/>
                </a:solidFill>
                <a:latin typeface="Corbel"/>
                <a:ea typeface="Corbel"/>
                <a:cs typeface="Corbel"/>
                <a:sym typeface="Corbel"/>
              </a:rPr>
              <a:t>Locate resources</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chemeClr val="lt1"/>
              </a:buClr>
              <a:buSzPts val="1870"/>
              <a:buFont typeface="Corbel"/>
              <a:buChar char="•"/>
            </a:pPr>
            <a:r>
              <a:rPr lang="en-US" sz="2200">
                <a:solidFill>
                  <a:schemeClr val="lt1"/>
                </a:solidFill>
                <a:latin typeface="Corbel"/>
                <a:ea typeface="Corbel"/>
                <a:cs typeface="Corbel"/>
                <a:sym typeface="Corbel"/>
              </a:rPr>
              <a:t>Identify/create structures for information gathering and networking</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chemeClr val="lt1"/>
              </a:buClr>
              <a:buSzPts val="1870"/>
              <a:buFont typeface="Corbel"/>
              <a:buChar char="•"/>
            </a:pPr>
            <a:r>
              <a:rPr lang="en-US" sz="2200">
                <a:solidFill>
                  <a:schemeClr val="lt1"/>
                </a:solidFill>
                <a:latin typeface="Corbel"/>
                <a:ea typeface="Corbel"/>
                <a:cs typeface="Corbel"/>
                <a:sym typeface="Corbel"/>
              </a:rPr>
              <a:t>Information gathering and data entry</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chemeClr val="lt1"/>
              </a:buClr>
              <a:buSzPts val="1870"/>
              <a:buFont typeface="Corbel"/>
              <a:buChar char="•"/>
            </a:pPr>
            <a:r>
              <a:rPr lang="en-US" sz="2200">
                <a:solidFill>
                  <a:schemeClr val="lt1"/>
                </a:solidFill>
                <a:latin typeface="Corbel"/>
                <a:ea typeface="Corbel"/>
                <a:cs typeface="Corbel"/>
                <a:sym typeface="Corbel"/>
              </a:rPr>
              <a:t>Dissemination, access and updating</a:t>
            </a:r>
            <a:endParaRPr>
              <a:solidFill>
                <a:schemeClr val="lt1"/>
              </a:solidFill>
              <a:latin typeface="Corbel"/>
              <a:ea typeface="Corbel"/>
              <a:cs typeface="Corbel"/>
              <a:sym typeface="Corbel"/>
            </a:endParaRPr>
          </a:p>
        </p:txBody>
      </p:sp>
      <p:pic>
        <p:nvPicPr>
          <p:cNvPr id="434" name="Google Shape;434;p39"/>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4"/>
          <p:cNvSpPr txBox="1"/>
          <p:nvPr>
            <p:ph type="title"/>
          </p:nvPr>
        </p:nvSpPr>
        <p:spPr>
          <a:xfrm>
            <a:off x="640734" y="461188"/>
            <a:ext cx="9392265" cy="554038"/>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b="1" lang="en-US" sz="3600">
                <a:latin typeface="Calibri"/>
                <a:ea typeface="Calibri"/>
                <a:cs typeface="Calibri"/>
                <a:sym typeface="Calibri"/>
              </a:rPr>
              <a:t>Documentation and ICH</a:t>
            </a:r>
            <a:endParaRPr b="1" sz="3600">
              <a:latin typeface="Calibri"/>
              <a:ea typeface="Calibri"/>
              <a:cs typeface="Calibri"/>
              <a:sym typeface="Calibri"/>
            </a:endParaRPr>
          </a:p>
        </p:txBody>
      </p:sp>
      <p:sp>
        <p:nvSpPr>
          <p:cNvPr id="134" name="Google Shape;134;p4"/>
          <p:cNvSpPr txBox="1"/>
          <p:nvPr/>
        </p:nvSpPr>
        <p:spPr>
          <a:xfrm>
            <a:off x="498494" y="1132840"/>
            <a:ext cx="11378545" cy="2453640"/>
          </a:xfrm>
          <a:prstGeom prst="rect">
            <a:avLst/>
          </a:prstGeom>
          <a:noFill/>
          <a:ln>
            <a:noFill/>
          </a:ln>
        </p:spPr>
        <p:txBody>
          <a:bodyPr anchorCtr="0" anchor="t" bIns="45700" lIns="91425" spcFirstLastPara="1" rIns="91425" wrap="square" tIns="45700">
            <a:noAutofit/>
          </a:bodyPr>
          <a:lstStyle/>
          <a:p>
            <a:pPr indent="-179388" lvl="0" marL="179388" marR="0" rtl="0" algn="l">
              <a:lnSpc>
                <a:spcPct val="100000"/>
              </a:lnSpc>
              <a:spcBef>
                <a:spcPts val="0"/>
              </a:spcBef>
              <a:spcAft>
                <a:spcPts val="0"/>
              </a:spcAft>
              <a:buClr>
                <a:schemeClr val="lt1"/>
              </a:buClr>
              <a:buSzPts val="2200"/>
              <a:buFont typeface="Corbel"/>
              <a:buChar char="•"/>
            </a:pPr>
            <a:r>
              <a:rPr i="0" lang="en-US" sz="2200" u="none" cap="none" strike="noStrike">
                <a:solidFill>
                  <a:schemeClr val="lt1"/>
                </a:solidFill>
                <a:latin typeface="Corbel"/>
                <a:ea typeface="Corbel"/>
                <a:cs typeface="Corbel"/>
                <a:sym typeface="Corbel"/>
              </a:rPr>
              <a:t>The Convention and the ODs refer to documentation as part of a range of safeguarding measures, that institutions are encouraged to carry out </a:t>
            </a:r>
            <a:endParaRPr>
              <a:solidFill>
                <a:schemeClr val="lt1"/>
              </a:solidFill>
              <a:latin typeface="Corbel"/>
              <a:ea typeface="Corbel"/>
              <a:cs typeface="Corbel"/>
              <a:sym typeface="Corbel"/>
            </a:endParaRPr>
          </a:p>
          <a:p>
            <a:pPr indent="-179388" lvl="1" marL="179388" marR="0" rtl="0" algn="l">
              <a:spcBef>
                <a:spcPts val="600"/>
              </a:spcBef>
              <a:spcAft>
                <a:spcPts val="0"/>
              </a:spcAft>
              <a:buClr>
                <a:schemeClr val="lt1"/>
              </a:buClr>
              <a:buSzPts val="2200"/>
              <a:buFont typeface="Corbel"/>
              <a:buChar char="•"/>
            </a:pPr>
            <a:r>
              <a:rPr i="0" lang="en-US" sz="2200" u="none" cap="none" strike="noStrike">
                <a:solidFill>
                  <a:schemeClr val="lt1"/>
                </a:solidFill>
                <a:latin typeface="Corbel"/>
                <a:ea typeface="Corbel"/>
                <a:cs typeface="Corbel"/>
                <a:sym typeface="Corbel"/>
              </a:rPr>
              <a:t>For the purpose of providing datas to create inventories, </a:t>
            </a:r>
            <a:endParaRPr>
              <a:solidFill>
                <a:schemeClr val="lt1"/>
              </a:solidFill>
              <a:latin typeface="Corbel"/>
              <a:ea typeface="Corbel"/>
              <a:cs typeface="Corbel"/>
              <a:sym typeface="Corbel"/>
            </a:endParaRPr>
          </a:p>
          <a:p>
            <a:pPr indent="-179388" lvl="1" marL="179388" marR="0" rtl="0" algn="l">
              <a:spcBef>
                <a:spcPts val="600"/>
              </a:spcBef>
              <a:spcAft>
                <a:spcPts val="0"/>
              </a:spcAft>
              <a:buClr>
                <a:schemeClr val="lt1"/>
              </a:buClr>
              <a:buSzPts val="2200"/>
              <a:buFont typeface="Corbel"/>
              <a:buChar char="•"/>
            </a:pPr>
            <a:r>
              <a:rPr i="0" lang="en-US" sz="2200" u="none" cap="none" strike="noStrike">
                <a:solidFill>
                  <a:schemeClr val="lt1"/>
                </a:solidFill>
                <a:latin typeface="Corbel"/>
                <a:ea typeface="Corbel"/>
                <a:cs typeface="Corbel"/>
                <a:sym typeface="Corbel"/>
              </a:rPr>
              <a:t>Requires documentation for the purpose of nomination</a:t>
            </a:r>
            <a:endParaRPr>
              <a:solidFill>
                <a:schemeClr val="lt1"/>
              </a:solidFill>
              <a:latin typeface="Corbel"/>
              <a:ea typeface="Corbel"/>
              <a:cs typeface="Corbel"/>
              <a:sym typeface="Corbel"/>
            </a:endParaRPr>
          </a:p>
          <a:p>
            <a:pPr indent="0" lvl="1" marL="0" marR="0" rtl="0" algn="l">
              <a:spcBef>
                <a:spcPts val="600"/>
              </a:spcBef>
              <a:spcAft>
                <a:spcPts val="0"/>
              </a:spcAft>
              <a:buClr>
                <a:schemeClr val="dk1"/>
              </a:buClr>
              <a:buSzPts val="2200"/>
              <a:buFont typeface="Arial"/>
              <a:buNone/>
            </a:pPr>
            <a:r>
              <a:rPr b="1" i="0" lang="en-US" sz="2200" u="none" cap="none" strike="noStrike">
                <a:solidFill>
                  <a:schemeClr val="lt1"/>
                </a:solidFill>
                <a:latin typeface="Corbel"/>
                <a:ea typeface="Corbel"/>
                <a:cs typeface="Corbel"/>
                <a:sym typeface="Corbel"/>
              </a:rPr>
              <a:t>             ‘</a:t>
            </a:r>
            <a:r>
              <a:rPr b="1" i="1" lang="en-US" sz="2200" u="none" cap="none" strike="noStrike">
                <a:solidFill>
                  <a:schemeClr val="lt1"/>
                </a:solidFill>
                <a:latin typeface="Corbel"/>
                <a:ea typeface="Corbel"/>
                <a:cs typeface="Corbel"/>
                <a:sym typeface="Corbel"/>
              </a:rPr>
              <a:t>Documentation consists of recording ICH in tangible forms, in its current state, and </a:t>
            </a:r>
            <a:endParaRPr>
              <a:solidFill>
                <a:schemeClr val="lt1"/>
              </a:solidFill>
              <a:latin typeface="Corbel"/>
              <a:ea typeface="Corbel"/>
              <a:cs typeface="Corbel"/>
              <a:sym typeface="Corbel"/>
            </a:endParaRPr>
          </a:p>
          <a:p>
            <a:pPr indent="0" lvl="1" marL="0" marR="0" rtl="0" algn="l">
              <a:spcBef>
                <a:spcPts val="600"/>
              </a:spcBef>
              <a:spcAft>
                <a:spcPts val="0"/>
              </a:spcAft>
              <a:buClr>
                <a:schemeClr val="dk1"/>
              </a:buClr>
              <a:buSzPts val="2200"/>
              <a:buFont typeface="Arial"/>
              <a:buNone/>
            </a:pPr>
            <a:r>
              <a:rPr b="1" i="1" lang="en-US" sz="2200" u="none" cap="none" strike="noStrike">
                <a:solidFill>
                  <a:schemeClr val="lt1"/>
                </a:solidFill>
                <a:latin typeface="Corbel"/>
                <a:ea typeface="Corbel"/>
                <a:cs typeface="Corbel"/>
                <a:sym typeface="Corbel"/>
              </a:rPr>
              <a:t>              collecting documents that relate to it</a:t>
            </a:r>
            <a:r>
              <a:rPr b="1" i="0" lang="en-US" sz="2200" u="none" cap="none" strike="noStrike">
                <a:solidFill>
                  <a:schemeClr val="lt1"/>
                </a:solidFill>
                <a:latin typeface="Corbel"/>
                <a:ea typeface="Corbel"/>
                <a:cs typeface="Corbel"/>
                <a:sym typeface="Corbel"/>
              </a:rPr>
              <a:t>’.</a:t>
            </a:r>
            <a:endParaRPr i="0" sz="2200" u="none" cap="none" strike="noStrike">
              <a:solidFill>
                <a:schemeClr val="lt1"/>
              </a:solidFill>
              <a:latin typeface="Corbel"/>
              <a:ea typeface="Corbel"/>
              <a:cs typeface="Corbel"/>
              <a:sym typeface="Corbel"/>
            </a:endParaRPr>
          </a:p>
        </p:txBody>
      </p:sp>
      <p:sp>
        <p:nvSpPr>
          <p:cNvPr id="135" name="Google Shape;135;p4"/>
          <p:cNvSpPr/>
          <p:nvPr/>
        </p:nvSpPr>
        <p:spPr>
          <a:xfrm>
            <a:off x="498500" y="3586475"/>
            <a:ext cx="8103600" cy="646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3600" u="none" cap="none" strike="noStrike">
                <a:solidFill>
                  <a:schemeClr val="lt1"/>
                </a:solidFill>
                <a:latin typeface="Corbel"/>
                <a:ea typeface="Corbel"/>
                <a:cs typeface="Corbel"/>
                <a:sym typeface="Corbel"/>
              </a:rPr>
              <a:t>Documentation and the inventory</a:t>
            </a:r>
            <a:endParaRPr b="1" sz="3600">
              <a:solidFill>
                <a:schemeClr val="lt1"/>
              </a:solidFill>
              <a:latin typeface="Corbel"/>
              <a:ea typeface="Corbel"/>
              <a:cs typeface="Corbel"/>
              <a:sym typeface="Corbel"/>
            </a:endParaRPr>
          </a:p>
        </p:txBody>
      </p:sp>
      <p:sp>
        <p:nvSpPr>
          <p:cNvPr id="136" name="Google Shape;136;p4"/>
          <p:cNvSpPr/>
          <p:nvPr/>
        </p:nvSpPr>
        <p:spPr>
          <a:xfrm>
            <a:off x="640734" y="4439682"/>
            <a:ext cx="11135360" cy="160043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200">
                <a:solidFill>
                  <a:schemeClr val="lt1"/>
                </a:solidFill>
                <a:latin typeface="Calibri"/>
                <a:ea typeface="Calibri"/>
                <a:cs typeface="Calibri"/>
                <a:sym typeface="Calibri"/>
              </a:rPr>
              <a:t>Inventory formats (structured, limited for publication and access, provide basis for safeguarding</a:t>
            </a:r>
            <a:endParaRPr>
              <a:solidFill>
                <a:schemeClr val="lt1"/>
              </a:solidFill>
            </a:endParaRPr>
          </a:p>
          <a:p>
            <a:pPr indent="0" lvl="0" marL="0" marR="0" rtl="0" algn="l">
              <a:lnSpc>
                <a:spcPct val="100000"/>
              </a:lnSpc>
              <a:spcBef>
                <a:spcPts val="600"/>
              </a:spcBef>
              <a:spcAft>
                <a:spcPts val="0"/>
              </a:spcAft>
              <a:buNone/>
            </a:pPr>
            <a:r>
              <a:rPr lang="en-US" sz="2200">
                <a:solidFill>
                  <a:schemeClr val="lt1"/>
                </a:solidFill>
                <a:latin typeface="Calibri"/>
                <a:ea typeface="Calibri"/>
                <a:cs typeface="Calibri"/>
                <a:sym typeface="Calibri"/>
              </a:rPr>
              <a:t>Documentation provides the detailed context, practices and beliefs associated, viability and other facts that are necessary for creating an Inventory</a:t>
            </a:r>
            <a:endParaRPr>
              <a:solidFill>
                <a:schemeClr val="lt1"/>
              </a:solidFill>
            </a:endParaRPr>
          </a:p>
          <a:p>
            <a:pPr indent="0" lvl="0" marL="0" marR="0" rtl="0" algn="l">
              <a:lnSpc>
                <a:spcPct val="100000"/>
              </a:lnSpc>
              <a:spcBef>
                <a:spcPts val="600"/>
              </a:spcBef>
              <a:spcAft>
                <a:spcPts val="0"/>
              </a:spcAft>
              <a:buNone/>
            </a:pPr>
            <a:r>
              <a:rPr lang="en-US" sz="2200">
                <a:solidFill>
                  <a:schemeClr val="lt1"/>
                </a:solidFill>
                <a:latin typeface="Calibri"/>
                <a:ea typeface="Calibri"/>
                <a:cs typeface="Calibri"/>
                <a:sym typeface="Calibri"/>
              </a:rPr>
              <a:t>Process not product  (knowledge / technique / skill / process / training)</a:t>
            </a:r>
            <a:endParaRPr sz="2200">
              <a:solidFill>
                <a:schemeClr val="lt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40"/>
          <p:cNvSpPr txBox="1"/>
          <p:nvPr>
            <p:ph type="title"/>
          </p:nvPr>
        </p:nvSpPr>
        <p:spPr>
          <a:xfrm>
            <a:off x="757083" y="374652"/>
            <a:ext cx="10923639" cy="1355826"/>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latin typeface="Calibri"/>
                <a:ea typeface="Calibri"/>
                <a:cs typeface="Calibri"/>
                <a:sym typeface="Calibri"/>
              </a:rPr>
              <a:t>The inventory team: community members and other stakeholders</a:t>
            </a:r>
            <a:endParaRPr b="1" sz="3600">
              <a:latin typeface="Calibri"/>
              <a:ea typeface="Calibri"/>
              <a:cs typeface="Calibri"/>
              <a:sym typeface="Calibri"/>
            </a:endParaRPr>
          </a:p>
        </p:txBody>
      </p:sp>
      <p:sp>
        <p:nvSpPr>
          <p:cNvPr id="440" name="Google Shape;440;p40"/>
          <p:cNvSpPr txBox="1"/>
          <p:nvPr/>
        </p:nvSpPr>
        <p:spPr>
          <a:xfrm>
            <a:off x="757083" y="1916011"/>
            <a:ext cx="11041626" cy="4097337"/>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200"/>
              <a:buFont typeface="Arial"/>
              <a:buNone/>
            </a:pPr>
            <a:r>
              <a:rPr lang="en-US" sz="2200">
                <a:solidFill>
                  <a:schemeClr val="lt1"/>
                </a:solidFill>
                <a:latin typeface="Corbel"/>
                <a:ea typeface="Corbel"/>
                <a:cs typeface="Corbel"/>
                <a:sym typeface="Corbel"/>
              </a:rPr>
              <a:t>The insider/outsider perspective to conclude to a group work with </a:t>
            </a:r>
            <a:r>
              <a:rPr b="1" lang="en-US" sz="2200">
                <a:solidFill>
                  <a:schemeClr val="lt1"/>
                </a:solidFill>
                <a:latin typeface="Corbel"/>
                <a:ea typeface="Corbel"/>
                <a:cs typeface="Corbel"/>
                <a:sym typeface="Corbel"/>
              </a:rPr>
              <a:t>multiple perspectives, multiple roles assigned and complementary skills</a:t>
            </a:r>
            <a:endParaRPr sz="2200">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chemeClr val="lt1"/>
              </a:buClr>
              <a:buSzPts val="2200"/>
              <a:buFont typeface="Corbel"/>
              <a:buChar char="•"/>
            </a:pPr>
            <a:r>
              <a:rPr lang="en-US" sz="2200" u="sng">
                <a:solidFill>
                  <a:schemeClr val="lt1"/>
                </a:solidFill>
                <a:latin typeface="Corbel"/>
                <a:ea typeface="Corbel"/>
                <a:cs typeface="Corbel"/>
                <a:sym typeface="Corbel"/>
              </a:rPr>
              <a:t>The experts</a:t>
            </a:r>
            <a:r>
              <a:rPr lang="en-US" sz="2200">
                <a:solidFill>
                  <a:schemeClr val="lt1"/>
                </a:solidFill>
                <a:latin typeface="Corbel"/>
                <a:ea typeface="Corbel"/>
                <a:cs typeface="Corbel"/>
                <a:sym typeface="Corbel"/>
              </a:rPr>
              <a:t>: NGOs’ representatives, ethnologists/folklorists, museum specialists, ICH facilitators according to the ICH form to be inventoried. Their role: to support the community in any further inventorying activities that it wishes to take forward. </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chemeClr val="lt1"/>
              </a:buClr>
              <a:buSzPts val="2200"/>
              <a:buFont typeface="Corbel"/>
              <a:buChar char="•"/>
            </a:pPr>
            <a:r>
              <a:rPr lang="en-US" sz="2200" u="sng">
                <a:solidFill>
                  <a:schemeClr val="lt1"/>
                </a:solidFill>
                <a:latin typeface="Corbel"/>
                <a:ea typeface="Corbel"/>
                <a:cs typeface="Corbel"/>
                <a:sym typeface="Corbel"/>
              </a:rPr>
              <a:t>Community</a:t>
            </a:r>
            <a:r>
              <a:rPr lang="en-US" sz="2200">
                <a:solidFill>
                  <a:schemeClr val="lt1"/>
                </a:solidFill>
                <a:latin typeface="Corbel"/>
                <a:ea typeface="Corbel"/>
                <a:cs typeface="Corbel"/>
                <a:sym typeface="Corbel"/>
              </a:rPr>
              <a:t> representatives as co-facilitators to assist in accessing local ways of expressing knowledge, in understanding cultural factors, enabling inclusivity, and balancing multiple methods:</a:t>
            </a:r>
            <a:endParaRPr sz="2200">
              <a:solidFill>
                <a:schemeClr val="lt1"/>
              </a:solidFill>
              <a:latin typeface="Corbel"/>
              <a:ea typeface="Corbel"/>
              <a:cs typeface="Corbel"/>
              <a:sym typeface="Corbel"/>
            </a:endParaRPr>
          </a:p>
          <a:p>
            <a:pPr indent="-179387" lvl="1" marL="719138" marR="0" rtl="0" algn="l">
              <a:spcBef>
                <a:spcPts val="600"/>
              </a:spcBef>
              <a:spcAft>
                <a:spcPts val="0"/>
              </a:spcAft>
              <a:buClr>
                <a:schemeClr val="lt1"/>
              </a:buClr>
              <a:buSzPts val="2200"/>
              <a:buFont typeface="Corbel"/>
              <a:buChar char="•"/>
            </a:pPr>
            <a:r>
              <a:rPr i="0" lang="en-US" sz="2200" u="none" cap="none" strike="noStrike">
                <a:solidFill>
                  <a:schemeClr val="lt1"/>
                </a:solidFill>
                <a:latin typeface="Corbel"/>
                <a:ea typeface="Corbel"/>
                <a:cs typeface="Corbel"/>
                <a:sym typeface="Corbel"/>
              </a:rPr>
              <a:t>direct roles such as practitioners, knowledge bearers, performers, craftspeople, shamans; and </a:t>
            </a:r>
            <a:endParaRPr>
              <a:solidFill>
                <a:schemeClr val="lt1"/>
              </a:solidFill>
              <a:latin typeface="Corbel"/>
              <a:ea typeface="Corbel"/>
              <a:cs typeface="Corbel"/>
              <a:sym typeface="Corbel"/>
            </a:endParaRPr>
          </a:p>
          <a:p>
            <a:pPr indent="-179387" lvl="1" marL="719138" marR="0" rtl="0" algn="l">
              <a:spcBef>
                <a:spcPts val="600"/>
              </a:spcBef>
              <a:spcAft>
                <a:spcPts val="0"/>
              </a:spcAft>
              <a:buClr>
                <a:schemeClr val="lt1"/>
              </a:buClr>
              <a:buSzPts val="2200"/>
              <a:buFont typeface="Corbel"/>
              <a:buChar char="•"/>
            </a:pPr>
            <a:r>
              <a:rPr i="0" lang="en-US" sz="2200" u="none" cap="none" strike="noStrike">
                <a:solidFill>
                  <a:schemeClr val="lt1"/>
                </a:solidFill>
                <a:latin typeface="Corbel"/>
                <a:ea typeface="Corbel"/>
                <a:cs typeface="Corbel"/>
                <a:sym typeface="Corbel"/>
              </a:rPr>
              <a:t>indirect participants such as patrons and audiences.</a:t>
            </a:r>
            <a:endParaRPr i="0" sz="2200" u="none" cap="none" strike="noStrike">
              <a:solidFill>
                <a:schemeClr val="lt1"/>
              </a:solidFill>
              <a:latin typeface="Corbel"/>
              <a:ea typeface="Corbel"/>
              <a:cs typeface="Corbel"/>
              <a:sym typeface="Corbel"/>
            </a:endParaRPr>
          </a:p>
          <a:p>
            <a:pPr indent="0" lvl="0" marL="0" marR="0" rtl="0" algn="l">
              <a:lnSpc>
                <a:spcPct val="100000"/>
              </a:lnSpc>
              <a:spcBef>
                <a:spcPts val="600"/>
              </a:spcBef>
              <a:spcAft>
                <a:spcPts val="0"/>
              </a:spcAft>
              <a:buClr>
                <a:srgbClr val="07DEDB"/>
              </a:buClr>
              <a:buSzPts val="2200"/>
              <a:buFont typeface="Arial"/>
              <a:buNone/>
            </a:pPr>
            <a:r>
              <a:t/>
            </a:r>
            <a:endParaRPr b="1" sz="2200">
              <a:solidFill>
                <a:schemeClr val="lt1"/>
              </a:solidFill>
              <a:latin typeface="Corbel"/>
              <a:ea typeface="Corbel"/>
              <a:cs typeface="Corbel"/>
              <a:sym typeface="Corbel"/>
            </a:endParaRPr>
          </a:p>
          <a:p>
            <a:pPr indent="0" lvl="1" marL="539750" marR="0" rtl="0" algn="l">
              <a:spcBef>
                <a:spcPts val="600"/>
              </a:spcBef>
              <a:spcAft>
                <a:spcPts val="0"/>
              </a:spcAft>
              <a:buClr>
                <a:schemeClr val="dk1"/>
              </a:buClr>
              <a:buSzPts val="2000"/>
              <a:buFont typeface="Arial"/>
              <a:buNone/>
            </a:pPr>
            <a:r>
              <a:t/>
            </a:r>
            <a:endParaRPr i="0" sz="2000" u="none" cap="none" strike="noStrike">
              <a:solidFill>
                <a:schemeClr val="lt1"/>
              </a:solidFill>
              <a:latin typeface="Corbel"/>
              <a:ea typeface="Corbel"/>
              <a:cs typeface="Corbel"/>
              <a:sym typeface="Corbel"/>
            </a:endParaRPr>
          </a:p>
        </p:txBody>
      </p:sp>
      <p:pic>
        <p:nvPicPr>
          <p:cNvPr id="441" name="Google Shape;441;p40"/>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41"/>
          <p:cNvSpPr txBox="1"/>
          <p:nvPr>
            <p:ph type="title"/>
          </p:nvPr>
        </p:nvSpPr>
        <p:spPr>
          <a:xfrm>
            <a:off x="934065" y="374651"/>
            <a:ext cx="9352935" cy="77342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t>Defining objectives and expected outcomes</a:t>
            </a:r>
            <a:endParaRPr b="1" sz="3600"/>
          </a:p>
        </p:txBody>
      </p:sp>
      <p:sp>
        <p:nvSpPr>
          <p:cNvPr id="447" name="Google Shape;447;p41"/>
          <p:cNvSpPr txBox="1"/>
          <p:nvPr/>
        </p:nvSpPr>
        <p:spPr>
          <a:xfrm>
            <a:off x="737419" y="1437640"/>
            <a:ext cx="9549581" cy="1803400"/>
          </a:xfrm>
          <a:prstGeom prst="rect">
            <a:avLst/>
          </a:prstGeom>
          <a:noFill/>
          <a:ln>
            <a:noFill/>
          </a:ln>
        </p:spPr>
        <p:txBody>
          <a:bodyPr anchorCtr="0" anchor="t" bIns="45700" lIns="91425" spcFirstLastPara="1" rIns="91425" wrap="square" tIns="45700">
            <a:noAutofit/>
          </a:bodyPr>
          <a:lstStyle/>
          <a:p>
            <a:pPr indent="-179388" lvl="0" marL="179388" marR="0" rtl="0" algn="l">
              <a:lnSpc>
                <a:spcPct val="100000"/>
              </a:lnSpc>
              <a:spcBef>
                <a:spcPts val="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What are the expectations of the community and workshop participants regarding the fieldwork practicum?</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What are the expected goals given the limited time and specific circumstances?</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What are the expected outcomes?</a:t>
            </a:r>
            <a:endParaRPr>
              <a:solidFill>
                <a:schemeClr val="lt1"/>
              </a:solidFill>
              <a:latin typeface="Corbel"/>
              <a:ea typeface="Corbel"/>
              <a:cs typeface="Corbel"/>
              <a:sym typeface="Corbel"/>
            </a:endParaRPr>
          </a:p>
        </p:txBody>
      </p:sp>
      <p:sp>
        <p:nvSpPr>
          <p:cNvPr id="448" name="Google Shape;448;p41"/>
          <p:cNvSpPr/>
          <p:nvPr/>
        </p:nvSpPr>
        <p:spPr>
          <a:xfrm>
            <a:off x="934076" y="3271525"/>
            <a:ext cx="4106700" cy="646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Corbel"/>
                <a:ea typeface="Corbel"/>
                <a:cs typeface="Corbel"/>
                <a:sym typeface="Corbel"/>
              </a:rPr>
              <a:t>Defining the ‘field’</a:t>
            </a:r>
            <a:endParaRPr b="1" sz="3600">
              <a:solidFill>
                <a:schemeClr val="lt1"/>
              </a:solidFill>
              <a:latin typeface="Corbel"/>
              <a:ea typeface="Corbel"/>
              <a:cs typeface="Corbel"/>
              <a:sym typeface="Corbel"/>
            </a:endParaRPr>
          </a:p>
        </p:txBody>
      </p:sp>
      <p:sp>
        <p:nvSpPr>
          <p:cNvPr id="449" name="Google Shape;449;p41"/>
          <p:cNvSpPr/>
          <p:nvPr/>
        </p:nvSpPr>
        <p:spPr>
          <a:xfrm>
            <a:off x="4836160" y="3446086"/>
            <a:ext cx="6634480" cy="26007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alibri"/>
              <a:buNone/>
            </a:pPr>
            <a:r>
              <a:rPr lang="en-US" sz="1800">
                <a:solidFill>
                  <a:schemeClr val="lt1"/>
                </a:solidFill>
                <a:latin typeface="Corbel"/>
                <a:ea typeface="Corbel"/>
                <a:cs typeface="Corbel"/>
                <a:sym typeface="Corbel"/>
              </a:rPr>
              <a:t>= </a:t>
            </a:r>
            <a:r>
              <a:rPr lang="en-US" sz="2200">
                <a:solidFill>
                  <a:schemeClr val="lt1"/>
                </a:solidFill>
                <a:latin typeface="Corbel"/>
                <a:ea typeface="Corbel"/>
                <a:cs typeface="Corbel"/>
                <a:sym typeface="Corbel"/>
              </a:rPr>
              <a:t>An area entered to collect information/samples/data to be analysed later.</a:t>
            </a:r>
            <a:endParaRPr>
              <a:solidFill>
                <a:schemeClr val="lt1"/>
              </a:solidFill>
              <a:latin typeface="Corbel"/>
              <a:ea typeface="Corbel"/>
              <a:cs typeface="Corbel"/>
              <a:sym typeface="Corbel"/>
            </a:endParaRPr>
          </a:p>
          <a:p>
            <a:pPr indent="0" lvl="0" marL="0" marR="0" rtl="0" algn="l">
              <a:lnSpc>
                <a:spcPct val="100000"/>
              </a:lnSpc>
              <a:spcBef>
                <a:spcPts val="600"/>
              </a:spcBef>
              <a:spcAft>
                <a:spcPts val="0"/>
              </a:spcAft>
              <a:buClr>
                <a:schemeClr val="dk1"/>
              </a:buClr>
              <a:buSzPts val="2200"/>
              <a:buFont typeface="Calibri"/>
              <a:buNone/>
            </a:pPr>
            <a:r>
              <a:rPr b="1" lang="en-US" sz="2200">
                <a:solidFill>
                  <a:schemeClr val="lt1"/>
                </a:solidFill>
                <a:latin typeface="Corbel"/>
                <a:ea typeface="Corbel"/>
                <a:cs typeface="Corbel"/>
                <a:sym typeface="Corbel"/>
              </a:rPr>
              <a:t>Deciding/defining a field area: </a:t>
            </a:r>
            <a:endParaRPr>
              <a:solidFill>
                <a:schemeClr val="lt1"/>
              </a:solidFill>
              <a:latin typeface="Corbel"/>
              <a:ea typeface="Corbel"/>
              <a:cs typeface="Corbel"/>
              <a:sym typeface="Corbel"/>
            </a:endParaRPr>
          </a:p>
          <a:p>
            <a:pPr indent="0" lvl="0" marL="0" marR="0" rtl="0" algn="l">
              <a:lnSpc>
                <a:spcPct val="100000"/>
              </a:lnSpc>
              <a:spcBef>
                <a:spcPts val="600"/>
              </a:spcBef>
              <a:spcAft>
                <a:spcPts val="0"/>
              </a:spcAft>
              <a:buNone/>
            </a:pPr>
            <a:r>
              <a:rPr lang="en-US" sz="1800">
                <a:solidFill>
                  <a:schemeClr val="lt1"/>
                </a:solidFill>
                <a:latin typeface="Corbel"/>
                <a:ea typeface="Corbel"/>
                <a:cs typeface="Corbel"/>
                <a:sym typeface="Corbel"/>
              </a:rPr>
              <a:t>village, neighbourhood, district, geo-cultural area; </a:t>
            </a:r>
            <a:endParaRPr>
              <a:solidFill>
                <a:schemeClr val="lt1"/>
              </a:solidFill>
              <a:latin typeface="Corbel"/>
              <a:ea typeface="Corbel"/>
              <a:cs typeface="Corbel"/>
              <a:sym typeface="Corbel"/>
            </a:endParaRPr>
          </a:p>
          <a:p>
            <a:pPr indent="0" lvl="0" marL="0" marR="0" rtl="0" algn="l">
              <a:lnSpc>
                <a:spcPct val="100000"/>
              </a:lnSpc>
              <a:spcBef>
                <a:spcPts val="600"/>
              </a:spcBef>
              <a:spcAft>
                <a:spcPts val="0"/>
              </a:spcAft>
              <a:buNone/>
            </a:pPr>
            <a:r>
              <a:rPr lang="en-US" sz="1800">
                <a:solidFill>
                  <a:schemeClr val="lt1"/>
                </a:solidFill>
                <a:latin typeface="Corbel"/>
                <a:ea typeface="Corbel"/>
                <a:cs typeface="Corbel"/>
                <a:sym typeface="Corbel"/>
              </a:rPr>
              <a:t>community, ethnic group, occupational group;</a:t>
            </a:r>
            <a:endParaRPr>
              <a:solidFill>
                <a:schemeClr val="lt1"/>
              </a:solidFill>
              <a:latin typeface="Corbel"/>
              <a:ea typeface="Corbel"/>
              <a:cs typeface="Corbel"/>
              <a:sym typeface="Corbel"/>
            </a:endParaRPr>
          </a:p>
          <a:p>
            <a:pPr indent="0" lvl="0" marL="0" marR="0" rtl="0" algn="l">
              <a:lnSpc>
                <a:spcPct val="100000"/>
              </a:lnSpc>
              <a:spcBef>
                <a:spcPts val="600"/>
              </a:spcBef>
              <a:spcAft>
                <a:spcPts val="0"/>
              </a:spcAft>
              <a:buNone/>
            </a:pPr>
            <a:r>
              <a:rPr lang="en-US" sz="1800">
                <a:solidFill>
                  <a:schemeClr val="lt1"/>
                </a:solidFill>
                <a:latin typeface="Corbel"/>
                <a:ea typeface="Corbel"/>
                <a:cs typeface="Corbel"/>
                <a:sym typeface="Corbel"/>
              </a:rPr>
              <a:t>genre of performance;</a:t>
            </a:r>
            <a:endParaRPr>
              <a:solidFill>
                <a:schemeClr val="lt1"/>
              </a:solidFill>
              <a:latin typeface="Corbel"/>
              <a:ea typeface="Corbel"/>
              <a:cs typeface="Corbel"/>
              <a:sym typeface="Corbel"/>
            </a:endParaRPr>
          </a:p>
          <a:p>
            <a:pPr indent="0" lvl="0" marL="0" marR="0" rtl="0" algn="l">
              <a:lnSpc>
                <a:spcPct val="100000"/>
              </a:lnSpc>
              <a:spcBef>
                <a:spcPts val="600"/>
              </a:spcBef>
              <a:spcAft>
                <a:spcPts val="0"/>
              </a:spcAft>
              <a:buNone/>
            </a:pPr>
            <a:r>
              <a:rPr lang="en-US" sz="1800">
                <a:solidFill>
                  <a:schemeClr val="lt1"/>
                </a:solidFill>
                <a:latin typeface="Corbel"/>
                <a:ea typeface="Corbel"/>
                <a:cs typeface="Corbel"/>
                <a:sym typeface="Corbel"/>
              </a:rPr>
              <a:t>event, festival or ceremony.</a:t>
            </a:r>
            <a:endParaRPr>
              <a:solidFill>
                <a:schemeClr val="lt1"/>
              </a:solidFill>
              <a:latin typeface="Corbel"/>
              <a:ea typeface="Corbel"/>
              <a:cs typeface="Corbel"/>
              <a:sym typeface="Corbel"/>
            </a:endParaRPr>
          </a:p>
        </p:txBody>
      </p:sp>
      <p:pic>
        <p:nvPicPr>
          <p:cNvPr id="450" name="Google Shape;450;p41"/>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42"/>
          <p:cNvSpPr txBox="1"/>
          <p:nvPr>
            <p:ph type="title"/>
          </p:nvPr>
        </p:nvSpPr>
        <p:spPr>
          <a:xfrm>
            <a:off x="774782" y="0"/>
            <a:ext cx="9451258" cy="110807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t>Establish contacts and build rapport </a:t>
            </a:r>
            <a:endParaRPr/>
          </a:p>
        </p:txBody>
      </p:sp>
      <p:sp>
        <p:nvSpPr>
          <p:cNvPr id="456" name="Google Shape;456;p42"/>
          <p:cNvSpPr txBox="1"/>
          <p:nvPr/>
        </p:nvSpPr>
        <p:spPr>
          <a:xfrm>
            <a:off x="698643" y="1547178"/>
            <a:ext cx="11365538" cy="3382962"/>
          </a:xfrm>
          <a:prstGeom prst="rect">
            <a:avLst/>
          </a:prstGeom>
          <a:noFill/>
          <a:ln>
            <a:noFill/>
          </a:ln>
        </p:spPr>
        <p:txBody>
          <a:bodyPr anchorCtr="0" anchor="t" bIns="45700" lIns="91425" spcFirstLastPara="1" rIns="91425" wrap="square" tIns="45700">
            <a:noAutofit/>
          </a:bodyPr>
          <a:lstStyle/>
          <a:p>
            <a:pPr indent="-179388" lvl="0" marL="179388" marR="0" rtl="0" algn="l">
              <a:lnSpc>
                <a:spcPct val="100000"/>
              </a:lnSpc>
              <a:spcBef>
                <a:spcPts val="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Share the purpose of inventory making.</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Respect community/local feelings on secrecy or access.</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Involve members as much as possible, even if not part of the proposed team.</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Make note of individuals/groups/ institutions who may be capable of carrying out an inventory.</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Keep in mind that inventorying is part of the larger goal of safeguarding.</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Building rapport between ‘outsiders’ and ‘insiders’ is essential for effective participation. </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Initial contacts could be made with community leaders, who then would introduce the team to the wider community.</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Facilitators and community members should talk about the inventorying process and allow questions. </a:t>
            </a:r>
            <a:endParaRPr>
              <a:solidFill>
                <a:schemeClr val="lt1"/>
              </a:solidFill>
              <a:latin typeface="Corbel"/>
              <a:ea typeface="Corbel"/>
              <a:cs typeface="Corbel"/>
              <a:sym typeface="Corbel"/>
            </a:endParaRPr>
          </a:p>
          <a:p>
            <a:pPr indent="-52387" lvl="0" marL="179388" marR="0" rtl="0" algn="l">
              <a:lnSpc>
                <a:spcPct val="100000"/>
              </a:lnSpc>
              <a:spcBef>
                <a:spcPts val="600"/>
              </a:spcBef>
              <a:spcAft>
                <a:spcPts val="0"/>
              </a:spcAft>
              <a:buClr>
                <a:srgbClr val="07DEDB"/>
              </a:buClr>
              <a:buSzPts val="2000"/>
              <a:buFont typeface="Arial"/>
              <a:buNone/>
            </a:pPr>
            <a:r>
              <a:t/>
            </a:r>
            <a:endParaRPr sz="2000">
              <a:solidFill>
                <a:schemeClr val="lt1"/>
              </a:solidFill>
              <a:latin typeface="Corbel"/>
              <a:ea typeface="Corbel"/>
              <a:cs typeface="Corbel"/>
              <a:sym typeface="Corbel"/>
            </a:endParaRPr>
          </a:p>
        </p:txBody>
      </p:sp>
      <p:pic>
        <p:nvPicPr>
          <p:cNvPr id="457" name="Google Shape;457;p42"/>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43"/>
          <p:cNvSpPr txBox="1"/>
          <p:nvPr>
            <p:ph type="title"/>
          </p:nvPr>
        </p:nvSpPr>
        <p:spPr>
          <a:xfrm>
            <a:off x="1052052" y="227168"/>
            <a:ext cx="10609006" cy="73639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latin typeface="Calibri"/>
                <a:ea typeface="Calibri"/>
                <a:cs typeface="Calibri"/>
                <a:sym typeface="Calibri"/>
              </a:rPr>
              <a:t>Become familiar with the community surroundings</a:t>
            </a:r>
            <a:endParaRPr b="1" sz="3600">
              <a:latin typeface="Calibri"/>
              <a:ea typeface="Calibri"/>
              <a:cs typeface="Calibri"/>
              <a:sym typeface="Calibri"/>
            </a:endParaRPr>
          </a:p>
        </p:txBody>
      </p:sp>
      <p:sp>
        <p:nvSpPr>
          <p:cNvPr id="463" name="Google Shape;463;p43"/>
          <p:cNvSpPr txBox="1"/>
          <p:nvPr/>
        </p:nvSpPr>
        <p:spPr>
          <a:xfrm>
            <a:off x="1052052" y="1187245"/>
            <a:ext cx="9234948" cy="2362200"/>
          </a:xfrm>
          <a:prstGeom prst="rect">
            <a:avLst/>
          </a:prstGeom>
          <a:noFill/>
          <a:ln>
            <a:noFill/>
          </a:ln>
        </p:spPr>
        <p:txBody>
          <a:bodyPr anchorCtr="0" anchor="t" bIns="45700" lIns="91425" spcFirstLastPara="1" rIns="91425" wrap="square" tIns="45700">
            <a:noAutofit/>
          </a:bodyPr>
          <a:lstStyle/>
          <a:p>
            <a:pPr indent="-179388" lvl="0" marL="179388" marR="0" rtl="0" algn="l">
              <a:lnSpc>
                <a:spcPct val="100000"/>
              </a:lnSpc>
              <a:spcBef>
                <a:spcPts val="0"/>
              </a:spcBef>
              <a:spcAft>
                <a:spcPts val="0"/>
              </a:spcAft>
              <a:buClr>
                <a:schemeClr val="lt1"/>
              </a:buClr>
              <a:buSzPts val="2000"/>
              <a:buFont typeface="Corbel"/>
              <a:buChar char="•"/>
            </a:pPr>
            <a:r>
              <a:rPr lang="en-US" sz="2000">
                <a:solidFill>
                  <a:schemeClr val="lt1"/>
                </a:solidFill>
                <a:latin typeface="Corbel"/>
                <a:ea typeface="Corbel"/>
                <a:cs typeface="Corbel"/>
                <a:sym typeface="Corbel"/>
              </a:rPr>
              <a:t>Some activities that can help facilitators learn about the community include:</a:t>
            </a:r>
            <a:endParaRPr>
              <a:solidFill>
                <a:schemeClr val="lt1"/>
              </a:solidFill>
              <a:latin typeface="Corbel"/>
              <a:ea typeface="Corbel"/>
              <a:cs typeface="Corbel"/>
              <a:sym typeface="Corbel"/>
            </a:endParaRPr>
          </a:p>
          <a:p>
            <a:pPr indent="-179387" lvl="1" marL="719138" marR="0" rtl="0" algn="l">
              <a:spcBef>
                <a:spcPts val="600"/>
              </a:spcBef>
              <a:spcAft>
                <a:spcPts val="0"/>
              </a:spcAft>
              <a:buClr>
                <a:schemeClr val="lt1"/>
              </a:buClr>
              <a:buSzPts val="2000"/>
              <a:buFont typeface="Corbel"/>
              <a:buChar char="•"/>
            </a:pPr>
            <a:r>
              <a:rPr i="0" lang="en-US" sz="2000" u="none" cap="none" strike="noStrike">
                <a:solidFill>
                  <a:schemeClr val="lt1"/>
                </a:solidFill>
                <a:latin typeface="Corbel"/>
                <a:ea typeface="Corbel"/>
                <a:cs typeface="Corbel"/>
                <a:sym typeface="Corbel"/>
              </a:rPr>
              <a:t>take walks or drives with local people to observe; </a:t>
            </a:r>
            <a:endParaRPr>
              <a:solidFill>
                <a:schemeClr val="lt1"/>
              </a:solidFill>
              <a:latin typeface="Corbel"/>
              <a:ea typeface="Corbel"/>
              <a:cs typeface="Corbel"/>
              <a:sym typeface="Corbel"/>
            </a:endParaRPr>
          </a:p>
          <a:p>
            <a:pPr indent="-179387" lvl="1" marL="719138" marR="0" rtl="0" algn="l">
              <a:spcBef>
                <a:spcPts val="600"/>
              </a:spcBef>
              <a:spcAft>
                <a:spcPts val="0"/>
              </a:spcAft>
              <a:buClr>
                <a:schemeClr val="lt1"/>
              </a:buClr>
              <a:buSzPts val="2000"/>
              <a:buFont typeface="Corbel"/>
              <a:buChar char="•"/>
            </a:pPr>
            <a:r>
              <a:rPr i="0" lang="en-US" sz="2000" u="none" cap="none" strike="noStrike">
                <a:solidFill>
                  <a:schemeClr val="lt1"/>
                </a:solidFill>
                <a:latin typeface="Corbel"/>
                <a:ea typeface="Corbel"/>
                <a:cs typeface="Corbel"/>
                <a:sym typeface="Corbel"/>
              </a:rPr>
              <a:t>participate in the daily activities of communities; </a:t>
            </a:r>
            <a:endParaRPr>
              <a:solidFill>
                <a:schemeClr val="lt1"/>
              </a:solidFill>
              <a:latin typeface="Corbel"/>
              <a:ea typeface="Corbel"/>
              <a:cs typeface="Corbel"/>
              <a:sym typeface="Corbel"/>
            </a:endParaRPr>
          </a:p>
          <a:p>
            <a:pPr indent="-179387" lvl="1" marL="719138" marR="0" rtl="0" algn="l">
              <a:spcBef>
                <a:spcPts val="600"/>
              </a:spcBef>
              <a:spcAft>
                <a:spcPts val="0"/>
              </a:spcAft>
              <a:buClr>
                <a:schemeClr val="lt1"/>
              </a:buClr>
              <a:buSzPts val="2000"/>
              <a:buFont typeface="Corbel"/>
              <a:buChar char="•"/>
            </a:pPr>
            <a:r>
              <a:rPr i="0" lang="en-US" sz="2000" u="none" cap="none" strike="noStrike">
                <a:solidFill>
                  <a:schemeClr val="lt1"/>
                </a:solidFill>
                <a:latin typeface="Corbel"/>
                <a:ea typeface="Corbel"/>
                <a:cs typeface="Corbel"/>
                <a:sym typeface="Corbel"/>
              </a:rPr>
              <a:t>listen to conversations in public places, conducting oral histories and draw daily activity schedules and seasonal calendars with different groups; and</a:t>
            </a:r>
            <a:endParaRPr>
              <a:solidFill>
                <a:schemeClr val="lt1"/>
              </a:solidFill>
              <a:latin typeface="Corbel"/>
              <a:ea typeface="Corbel"/>
              <a:cs typeface="Corbel"/>
              <a:sym typeface="Corbel"/>
            </a:endParaRPr>
          </a:p>
          <a:p>
            <a:pPr indent="-179387" lvl="1" marL="719138" marR="0" rtl="0" algn="l">
              <a:spcBef>
                <a:spcPts val="600"/>
              </a:spcBef>
              <a:spcAft>
                <a:spcPts val="0"/>
              </a:spcAft>
              <a:buClr>
                <a:schemeClr val="lt1"/>
              </a:buClr>
              <a:buSzPts val="2000"/>
              <a:buFont typeface="Corbel"/>
              <a:buChar char="•"/>
            </a:pPr>
            <a:r>
              <a:rPr i="0" lang="en-US" sz="2000" u="none" cap="none" strike="noStrike">
                <a:solidFill>
                  <a:schemeClr val="lt1"/>
                </a:solidFill>
                <a:latin typeface="Corbel"/>
                <a:ea typeface="Corbel"/>
                <a:cs typeface="Corbel"/>
                <a:sym typeface="Corbel"/>
              </a:rPr>
              <a:t>stay overnight in villages to listen to histories and folk tales. </a:t>
            </a:r>
            <a:endParaRPr i="0" sz="2000" u="none" cap="none" strike="noStrike">
              <a:solidFill>
                <a:schemeClr val="lt1"/>
              </a:solidFill>
              <a:latin typeface="Corbel"/>
              <a:ea typeface="Corbel"/>
              <a:cs typeface="Corbel"/>
              <a:sym typeface="Corbel"/>
            </a:endParaRPr>
          </a:p>
          <a:p>
            <a:pPr indent="-52387" lvl="0" marL="179388" marR="0" rtl="0" algn="l">
              <a:lnSpc>
                <a:spcPct val="100000"/>
              </a:lnSpc>
              <a:spcBef>
                <a:spcPts val="600"/>
              </a:spcBef>
              <a:spcAft>
                <a:spcPts val="0"/>
              </a:spcAft>
              <a:buClr>
                <a:srgbClr val="07DEDB"/>
              </a:buClr>
              <a:buSzPts val="2000"/>
              <a:buFont typeface="Arial"/>
              <a:buNone/>
            </a:pPr>
            <a:r>
              <a:t/>
            </a:r>
            <a:endParaRPr sz="2000">
              <a:solidFill>
                <a:schemeClr val="lt1"/>
              </a:solidFill>
              <a:latin typeface="Corbel"/>
              <a:ea typeface="Corbel"/>
              <a:cs typeface="Corbel"/>
              <a:sym typeface="Corbel"/>
            </a:endParaRPr>
          </a:p>
        </p:txBody>
      </p:sp>
      <p:sp>
        <p:nvSpPr>
          <p:cNvPr id="464" name="Google Shape;464;p43"/>
          <p:cNvSpPr/>
          <p:nvPr/>
        </p:nvSpPr>
        <p:spPr>
          <a:xfrm>
            <a:off x="1052050" y="3629725"/>
            <a:ext cx="89016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Corbel"/>
                <a:ea typeface="Corbel"/>
                <a:cs typeface="Corbel"/>
                <a:sym typeface="Corbel"/>
              </a:rPr>
              <a:t>Reflecting on community collaboration</a:t>
            </a:r>
            <a:endParaRPr b="1" sz="3600">
              <a:solidFill>
                <a:schemeClr val="lt1"/>
              </a:solidFill>
              <a:latin typeface="Corbel"/>
              <a:ea typeface="Corbel"/>
              <a:cs typeface="Corbel"/>
              <a:sym typeface="Corbel"/>
            </a:endParaRPr>
          </a:p>
        </p:txBody>
      </p:sp>
      <p:sp>
        <p:nvSpPr>
          <p:cNvPr id="465" name="Google Shape;465;p43"/>
          <p:cNvSpPr/>
          <p:nvPr/>
        </p:nvSpPr>
        <p:spPr>
          <a:xfrm>
            <a:off x="1052051" y="4491353"/>
            <a:ext cx="9724103" cy="1092607"/>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lt1"/>
              </a:buClr>
              <a:buSzPts val="1700"/>
              <a:buFont typeface="Corbel"/>
              <a:buChar char="•"/>
            </a:pPr>
            <a:r>
              <a:rPr lang="en-US" sz="2000">
                <a:solidFill>
                  <a:schemeClr val="lt1"/>
                </a:solidFill>
                <a:latin typeface="Corbel"/>
                <a:ea typeface="Corbel"/>
                <a:cs typeface="Corbel"/>
                <a:sym typeface="Corbel"/>
              </a:rPr>
              <a:t>Who is the collaborating community and how was it identified?</a:t>
            </a:r>
            <a:endParaRPr>
              <a:solidFill>
                <a:schemeClr val="lt1"/>
              </a:solidFill>
              <a:latin typeface="Corbel"/>
              <a:ea typeface="Corbel"/>
              <a:cs typeface="Corbel"/>
              <a:sym typeface="Corbel"/>
            </a:endParaRPr>
          </a:p>
          <a:p>
            <a:pPr indent="-342900" lvl="0" marL="342900" marR="0" rtl="0" algn="l">
              <a:lnSpc>
                <a:spcPct val="100000"/>
              </a:lnSpc>
              <a:spcBef>
                <a:spcPts val="600"/>
              </a:spcBef>
              <a:spcAft>
                <a:spcPts val="0"/>
              </a:spcAft>
              <a:buClr>
                <a:schemeClr val="lt1"/>
              </a:buClr>
              <a:buSzPts val="1700"/>
              <a:buFont typeface="Corbel"/>
              <a:buChar char="•"/>
            </a:pPr>
            <a:r>
              <a:rPr lang="en-US" sz="2000">
                <a:solidFill>
                  <a:schemeClr val="lt1"/>
                </a:solidFill>
                <a:latin typeface="Corbel"/>
                <a:ea typeface="Corbel"/>
                <a:cs typeface="Corbel"/>
                <a:sym typeface="Corbel"/>
              </a:rPr>
              <a:t>How was the free, prior and informed consent of the collaborating community obtained for hosting the fieldwork practicum?</a:t>
            </a:r>
            <a:endParaRPr>
              <a:solidFill>
                <a:schemeClr val="lt1"/>
              </a:solidFill>
              <a:latin typeface="Corbel"/>
              <a:ea typeface="Corbel"/>
              <a:cs typeface="Corbel"/>
              <a:sym typeface="Corbel"/>
            </a:endParaRPr>
          </a:p>
        </p:txBody>
      </p:sp>
      <p:pic>
        <p:nvPicPr>
          <p:cNvPr id="466" name="Google Shape;466;p43"/>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44"/>
          <p:cNvSpPr txBox="1"/>
          <p:nvPr>
            <p:ph type="title"/>
          </p:nvPr>
        </p:nvSpPr>
        <p:spPr>
          <a:xfrm>
            <a:off x="603045" y="232411"/>
            <a:ext cx="9176100" cy="6618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latin typeface="Calibri"/>
                <a:ea typeface="Calibri"/>
                <a:cs typeface="Calibri"/>
                <a:sym typeface="Calibri"/>
              </a:rPr>
              <a:t>Preparing information-generation exercises</a:t>
            </a:r>
            <a:endParaRPr b="1" sz="3600">
              <a:latin typeface="Calibri"/>
              <a:ea typeface="Calibri"/>
              <a:cs typeface="Calibri"/>
              <a:sym typeface="Calibri"/>
            </a:endParaRPr>
          </a:p>
        </p:txBody>
      </p:sp>
      <p:sp>
        <p:nvSpPr>
          <p:cNvPr id="472" name="Google Shape;472;p44"/>
          <p:cNvSpPr txBox="1"/>
          <p:nvPr/>
        </p:nvSpPr>
        <p:spPr>
          <a:xfrm>
            <a:off x="682031" y="1021081"/>
            <a:ext cx="8802329" cy="2423159"/>
          </a:xfrm>
          <a:prstGeom prst="rect">
            <a:avLst/>
          </a:prstGeom>
          <a:noFill/>
          <a:ln>
            <a:noFill/>
          </a:ln>
        </p:spPr>
        <p:txBody>
          <a:bodyPr anchorCtr="0" anchor="t" bIns="45700" lIns="91425" spcFirstLastPara="1" rIns="91425" wrap="square" tIns="45700">
            <a:noAutofit/>
          </a:bodyPr>
          <a:lstStyle/>
          <a:p>
            <a:pPr indent="-179388" lvl="0" marL="179388" marR="0" rtl="0" algn="l">
              <a:lnSpc>
                <a:spcPct val="100000"/>
              </a:lnSpc>
              <a:spcBef>
                <a:spcPts val="0"/>
              </a:spcBef>
              <a:spcAft>
                <a:spcPts val="0"/>
              </a:spcAft>
              <a:buClr>
                <a:schemeClr val="lt1"/>
              </a:buClr>
              <a:buSzPts val="2000"/>
              <a:buFont typeface="Corbel"/>
              <a:buChar char="•"/>
            </a:pPr>
            <a:r>
              <a:rPr lang="en-US" sz="2000">
                <a:solidFill>
                  <a:schemeClr val="lt1"/>
                </a:solidFill>
                <a:latin typeface="Corbel"/>
                <a:ea typeface="Corbel"/>
                <a:cs typeface="Corbel"/>
                <a:sym typeface="Corbel"/>
              </a:rPr>
              <a:t>What is to be identified and described? </a:t>
            </a:r>
            <a:endParaRPr>
              <a:solidFill>
                <a:schemeClr val="lt1"/>
              </a:solidFill>
              <a:latin typeface="Corbel"/>
              <a:ea typeface="Corbel"/>
              <a:cs typeface="Corbel"/>
              <a:sym typeface="Corbel"/>
            </a:endParaRPr>
          </a:p>
          <a:p>
            <a:pPr indent="-179387" lvl="1" marL="719138" marR="0" rtl="0" algn="l">
              <a:spcBef>
                <a:spcPts val="600"/>
              </a:spcBef>
              <a:spcAft>
                <a:spcPts val="0"/>
              </a:spcAft>
              <a:buClr>
                <a:schemeClr val="lt1"/>
              </a:buClr>
              <a:buSzPts val="2000"/>
              <a:buFont typeface="Corbel"/>
              <a:buChar char="•"/>
            </a:pPr>
            <a:r>
              <a:rPr i="0" lang="en-US" sz="2000" u="none" cap="none" strike="noStrike">
                <a:solidFill>
                  <a:schemeClr val="lt1"/>
                </a:solidFill>
                <a:latin typeface="Corbel"/>
                <a:ea typeface="Corbel"/>
                <a:cs typeface="Corbel"/>
                <a:sym typeface="Corbel"/>
              </a:rPr>
              <a:t>A specific ICH element?</a:t>
            </a:r>
            <a:endParaRPr>
              <a:solidFill>
                <a:schemeClr val="lt1"/>
              </a:solidFill>
              <a:latin typeface="Corbel"/>
              <a:ea typeface="Corbel"/>
              <a:cs typeface="Corbel"/>
              <a:sym typeface="Corbel"/>
            </a:endParaRPr>
          </a:p>
          <a:p>
            <a:pPr indent="-179387" lvl="1" marL="719138" marR="0" rtl="0" algn="l">
              <a:spcBef>
                <a:spcPts val="600"/>
              </a:spcBef>
              <a:spcAft>
                <a:spcPts val="0"/>
              </a:spcAft>
              <a:buClr>
                <a:schemeClr val="lt1"/>
              </a:buClr>
              <a:buSzPts val="2000"/>
              <a:buFont typeface="Corbel"/>
              <a:buChar char="•"/>
            </a:pPr>
            <a:r>
              <a:rPr i="0" lang="en-US" sz="2000" u="none" cap="none" strike="noStrike">
                <a:solidFill>
                  <a:schemeClr val="lt1"/>
                </a:solidFill>
                <a:latin typeface="Corbel"/>
                <a:ea typeface="Corbel"/>
                <a:cs typeface="Corbel"/>
                <a:sym typeface="Corbel"/>
              </a:rPr>
              <a:t>ICH elements from one or different domains?</a:t>
            </a:r>
            <a:endParaRPr>
              <a:solidFill>
                <a:schemeClr val="lt1"/>
              </a:solidFill>
              <a:latin typeface="Corbel"/>
              <a:ea typeface="Corbel"/>
              <a:cs typeface="Corbel"/>
              <a:sym typeface="Corbel"/>
            </a:endParaRPr>
          </a:p>
          <a:p>
            <a:pPr indent="-179387" lvl="1" marL="719138" marR="0" rtl="0" algn="l">
              <a:spcBef>
                <a:spcPts val="600"/>
              </a:spcBef>
              <a:spcAft>
                <a:spcPts val="0"/>
              </a:spcAft>
              <a:buClr>
                <a:schemeClr val="lt1"/>
              </a:buClr>
              <a:buSzPts val="2000"/>
              <a:buFont typeface="Corbel"/>
              <a:buChar char="•"/>
            </a:pPr>
            <a:r>
              <a:rPr i="0" lang="en-US" sz="2000" u="none" cap="none" strike="noStrike">
                <a:solidFill>
                  <a:schemeClr val="lt1"/>
                </a:solidFill>
                <a:latin typeface="Corbel"/>
                <a:ea typeface="Corbel"/>
                <a:cs typeface="Corbel"/>
                <a:sym typeface="Corbel"/>
              </a:rPr>
              <a:t>Various elements of the same domain?</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chemeClr val="lt1"/>
              </a:buClr>
              <a:buSzPts val="2000"/>
              <a:buFont typeface="Corbel"/>
              <a:buChar char="•"/>
            </a:pPr>
            <a:r>
              <a:rPr lang="en-US" sz="2000">
                <a:solidFill>
                  <a:schemeClr val="lt1"/>
                </a:solidFill>
                <a:latin typeface="Corbel"/>
                <a:ea typeface="Corbel"/>
                <a:cs typeface="Corbel"/>
                <a:sym typeface="Corbel"/>
              </a:rPr>
              <a:t>Refine the inventorying framework.</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chemeClr val="lt1"/>
              </a:buClr>
              <a:buSzPts val="2000"/>
              <a:buFont typeface="Corbel"/>
              <a:buChar char="•"/>
            </a:pPr>
            <a:r>
              <a:rPr lang="en-US" sz="2000">
                <a:solidFill>
                  <a:schemeClr val="lt1"/>
                </a:solidFill>
                <a:latin typeface="Corbel"/>
                <a:ea typeface="Corbel"/>
                <a:cs typeface="Corbel"/>
                <a:sym typeface="Corbel"/>
              </a:rPr>
              <a:t>Choose techniques to be used and prepare materials/equipment.</a:t>
            </a:r>
            <a:endParaRPr>
              <a:solidFill>
                <a:schemeClr val="lt1"/>
              </a:solidFill>
              <a:latin typeface="Corbel"/>
              <a:ea typeface="Corbel"/>
              <a:cs typeface="Corbel"/>
              <a:sym typeface="Corbel"/>
            </a:endParaRPr>
          </a:p>
          <a:p>
            <a:pPr indent="-39687" lvl="0" marL="179388" marR="0" rtl="0" algn="l">
              <a:lnSpc>
                <a:spcPct val="100000"/>
              </a:lnSpc>
              <a:spcBef>
                <a:spcPts val="600"/>
              </a:spcBef>
              <a:spcAft>
                <a:spcPts val="0"/>
              </a:spcAft>
              <a:buClr>
                <a:srgbClr val="07DEDB"/>
              </a:buClr>
              <a:buSzPts val="2200"/>
              <a:buFont typeface="Arial"/>
              <a:buNone/>
            </a:pPr>
            <a:r>
              <a:t/>
            </a:r>
            <a:endParaRPr sz="2200">
              <a:solidFill>
                <a:schemeClr val="lt1"/>
              </a:solidFill>
              <a:latin typeface="Corbel"/>
              <a:ea typeface="Corbel"/>
              <a:cs typeface="Corbel"/>
              <a:sym typeface="Corbel"/>
            </a:endParaRPr>
          </a:p>
        </p:txBody>
      </p:sp>
      <p:sp>
        <p:nvSpPr>
          <p:cNvPr id="473" name="Google Shape;473;p44"/>
          <p:cNvSpPr/>
          <p:nvPr/>
        </p:nvSpPr>
        <p:spPr>
          <a:xfrm>
            <a:off x="603045" y="3451150"/>
            <a:ext cx="87297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Corbel"/>
                <a:ea typeface="Corbel"/>
                <a:cs typeface="Corbel"/>
                <a:sym typeface="Corbel"/>
              </a:rPr>
              <a:t>Methods of information generation</a:t>
            </a:r>
            <a:endParaRPr b="1" sz="3600">
              <a:solidFill>
                <a:schemeClr val="lt1"/>
              </a:solidFill>
              <a:latin typeface="Corbel"/>
              <a:ea typeface="Corbel"/>
              <a:cs typeface="Corbel"/>
              <a:sym typeface="Corbel"/>
            </a:endParaRPr>
          </a:p>
        </p:txBody>
      </p:sp>
      <p:sp>
        <p:nvSpPr>
          <p:cNvPr id="474" name="Google Shape;474;p44"/>
          <p:cNvSpPr/>
          <p:nvPr/>
        </p:nvSpPr>
        <p:spPr>
          <a:xfrm>
            <a:off x="304800" y="4097656"/>
            <a:ext cx="11551919" cy="2539157"/>
          </a:xfrm>
          <a:prstGeom prst="rect">
            <a:avLst/>
          </a:prstGeom>
          <a:noFill/>
          <a:ln>
            <a:noFill/>
          </a:ln>
        </p:spPr>
        <p:txBody>
          <a:bodyPr anchorCtr="0" anchor="t" bIns="45700" lIns="91425" spcFirstLastPara="1" rIns="91425" wrap="square" tIns="45700">
            <a:spAutoFit/>
          </a:bodyPr>
          <a:lstStyle/>
          <a:p>
            <a:pPr indent="0" lvl="1" marL="457200" marR="0" rtl="0" algn="l">
              <a:spcBef>
                <a:spcPts val="0"/>
              </a:spcBef>
              <a:spcAft>
                <a:spcPts val="0"/>
              </a:spcAft>
              <a:buNone/>
            </a:pPr>
            <a:r>
              <a:rPr i="0" lang="en-US" sz="2000" u="none" cap="none" strike="noStrike">
                <a:solidFill>
                  <a:schemeClr val="lt1"/>
                </a:solidFill>
                <a:latin typeface="Corbel"/>
                <a:ea typeface="Corbel"/>
                <a:cs typeface="Corbel"/>
                <a:sym typeface="Corbel"/>
              </a:rPr>
              <a:t>Archive and literature review (existing reports, studies, videos, photos, maps, documents) to avoid dublication and to validate the collected data</a:t>
            </a:r>
            <a:endParaRPr>
              <a:solidFill>
                <a:schemeClr val="lt1"/>
              </a:solidFill>
              <a:latin typeface="Corbel"/>
              <a:ea typeface="Corbel"/>
              <a:cs typeface="Corbel"/>
              <a:sym typeface="Corbel"/>
            </a:endParaRPr>
          </a:p>
          <a:p>
            <a:pPr indent="0" lvl="1" marL="457200" marR="0" rtl="0" algn="l">
              <a:spcBef>
                <a:spcPts val="400"/>
              </a:spcBef>
              <a:spcAft>
                <a:spcPts val="0"/>
              </a:spcAft>
              <a:buNone/>
            </a:pPr>
            <a:r>
              <a:rPr i="0" lang="en-US" sz="2000" u="none" cap="none" strike="noStrike">
                <a:solidFill>
                  <a:schemeClr val="lt1"/>
                </a:solidFill>
                <a:latin typeface="Corbel"/>
                <a:ea typeface="Corbel"/>
                <a:cs typeface="Corbel"/>
                <a:sym typeface="Corbel"/>
              </a:rPr>
              <a:t>Observation and note taking (listening and watching, field notes, Seeing what we expect to see and what we want to see)</a:t>
            </a:r>
            <a:endParaRPr>
              <a:solidFill>
                <a:schemeClr val="lt1"/>
              </a:solidFill>
              <a:latin typeface="Corbel"/>
              <a:ea typeface="Corbel"/>
              <a:cs typeface="Corbel"/>
              <a:sym typeface="Corbel"/>
            </a:endParaRPr>
          </a:p>
          <a:p>
            <a:pPr indent="0" lvl="1" marL="457200" marR="0" rtl="0" algn="l">
              <a:spcBef>
                <a:spcPts val="600"/>
              </a:spcBef>
              <a:spcAft>
                <a:spcPts val="0"/>
              </a:spcAft>
              <a:buNone/>
            </a:pPr>
            <a:r>
              <a:rPr i="0" lang="en-US" sz="2000" u="none" cap="none" strike="noStrike">
                <a:solidFill>
                  <a:schemeClr val="lt1"/>
                </a:solidFill>
                <a:latin typeface="Corbel"/>
                <a:ea typeface="Corbel"/>
                <a:cs typeface="Corbel"/>
                <a:sym typeface="Corbel"/>
              </a:rPr>
              <a:t>Interviews  </a:t>
            </a:r>
            <a:endParaRPr>
              <a:solidFill>
                <a:schemeClr val="lt1"/>
              </a:solidFill>
              <a:latin typeface="Corbel"/>
              <a:ea typeface="Corbel"/>
              <a:cs typeface="Corbel"/>
              <a:sym typeface="Corbel"/>
            </a:endParaRPr>
          </a:p>
          <a:p>
            <a:pPr indent="0" lvl="1" marL="457200" marR="0" rtl="0" algn="l">
              <a:spcBef>
                <a:spcPts val="600"/>
              </a:spcBef>
              <a:spcAft>
                <a:spcPts val="0"/>
              </a:spcAft>
              <a:buNone/>
            </a:pPr>
            <a:r>
              <a:rPr i="0" lang="en-US" sz="2000" u="none" cap="none" strike="noStrike">
                <a:solidFill>
                  <a:schemeClr val="lt1"/>
                </a:solidFill>
                <a:latin typeface="Corbel"/>
                <a:ea typeface="Corbel"/>
                <a:cs typeface="Corbel"/>
                <a:sym typeface="Corbel"/>
              </a:rPr>
              <a:t>Photography</a:t>
            </a:r>
            <a:endParaRPr>
              <a:solidFill>
                <a:schemeClr val="lt1"/>
              </a:solidFill>
              <a:latin typeface="Corbel"/>
              <a:ea typeface="Corbel"/>
              <a:cs typeface="Corbel"/>
              <a:sym typeface="Corbel"/>
            </a:endParaRPr>
          </a:p>
          <a:p>
            <a:pPr indent="0" lvl="1" marL="457200" marR="0" rtl="0" algn="l">
              <a:spcBef>
                <a:spcPts val="600"/>
              </a:spcBef>
              <a:spcAft>
                <a:spcPts val="0"/>
              </a:spcAft>
              <a:buNone/>
            </a:pPr>
            <a:r>
              <a:rPr i="0" lang="en-US" sz="2000" u="none" cap="none" strike="noStrike">
                <a:solidFill>
                  <a:schemeClr val="lt1"/>
                </a:solidFill>
                <a:latin typeface="Corbel"/>
                <a:ea typeface="Corbel"/>
                <a:cs typeface="Corbel"/>
                <a:sym typeface="Corbel"/>
              </a:rPr>
              <a:t>Participatory video, audio recording, mapping</a:t>
            </a:r>
            <a:endParaRPr i="0" sz="2000" u="none" cap="none" strike="noStrike">
              <a:solidFill>
                <a:schemeClr val="lt1"/>
              </a:solidFill>
              <a:latin typeface="Corbel"/>
              <a:ea typeface="Corbel"/>
              <a:cs typeface="Corbel"/>
              <a:sym typeface="Corbel"/>
            </a:endParaRPr>
          </a:p>
        </p:txBody>
      </p:sp>
      <p:pic>
        <p:nvPicPr>
          <p:cNvPr id="475" name="Google Shape;475;p44"/>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45"/>
          <p:cNvSpPr txBox="1"/>
          <p:nvPr>
            <p:ph type="title"/>
          </p:nvPr>
        </p:nvSpPr>
        <p:spPr>
          <a:xfrm>
            <a:off x="1016000" y="417514"/>
            <a:ext cx="9271001" cy="98488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t>Permission is required for data collection</a:t>
            </a:r>
            <a:endParaRPr b="1" sz="3600"/>
          </a:p>
        </p:txBody>
      </p:sp>
      <p:sp>
        <p:nvSpPr>
          <p:cNvPr id="482" name="Google Shape;482;p45"/>
          <p:cNvSpPr txBox="1"/>
          <p:nvPr>
            <p:ph idx="1" type="body"/>
          </p:nvPr>
        </p:nvSpPr>
        <p:spPr>
          <a:xfrm>
            <a:off x="5019196" y="2561658"/>
            <a:ext cx="3077308" cy="1926336"/>
          </a:xfrm>
          <a:prstGeom prst="rect">
            <a:avLst/>
          </a:prstGeom>
          <a:noFill/>
          <a:ln>
            <a:noFill/>
          </a:ln>
        </p:spPr>
        <p:txBody>
          <a:bodyPr anchorCtr="0" anchor="t" bIns="45700" lIns="91425" spcFirstLastPara="1" rIns="91425" wrap="square" tIns="45700">
            <a:normAutofit fontScale="85000" lnSpcReduction="20000"/>
          </a:bodyPr>
          <a:lstStyle/>
          <a:p>
            <a:pPr indent="-321945" lvl="3" marL="434975" rtl="0" algn="l">
              <a:lnSpc>
                <a:spcPct val="90000"/>
              </a:lnSpc>
              <a:spcBef>
                <a:spcPts val="0"/>
              </a:spcBef>
              <a:spcAft>
                <a:spcPts val="0"/>
              </a:spcAft>
              <a:buClr>
                <a:schemeClr val="lt1"/>
              </a:buClr>
              <a:buSzPct val="100000"/>
              <a:buChar char="•"/>
            </a:pPr>
            <a:r>
              <a:rPr lang="en-US" sz="2200"/>
              <a:t>To record</a:t>
            </a:r>
            <a:endParaRPr/>
          </a:p>
          <a:p>
            <a:pPr indent="-321945" lvl="3" marL="434975" rtl="0" algn="l">
              <a:lnSpc>
                <a:spcPct val="90000"/>
              </a:lnSpc>
              <a:spcBef>
                <a:spcPts val="500"/>
              </a:spcBef>
              <a:spcAft>
                <a:spcPts val="0"/>
              </a:spcAft>
              <a:buClr>
                <a:schemeClr val="lt1"/>
              </a:buClr>
              <a:buSzPct val="100000"/>
              <a:buChar char="•"/>
            </a:pPr>
            <a:r>
              <a:rPr lang="en-US" sz="2200"/>
              <a:t>To photograph</a:t>
            </a:r>
            <a:endParaRPr/>
          </a:p>
          <a:p>
            <a:pPr indent="-321945" lvl="3" marL="434975" rtl="0" algn="l">
              <a:lnSpc>
                <a:spcPct val="90000"/>
              </a:lnSpc>
              <a:spcBef>
                <a:spcPts val="500"/>
              </a:spcBef>
              <a:spcAft>
                <a:spcPts val="0"/>
              </a:spcAft>
              <a:buClr>
                <a:schemeClr val="lt1"/>
              </a:buClr>
              <a:buSzPct val="100000"/>
              <a:buChar char="•"/>
            </a:pPr>
            <a:r>
              <a:rPr lang="en-US" sz="2200"/>
              <a:t>To interview</a:t>
            </a:r>
            <a:endParaRPr/>
          </a:p>
          <a:p>
            <a:pPr indent="-321945" lvl="3" marL="434975" rtl="0" algn="l">
              <a:lnSpc>
                <a:spcPct val="90000"/>
              </a:lnSpc>
              <a:spcBef>
                <a:spcPts val="500"/>
              </a:spcBef>
              <a:spcAft>
                <a:spcPts val="0"/>
              </a:spcAft>
              <a:buClr>
                <a:schemeClr val="lt1"/>
              </a:buClr>
              <a:buSzPct val="100000"/>
              <a:buChar char="•"/>
            </a:pPr>
            <a:r>
              <a:rPr lang="en-US" sz="2200"/>
              <a:t>To participate</a:t>
            </a:r>
            <a:endParaRPr/>
          </a:p>
          <a:p>
            <a:pPr indent="-50800" lvl="0" marL="228600" rtl="0" algn="l">
              <a:lnSpc>
                <a:spcPct val="90000"/>
              </a:lnSpc>
              <a:spcBef>
                <a:spcPts val="1000"/>
              </a:spcBef>
              <a:spcAft>
                <a:spcPts val="0"/>
              </a:spcAft>
              <a:buClr>
                <a:schemeClr val="dk1"/>
              </a:buClr>
              <a:buSzPct val="100000"/>
              <a:buFont typeface="Noto Sans Symbols"/>
              <a:buNone/>
            </a:pPr>
            <a:r>
              <a:t/>
            </a:r>
            <a:endParaRPr/>
          </a:p>
          <a:p>
            <a:pPr indent="-50800" lvl="0" marL="228600" rtl="0" algn="l">
              <a:lnSpc>
                <a:spcPct val="90000"/>
              </a:lnSpc>
              <a:spcBef>
                <a:spcPts val="1000"/>
              </a:spcBef>
              <a:spcAft>
                <a:spcPts val="0"/>
              </a:spcAft>
              <a:buClr>
                <a:schemeClr val="dk1"/>
              </a:buClr>
              <a:buSzPct val="100000"/>
              <a:buNone/>
            </a:pPr>
            <a:r>
              <a:t/>
            </a:r>
            <a:endParaRPr/>
          </a:p>
        </p:txBody>
      </p:sp>
      <p:pic>
        <p:nvPicPr>
          <p:cNvPr id="483" name="Google Shape;483;p45"/>
          <p:cNvPicPr preferRelativeResize="0"/>
          <p:nvPr/>
        </p:nvPicPr>
        <p:blipFill rotWithShape="1">
          <a:blip r:embed="rId3">
            <a:alphaModFix/>
          </a:blip>
          <a:srcRect b="0" l="0" r="0" t="0"/>
          <a:stretch/>
        </p:blipFill>
        <p:spPr>
          <a:xfrm>
            <a:off x="942776" y="1700680"/>
            <a:ext cx="3716418" cy="2787314"/>
          </a:xfrm>
          <a:prstGeom prst="rect">
            <a:avLst/>
          </a:prstGeom>
          <a:noFill/>
          <a:ln cap="flat" cmpd="sng" w="9525">
            <a:solidFill>
              <a:srgbClr val="000000"/>
            </a:solidFill>
            <a:prstDash val="solid"/>
            <a:round/>
            <a:headEnd len="sm" w="sm" type="none"/>
            <a:tailEnd len="sm" w="sm" type="none"/>
          </a:ln>
        </p:spPr>
      </p:pic>
      <p:sp>
        <p:nvSpPr>
          <p:cNvPr id="484" name="Google Shape;484;p45"/>
          <p:cNvSpPr txBox="1"/>
          <p:nvPr/>
        </p:nvSpPr>
        <p:spPr>
          <a:xfrm>
            <a:off x="4820190" y="5062478"/>
            <a:ext cx="6552600" cy="1077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Corbel"/>
                <a:ea typeface="Corbel"/>
                <a:cs typeface="Corbel"/>
                <a:sym typeface="Corbel"/>
              </a:rPr>
              <a:t>FPI= Free Prior and Informed Consent</a:t>
            </a:r>
            <a:endParaRPr b="1" sz="3200">
              <a:solidFill>
                <a:schemeClr val="lt1"/>
              </a:solidFill>
              <a:latin typeface="Corbel"/>
              <a:ea typeface="Corbel"/>
              <a:cs typeface="Corbel"/>
              <a:sym typeface="Corbel"/>
            </a:endParaRPr>
          </a:p>
        </p:txBody>
      </p:sp>
      <p:pic>
        <p:nvPicPr>
          <p:cNvPr id="485" name="Google Shape;485;p45"/>
          <p:cNvPicPr preferRelativeResize="0"/>
          <p:nvPr/>
        </p:nvPicPr>
        <p:blipFill rotWithShape="1">
          <a:blip r:embed="rId4">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46"/>
          <p:cNvSpPr txBox="1"/>
          <p:nvPr>
            <p:ph type="title"/>
          </p:nvPr>
        </p:nvSpPr>
        <p:spPr>
          <a:xfrm>
            <a:off x="1160206" y="1741334"/>
            <a:ext cx="8782665" cy="55403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br>
              <a:rPr b="1" lang="en-US" sz="3600">
                <a:latin typeface="Calibri"/>
                <a:ea typeface="Calibri"/>
                <a:cs typeface="Calibri"/>
                <a:sym typeface="Calibri"/>
              </a:rPr>
            </a:br>
            <a:br>
              <a:rPr b="1" lang="en-US" sz="3600">
                <a:latin typeface="Calibri"/>
                <a:ea typeface="Calibri"/>
                <a:cs typeface="Calibri"/>
                <a:sym typeface="Calibri"/>
              </a:rPr>
            </a:br>
            <a:br>
              <a:rPr b="1" lang="en-US" sz="3600">
                <a:latin typeface="Calibri"/>
                <a:ea typeface="Calibri"/>
                <a:cs typeface="Calibri"/>
                <a:sym typeface="Calibri"/>
              </a:rPr>
            </a:br>
            <a:br>
              <a:rPr b="1" lang="en-US" sz="3600">
                <a:latin typeface="Calibri"/>
                <a:ea typeface="Calibri"/>
                <a:cs typeface="Calibri"/>
                <a:sym typeface="Calibri"/>
              </a:rPr>
            </a:br>
            <a:r>
              <a:rPr b="1" lang="en-US" sz="3600"/>
              <a:t>Interviews</a:t>
            </a:r>
            <a:br>
              <a:rPr b="1" lang="en-US" sz="3600"/>
            </a:br>
            <a:r>
              <a:rPr i="1" lang="en-US" sz="2400"/>
              <a:t>A good interview is like a good conversation</a:t>
            </a:r>
            <a:r>
              <a:rPr lang="en-US" sz="3600"/>
              <a:t>.</a:t>
            </a:r>
            <a:br>
              <a:rPr lang="en-US" sz="3600"/>
            </a:br>
            <a:endParaRPr b="1" sz="3600"/>
          </a:p>
        </p:txBody>
      </p:sp>
      <p:sp>
        <p:nvSpPr>
          <p:cNvPr id="491" name="Google Shape;491;p46"/>
          <p:cNvSpPr txBox="1"/>
          <p:nvPr/>
        </p:nvSpPr>
        <p:spPr>
          <a:xfrm>
            <a:off x="1056967" y="2123767"/>
            <a:ext cx="8989142" cy="4507835"/>
          </a:xfrm>
          <a:prstGeom prst="rect">
            <a:avLst/>
          </a:prstGeom>
          <a:noFill/>
          <a:ln>
            <a:noFill/>
          </a:ln>
        </p:spPr>
        <p:txBody>
          <a:bodyPr anchorCtr="0" anchor="t" bIns="45700" lIns="91425" spcFirstLastPara="1" rIns="91425" wrap="square" tIns="45700">
            <a:noAutofit/>
          </a:bodyPr>
          <a:lstStyle/>
          <a:p>
            <a:pPr indent="-179388" lvl="0" marL="179388" marR="0" rtl="0" algn="l">
              <a:lnSpc>
                <a:spcPct val="100000"/>
              </a:lnSpc>
              <a:spcBef>
                <a:spcPts val="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Define the scale: dialogue between two or more people or focus groups</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Structured, semi-structured or unstructured interviews</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Preliminary questions </a:t>
            </a:r>
            <a:endParaRPr>
              <a:solidFill>
                <a:schemeClr val="lt1"/>
              </a:solidFill>
              <a:latin typeface="Corbel"/>
              <a:ea typeface="Corbel"/>
              <a:cs typeface="Corbel"/>
              <a:sym typeface="Corbel"/>
            </a:endParaRPr>
          </a:p>
          <a:p>
            <a:pPr indent="-179388" lvl="1" marL="179388" marR="0" rtl="0" algn="l">
              <a:spcBef>
                <a:spcPts val="440"/>
              </a:spcBef>
              <a:spcAft>
                <a:spcPts val="0"/>
              </a:spcAft>
              <a:buClr>
                <a:schemeClr val="lt1"/>
              </a:buClr>
              <a:buSzPts val="2200"/>
              <a:buFont typeface="Corbel"/>
              <a:buChar char="•"/>
            </a:pPr>
            <a:r>
              <a:rPr i="0" lang="en-US" sz="2200" u="none" cap="none" strike="noStrike">
                <a:solidFill>
                  <a:schemeClr val="lt1"/>
                </a:solidFill>
                <a:latin typeface="Corbel"/>
                <a:ea typeface="Corbel"/>
                <a:cs typeface="Corbel"/>
                <a:sym typeface="Corbel"/>
              </a:rPr>
              <a:t>Make initial contact and inform potential interviewees about: the inventory, the expectations, the place, the circumstances and the duration of the interview</a:t>
            </a:r>
            <a:endParaRPr>
              <a:solidFill>
                <a:schemeClr val="lt1"/>
              </a:solidFill>
              <a:latin typeface="Corbel"/>
              <a:ea typeface="Corbel"/>
              <a:cs typeface="Corbel"/>
              <a:sym typeface="Corbel"/>
            </a:endParaRPr>
          </a:p>
          <a:p>
            <a:pPr indent="-179388" lvl="1" marL="179388" marR="0" rtl="0" algn="l">
              <a:spcBef>
                <a:spcPts val="440"/>
              </a:spcBef>
              <a:spcAft>
                <a:spcPts val="0"/>
              </a:spcAft>
              <a:buClr>
                <a:schemeClr val="lt1"/>
              </a:buClr>
              <a:buSzPts val="2200"/>
              <a:buFont typeface="Corbel"/>
              <a:buChar char="•"/>
            </a:pPr>
            <a:r>
              <a:rPr i="0" lang="en-US" sz="2200" u="none" cap="none" strike="noStrike">
                <a:solidFill>
                  <a:schemeClr val="lt1"/>
                </a:solidFill>
                <a:latin typeface="Corbel"/>
                <a:ea typeface="Corbel"/>
                <a:cs typeface="Corbel"/>
                <a:sym typeface="Corbel"/>
              </a:rPr>
              <a:t>Choose a location, consulting the community,  free of distractions and background voices, easily accessible and comfortable for the interviewee</a:t>
            </a:r>
            <a:endParaRPr>
              <a:solidFill>
                <a:schemeClr val="lt1"/>
              </a:solidFill>
              <a:latin typeface="Corbel"/>
              <a:ea typeface="Corbel"/>
              <a:cs typeface="Corbel"/>
              <a:sym typeface="Corbel"/>
            </a:endParaRPr>
          </a:p>
          <a:p>
            <a:pPr indent="-179388" lvl="1" marL="179388" marR="0" rtl="0" algn="l">
              <a:spcBef>
                <a:spcPts val="440"/>
              </a:spcBef>
              <a:spcAft>
                <a:spcPts val="0"/>
              </a:spcAft>
              <a:buClr>
                <a:schemeClr val="lt1"/>
              </a:buClr>
              <a:buSzPts val="2200"/>
              <a:buFont typeface="Corbel"/>
              <a:buChar char="•"/>
            </a:pPr>
            <a:r>
              <a:rPr i="0" lang="en-US" sz="2200" u="none" cap="none" strike="noStrike">
                <a:solidFill>
                  <a:schemeClr val="lt1"/>
                </a:solidFill>
                <a:latin typeface="Corbel"/>
                <a:ea typeface="Corbel"/>
                <a:cs typeface="Corbel"/>
                <a:sym typeface="Corbel"/>
              </a:rPr>
              <a:t>Reassure the right equipment and its charging (audio recorders, microphones, video cameras)</a:t>
            </a:r>
            <a:endParaRPr i="0" sz="2200" u="none" cap="none" strike="noStrike">
              <a:solidFill>
                <a:schemeClr val="lt1"/>
              </a:solidFill>
              <a:latin typeface="Corbel"/>
              <a:ea typeface="Corbel"/>
              <a:cs typeface="Corbel"/>
              <a:sym typeface="Corbel"/>
            </a:endParaRPr>
          </a:p>
          <a:p>
            <a:pPr indent="0" lvl="0" marL="0" marR="0" rtl="0" algn="l">
              <a:lnSpc>
                <a:spcPct val="100000"/>
              </a:lnSpc>
              <a:spcBef>
                <a:spcPts val="1200"/>
              </a:spcBef>
              <a:spcAft>
                <a:spcPts val="0"/>
              </a:spcAft>
              <a:buClr>
                <a:srgbClr val="07DEDB"/>
              </a:buClr>
              <a:buSzPts val="2200"/>
              <a:buFont typeface="Arial"/>
              <a:buNone/>
            </a:pPr>
            <a:r>
              <a:t/>
            </a:r>
            <a:endParaRPr b="1" sz="2200">
              <a:solidFill>
                <a:schemeClr val="lt1"/>
              </a:solidFill>
              <a:latin typeface="Corbel"/>
              <a:ea typeface="Corbel"/>
              <a:cs typeface="Corbel"/>
              <a:sym typeface="Corbel"/>
            </a:endParaRPr>
          </a:p>
          <a:p>
            <a:pPr indent="-39687" lvl="1" marL="179388" marR="0" rtl="0" algn="l">
              <a:lnSpc>
                <a:spcPct val="90000"/>
              </a:lnSpc>
              <a:spcBef>
                <a:spcPts val="440"/>
              </a:spcBef>
              <a:spcAft>
                <a:spcPts val="0"/>
              </a:spcAft>
              <a:buClr>
                <a:schemeClr val="dk1"/>
              </a:buClr>
              <a:buSzPts val="2200"/>
              <a:buFont typeface="Arial"/>
              <a:buNone/>
            </a:pPr>
            <a:r>
              <a:t/>
            </a:r>
            <a:endParaRPr i="0" sz="2200" u="none" cap="none" strike="noStrike">
              <a:solidFill>
                <a:schemeClr val="lt1"/>
              </a:solidFill>
              <a:latin typeface="Corbel"/>
              <a:ea typeface="Corbel"/>
              <a:cs typeface="Corbel"/>
              <a:sym typeface="Corbel"/>
            </a:endParaRPr>
          </a:p>
          <a:p>
            <a:pPr indent="-39687" lvl="1" marL="179388" marR="0" rtl="0" algn="l">
              <a:lnSpc>
                <a:spcPct val="90000"/>
              </a:lnSpc>
              <a:spcBef>
                <a:spcPts val="440"/>
              </a:spcBef>
              <a:spcAft>
                <a:spcPts val="0"/>
              </a:spcAft>
              <a:buClr>
                <a:schemeClr val="dk1"/>
              </a:buClr>
              <a:buSzPts val="2200"/>
              <a:buFont typeface="Arial"/>
              <a:buNone/>
            </a:pPr>
            <a:r>
              <a:t/>
            </a:r>
            <a:endParaRPr i="0" sz="2200" u="none" cap="none" strike="noStrike">
              <a:solidFill>
                <a:schemeClr val="lt1"/>
              </a:solidFill>
              <a:latin typeface="Corbel"/>
              <a:ea typeface="Corbel"/>
              <a:cs typeface="Corbel"/>
              <a:sym typeface="Corbel"/>
            </a:endParaRPr>
          </a:p>
          <a:p>
            <a:pPr indent="-39687" lvl="0" marL="179388" marR="0" rtl="0" algn="l">
              <a:lnSpc>
                <a:spcPct val="90000"/>
              </a:lnSpc>
              <a:spcBef>
                <a:spcPts val="440"/>
              </a:spcBef>
              <a:spcAft>
                <a:spcPts val="0"/>
              </a:spcAft>
              <a:buClr>
                <a:srgbClr val="07DEDB"/>
              </a:buClr>
              <a:buSzPts val="2200"/>
              <a:buFont typeface="Arial"/>
              <a:buNone/>
            </a:pPr>
            <a:r>
              <a:t/>
            </a:r>
            <a:endParaRPr b="1" sz="2200">
              <a:solidFill>
                <a:schemeClr val="lt1"/>
              </a:solidFill>
              <a:latin typeface="Corbel"/>
              <a:ea typeface="Corbel"/>
              <a:cs typeface="Corbel"/>
              <a:sym typeface="Corbel"/>
            </a:endParaRPr>
          </a:p>
          <a:p>
            <a:pPr indent="-37474524" lvl="1" marL="37931724" marR="0" rtl="0" algn="l">
              <a:spcBef>
                <a:spcPts val="440"/>
              </a:spcBef>
              <a:spcAft>
                <a:spcPts val="0"/>
              </a:spcAft>
              <a:buClr>
                <a:schemeClr val="lt1"/>
              </a:buClr>
              <a:buSzPts val="2200"/>
              <a:buFont typeface="Corbel"/>
              <a:buChar char="o"/>
            </a:pPr>
            <a:r>
              <a:rPr i="0" lang="en-US" sz="2200" u="none" cap="none" strike="noStrike">
                <a:solidFill>
                  <a:schemeClr val="lt1"/>
                </a:solidFill>
                <a:latin typeface="Corbel"/>
                <a:ea typeface="Corbel"/>
                <a:cs typeface="Corbel"/>
                <a:sym typeface="Corbel"/>
              </a:rPr>
              <a:t>information about the inventory</a:t>
            </a:r>
            <a:endParaRPr>
              <a:solidFill>
                <a:schemeClr val="lt1"/>
              </a:solidFill>
              <a:latin typeface="Corbel"/>
              <a:ea typeface="Corbel"/>
              <a:cs typeface="Corbel"/>
              <a:sym typeface="Corbel"/>
            </a:endParaRPr>
          </a:p>
          <a:p>
            <a:pPr indent="-37474524" lvl="1" marL="37931724" marR="0" rtl="0" algn="l">
              <a:spcBef>
                <a:spcPts val="440"/>
              </a:spcBef>
              <a:spcAft>
                <a:spcPts val="0"/>
              </a:spcAft>
              <a:buClr>
                <a:schemeClr val="lt1"/>
              </a:buClr>
              <a:buSzPts val="2200"/>
              <a:buFont typeface="Corbel"/>
              <a:buChar char="o"/>
            </a:pPr>
            <a:r>
              <a:rPr i="0" lang="en-US" sz="2200" u="none" cap="none" strike="noStrike">
                <a:solidFill>
                  <a:schemeClr val="lt1"/>
                </a:solidFill>
                <a:latin typeface="Corbel"/>
                <a:ea typeface="Corbel"/>
                <a:cs typeface="Corbel"/>
                <a:sym typeface="Corbel"/>
              </a:rPr>
              <a:t>how long the interview will last</a:t>
            </a:r>
            <a:endParaRPr>
              <a:solidFill>
                <a:schemeClr val="lt1"/>
              </a:solidFill>
              <a:latin typeface="Corbel"/>
              <a:ea typeface="Corbel"/>
              <a:cs typeface="Corbel"/>
              <a:sym typeface="Corbel"/>
            </a:endParaRPr>
          </a:p>
          <a:p>
            <a:pPr indent="-37474524" lvl="1" marL="37931724" marR="0" rtl="0" algn="l">
              <a:spcBef>
                <a:spcPts val="440"/>
              </a:spcBef>
              <a:spcAft>
                <a:spcPts val="0"/>
              </a:spcAft>
              <a:buClr>
                <a:schemeClr val="lt1"/>
              </a:buClr>
              <a:buSzPts val="2200"/>
              <a:buFont typeface="Corbel"/>
              <a:buChar char="o"/>
            </a:pPr>
            <a:r>
              <a:rPr i="0" lang="en-US" sz="2200" u="none" cap="none" strike="noStrike">
                <a:solidFill>
                  <a:schemeClr val="lt1"/>
                </a:solidFill>
                <a:latin typeface="Corbel"/>
                <a:ea typeface="Corbel"/>
                <a:cs typeface="Corbel"/>
                <a:sym typeface="Corbel"/>
              </a:rPr>
              <a:t>where it will take place</a:t>
            </a:r>
            <a:endParaRPr>
              <a:solidFill>
                <a:schemeClr val="lt1"/>
              </a:solidFill>
              <a:latin typeface="Corbel"/>
              <a:ea typeface="Corbel"/>
              <a:cs typeface="Corbel"/>
              <a:sym typeface="Corbel"/>
            </a:endParaRPr>
          </a:p>
          <a:p>
            <a:pPr indent="-37474524" lvl="1" marL="37931724" marR="0" rtl="0" algn="l">
              <a:spcBef>
                <a:spcPts val="440"/>
              </a:spcBef>
              <a:spcAft>
                <a:spcPts val="0"/>
              </a:spcAft>
              <a:buClr>
                <a:schemeClr val="lt1"/>
              </a:buClr>
              <a:buSzPts val="2200"/>
              <a:buFont typeface="Corbel"/>
              <a:buChar char="o"/>
            </a:pPr>
            <a:r>
              <a:rPr i="0" lang="en-US" sz="2200" u="none" cap="none" strike="noStrike">
                <a:solidFill>
                  <a:schemeClr val="lt1"/>
                </a:solidFill>
                <a:latin typeface="Corbel"/>
                <a:ea typeface="Corbel"/>
                <a:cs typeface="Corbel"/>
                <a:sym typeface="Corbel"/>
              </a:rPr>
              <a:t>who will be present, and</a:t>
            </a:r>
            <a:endParaRPr>
              <a:solidFill>
                <a:schemeClr val="lt1"/>
              </a:solidFill>
              <a:latin typeface="Corbel"/>
              <a:ea typeface="Corbel"/>
              <a:cs typeface="Corbel"/>
              <a:sym typeface="Corbel"/>
            </a:endParaRPr>
          </a:p>
          <a:p>
            <a:pPr indent="-37474524" lvl="1" marL="37931724" marR="0" rtl="0" algn="l">
              <a:spcBef>
                <a:spcPts val="440"/>
              </a:spcBef>
              <a:spcAft>
                <a:spcPts val="0"/>
              </a:spcAft>
              <a:buClr>
                <a:schemeClr val="lt1"/>
              </a:buClr>
              <a:buSzPts val="2200"/>
              <a:buFont typeface="Corbel"/>
              <a:buChar char="o"/>
            </a:pPr>
            <a:r>
              <a:rPr i="0" lang="en-US" sz="2200" u="none" cap="none" strike="noStrike">
                <a:solidFill>
                  <a:schemeClr val="lt1"/>
                </a:solidFill>
                <a:latin typeface="Corbel"/>
                <a:ea typeface="Corbel"/>
                <a:cs typeface="Corbel"/>
                <a:sym typeface="Corbel"/>
              </a:rPr>
              <a:t>what will be expected of the interviewee.</a:t>
            </a:r>
            <a:endParaRPr>
              <a:solidFill>
                <a:schemeClr val="lt1"/>
              </a:solidFill>
              <a:latin typeface="Corbel"/>
              <a:ea typeface="Corbel"/>
              <a:cs typeface="Corbel"/>
              <a:sym typeface="Corbel"/>
            </a:endParaRPr>
          </a:p>
          <a:p>
            <a:pPr indent="-52387" lvl="0" marL="179388" marR="0" rtl="0" algn="l">
              <a:lnSpc>
                <a:spcPct val="100000"/>
              </a:lnSpc>
              <a:spcBef>
                <a:spcPts val="600"/>
              </a:spcBef>
              <a:spcAft>
                <a:spcPts val="0"/>
              </a:spcAft>
              <a:buClr>
                <a:srgbClr val="07DEDB"/>
              </a:buClr>
              <a:buSzPts val="2000"/>
              <a:buFont typeface="Arial"/>
              <a:buNone/>
            </a:pPr>
            <a:r>
              <a:t/>
            </a:r>
            <a:endParaRPr sz="2000">
              <a:solidFill>
                <a:schemeClr val="lt1"/>
              </a:solidFill>
              <a:latin typeface="Corbel"/>
              <a:ea typeface="Corbel"/>
              <a:cs typeface="Corbel"/>
              <a:sym typeface="Corbel"/>
            </a:endParaRPr>
          </a:p>
          <a:p>
            <a:pPr indent="-52387" lvl="0" marL="179388" marR="0" rtl="0" algn="l">
              <a:lnSpc>
                <a:spcPct val="100000"/>
              </a:lnSpc>
              <a:spcBef>
                <a:spcPts val="600"/>
              </a:spcBef>
              <a:spcAft>
                <a:spcPts val="0"/>
              </a:spcAft>
              <a:buClr>
                <a:srgbClr val="07DEDB"/>
              </a:buClr>
              <a:buSzPts val="2000"/>
              <a:buFont typeface="Arial"/>
              <a:buNone/>
            </a:pPr>
            <a:r>
              <a:t/>
            </a:r>
            <a:endParaRPr sz="2000">
              <a:solidFill>
                <a:schemeClr val="lt1"/>
              </a:solidFill>
              <a:latin typeface="Corbel"/>
              <a:ea typeface="Corbel"/>
              <a:cs typeface="Corbel"/>
              <a:sym typeface="Corbel"/>
            </a:endParaRPr>
          </a:p>
          <a:p>
            <a:pPr indent="0" lvl="0" marL="0" marR="0" rtl="0" algn="l">
              <a:lnSpc>
                <a:spcPct val="100000"/>
              </a:lnSpc>
              <a:spcBef>
                <a:spcPts val="600"/>
              </a:spcBef>
              <a:spcAft>
                <a:spcPts val="0"/>
              </a:spcAft>
              <a:buClr>
                <a:srgbClr val="07DEDB"/>
              </a:buClr>
              <a:buSzPts val="2000"/>
              <a:buFont typeface="Arial"/>
              <a:buNone/>
            </a:pPr>
            <a:r>
              <a:t/>
            </a:r>
            <a:endParaRPr sz="2000">
              <a:solidFill>
                <a:schemeClr val="lt1"/>
              </a:solidFill>
              <a:latin typeface="Corbel"/>
              <a:ea typeface="Corbel"/>
              <a:cs typeface="Corbel"/>
              <a:sym typeface="Corbel"/>
            </a:endParaRPr>
          </a:p>
        </p:txBody>
      </p:sp>
      <p:pic>
        <p:nvPicPr>
          <p:cNvPr id="492" name="Google Shape;492;p46"/>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47"/>
          <p:cNvSpPr txBox="1"/>
          <p:nvPr>
            <p:ph type="title"/>
          </p:nvPr>
        </p:nvSpPr>
        <p:spPr>
          <a:xfrm>
            <a:off x="688258" y="383270"/>
            <a:ext cx="9008700" cy="5202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b="1" lang="en-US" sz="3600"/>
              <a:t>Structured interviews: pros and cons</a:t>
            </a:r>
            <a:endParaRPr/>
          </a:p>
        </p:txBody>
      </p:sp>
      <p:sp>
        <p:nvSpPr>
          <p:cNvPr id="498" name="Google Shape;498;p47"/>
          <p:cNvSpPr txBox="1"/>
          <p:nvPr/>
        </p:nvSpPr>
        <p:spPr>
          <a:xfrm>
            <a:off x="6126480" y="962486"/>
            <a:ext cx="5679440" cy="2459140"/>
          </a:xfrm>
          <a:prstGeom prst="rect">
            <a:avLst/>
          </a:prstGeom>
          <a:noFill/>
          <a:ln cap="flat" cmpd="sng" w="9525">
            <a:solidFill>
              <a:schemeClr val="lt1"/>
            </a:solidFill>
            <a:prstDash val="solid"/>
            <a:miter lim="800000"/>
            <a:headEnd len="sm" w="sm" type="none"/>
            <a:tailEnd len="sm" w="sm" type="none"/>
          </a:ln>
        </p:spPr>
        <p:txBody>
          <a:bodyPr anchorCtr="0" anchor="t" bIns="45700" lIns="91425" spcFirstLastPara="1" rIns="91425" wrap="square" tIns="45700">
            <a:noAutofit/>
          </a:bodyPr>
          <a:lstStyle/>
          <a:p>
            <a:pPr indent="-179388" lvl="0" marL="179388" marR="0" rtl="0" algn="l">
              <a:lnSpc>
                <a:spcPct val="100000"/>
              </a:lnSpc>
              <a:spcBef>
                <a:spcPts val="0"/>
              </a:spcBef>
              <a:spcAft>
                <a:spcPts val="0"/>
              </a:spcAft>
              <a:buClr>
                <a:schemeClr val="dk1"/>
              </a:buClr>
              <a:buSzPts val="2000"/>
              <a:buFont typeface="Arial"/>
              <a:buNone/>
            </a:pPr>
            <a:r>
              <a:rPr b="1" lang="en-US" sz="2000">
                <a:solidFill>
                  <a:schemeClr val="lt1"/>
                </a:solidFill>
                <a:latin typeface="Calibri"/>
                <a:ea typeface="Calibri"/>
                <a:cs typeface="Calibri"/>
                <a:sym typeface="Calibri"/>
              </a:rPr>
              <a:t>Cons</a:t>
            </a:r>
            <a:endParaRPr b="0" sz="2000">
              <a:solidFill>
                <a:schemeClr val="lt1"/>
              </a:solidFill>
              <a:latin typeface="Calibri"/>
              <a:ea typeface="Calibri"/>
              <a:cs typeface="Calibri"/>
              <a:sym typeface="Calibri"/>
            </a:endParaRPr>
          </a:p>
          <a:p>
            <a:pPr indent="-179388" lvl="0" marL="179388" marR="0" rtl="0" algn="l">
              <a:lnSpc>
                <a:spcPct val="100000"/>
              </a:lnSpc>
              <a:spcBef>
                <a:spcPts val="0"/>
              </a:spcBef>
              <a:spcAft>
                <a:spcPts val="0"/>
              </a:spcAft>
              <a:buClr>
                <a:srgbClr val="07DEDB"/>
              </a:buClr>
              <a:buSzPts val="2000"/>
              <a:buFont typeface="Arial"/>
              <a:buNone/>
            </a:pPr>
            <a:r>
              <a:t/>
            </a:r>
            <a:endParaRPr b="0" sz="2000">
              <a:solidFill>
                <a:schemeClr val="lt1"/>
              </a:solidFill>
              <a:latin typeface="Calibri"/>
              <a:ea typeface="Calibri"/>
              <a:cs typeface="Calibri"/>
              <a:sym typeface="Calibri"/>
            </a:endParaRPr>
          </a:p>
          <a:p>
            <a:pPr indent="-179388" lvl="0" marL="179388" marR="0" rtl="0" algn="l">
              <a:lnSpc>
                <a:spcPct val="100000"/>
              </a:lnSpc>
              <a:spcBef>
                <a:spcPts val="0"/>
              </a:spcBef>
              <a:spcAft>
                <a:spcPts val="0"/>
              </a:spcAft>
              <a:buClr>
                <a:schemeClr val="lt1"/>
              </a:buClr>
              <a:buSzPts val="2000"/>
              <a:buFont typeface="Arial"/>
              <a:buChar char="•"/>
            </a:pPr>
            <a:r>
              <a:rPr b="0" lang="en-US" sz="2000">
                <a:solidFill>
                  <a:schemeClr val="lt1"/>
                </a:solidFill>
                <a:latin typeface="Calibri"/>
                <a:ea typeface="Calibri"/>
                <a:cs typeface="Calibri"/>
                <a:sym typeface="Calibri"/>
              </a:rPr>
              <a:t>May not reveal the true concerns of community </a:t>
            </a:r>
            <a:endParaRPr b="0" sz="2000">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0" lang="en-US" sz="2000">
                <a:solidFill>
                  <a:schemeClr val="lt1"/>
                </a:solidFill>
                <a:latin typeface="Calibri"/>
                <a:ea typeface="Calibri"/>
                <a:cs typeface="Calibri"/>
                <a:sym typeface="Calibri"/>
              </a:rPr>
              <a:t>   members if they cannot deviate from questions</a:t>
            </a:r>
            <a:endParaRPr>
              <a:solidFill>
                <a:schemeClr val="lt1"/>
              </a:solidFill>
            </a:endParaRPr>
          </a:p>
          <a:p>
            <a:pPr indent="-52387" lvl="0" marL="179388" marR="0" rtl="0" algn="l">
              <a:lnSpc>
                <a:spcPct val="100000"/>
              </a:lnSpc>
              <a:spcBef>
                <a:spcPts val="0"/>
              </a:spcBef>
              <a:spcAft>
                <a:spcPts val="0"/>
              </a:spcAft>
              <a:buClr>
                <a:srgbClr val="07DEDB"/>
              </a:buClr>
              <a:buSzPts val="2000"/>
              <a:buFont typeface="Arial"/>
              <a:buNone/>
            </a:pPr>
            <a:r>
              <a:t/>
            </a:r>
            <a:endParaRPr b="0" sz="2000">
              <a:solidFill>
                <a:schemeClr val="lt1"/>
              </a:solidFill>
              <a:latin typeface="Calibri"/>
              <a:ea typeface="Calibri"/>
              <a:cs typeface="Calibri"/>
              <a:sym typeface="Calibri"/>
            </a:endParaRPr>
          </a:p>
          <a:p>
            <a:pPr indent="-179388" lvl="0" marL="179388" marR="0" rtl="0" algn="l">
              <a:lnSpc>
                <a:spcPct val="100000"/>
              </a:lnSpc>
              <a:spcBef>
                <a:spcPts val="0"/>
              </a:spcBef>
              <a:spcAft>
                <a:spcPts val="0"/>
              </a:spcAft>
              <a:buClr>
                <a:schemeClr val="lt1"/>
              </a:buClr>
              <a:buSzPts val="2000"/>
              <a:buFont typeface="Arial"/>
              <a:buChar char="•"/>
            </a:pPr>
            <a:r>
              <a:rPr b="0" lang="en-US" sz="2000">
                <a:solidFill>
                  <a:schemeClr val="lt1"/>
                </a:solidFill>
                <a:latin typeface="Calibri"/>
                <a:ea typeface="Calibri"/>
                <a:cs typeface="Calibri"/>
                <a:sym typeface="Calibri"/>
              </a:rPr>
              <a:t>Do not allow for the inclusion of interesting or </a:t>
            </a:r>
            <a:endParaRPr b="0" sz="2000">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0" lang="en-US" sz="2000">
                <a:solidFill>
                  <a:schemeClr val="lt1"/>
                </a:solidFill>
                <a:latin typeface="Calibri"/>
                <a:ea typeface="Calibri"/>
                <a:cs typeface="Calibri"/>
                <a:sym typeface="Calibri"/>
              </a:rPr>
              <a:t>   revealing stories</a:t>
            </a:r>
            <a:endParaRPr>
              <a:solidFill>
                <a:schemeClr val="lt1"/>
              </a:solidFill>
            </a:endParaRPr>
          </a:p>
          <a:p>
            <a:pPr indent="-52387" lvl="0" marL="179388" marR="0" rtl="0" algn="l">
              <a:lnSpc>
                <a:spcPct val="100000"/>
              </a:lnSpc>
              <a:spcBef>
                <a:spcPts val="0"/>
              </a:spcBef>
              <a:spcAft>
                <a:spcPts val="0"/>
              </a:spcAft>
              <a:buClr>
                <a:srgbClr val="07DEDB"/>
              </a:buClr>
              <a:buSzPts val="2000"/>
              <a:buFont typeface="Arial"/>
              <a:buNone/>
            </a:pPr>
            <a:r>
              <a:t/>
            </a:r>
            <a:endParaRPr b="0" sz="2000">
              <a:solidFill>
                <a:schemeClr val="lt1"/>
              </a:solidFill>
              <a:latin typeface="Arial"/>
              <a:ea typeface="Arial"/>
              <a:cs typeface="Arial"/>
              <a:sym typeface="Arial"/>
            </a:endParaRPr>
          </a:p>
        </p:txBody>
      </p:sp>
      <p:sp>
        <p:nvSpPr>
          <p:cNvPr id="499" name="Google Shape;499;p47"/>
          <p:cNvSpPr txBox="1"/>
          <p:nvPr/>
        </p:nvSpPr>
        <p:spPr>
          <a:xfrm>
            <a:off x="688257" y="962486"/>
            <a:ext cx="5132439" cy="2459140"/>
          </a:xfrm>
          <a:prstGeom prst="rect">
            <a:avLst/>
          </a:prstGeom>
          <a:noFill/>
          <a:ln cap="flat" cmpd="sng" w="9525">
            <a:solidFill>
              <a:schemeClr val="lt1">
                <a:alpha val="78823"/>
              </a:schemeClr>
            </a:solidFill>
            <a:prstDash val="solid"/>
            <a:round/>
            <a:headEnd len="sm" w="sm" type="none"/>
            <a:tailEnd len="sm" w="sm" type="none"/>
          </a:ln>
        </p:spPr>
        <p:txBody>
          <a:bodyPr anchorCtr="0" anchor="t" bIns="45700" lIns="91425" spcFirstLastPara="1" rIns="91425" wrap="square" tIns="45700">
            <a:noAutofit/>
          </a:bodyPr>
          <a:lstStyle/>
          <a:p>
            <a:pPr indent="-179388" lvl="0" marL="179388" marR="0" rtl="0" algn="l">
              <a:lnSpc>
                <a:spcPct val="100000"/>
              </a:lnSpc>
              <a:spcBef>
                <a:spcPts val="0"/>
              </a:spcBef>
              <a:spcAft>
                <a:spcPts val="0"/>
              </a:spcAft>
              <a:buClr>
                <a:schemeClr val="dk1"/>
              </a:buClr>
              <a:buSzPts val="2000"/>
              <a:buFont typeface="Arial"/>
              <a:buNone/>
            </a:pPr>
            <a:r>
              <a:rPr b="1" lang="en-US" sz="2000">
                <a:solidFill>
                  <a:schemeClr val="lt1"/>
                </a:solidFill>
                <a:latin typeface="Calibri"/>
                <a:ea typeface="Calibri"/>
                <a:cs typeface="Calibri"/>
                <a:sym typeface="Calibri"/>
              </a:rPr>
              <a:t>Pros</a:t>
            </a:r>
            <a:endParaRPr b="0" sz="2000">
              <a:solidFill>
                <a:schemeClr val="lt1"/>
              </a:solidFill>
              <a:latin typeface="Calibri"/>
              <a:ea typeface="Calibri"/>
              <a:cs typeface="Calibri"/>
              <a:sym typeface="Calibri"/>
            </a:endParaRPr>
          </a:p>
          <a:p>
            <a:pPr indent="-52387" lvl="0" marL="179388" marR="0" rtl="0" algn="l">
              <a:lnSpc>
                <a:spcPct val="100000"/>
              </a:lnSpc>
              <a:spcBef>
                <a:spcPts val="0"/>
              </a:spcBef>
              <a:spcAft>
                <a:spcPts val="0"/>
              </a:spcAft>
              <a:buClr>
                <a:srgbClr val="07DEDB"/>
              </a:buClr>
              <a:buSzPts val="2000"/>
              <a:buFont typeface="Arial"/>
              <a:buNone/>
            </a:pPr>
            <a:r>
              <a:t/>
            </a:r>
            <a:endParaRPr b="0" sz="2000">
              <a:solidFill>
                <a:schemeClr val="lt1"/>
              </a:solidFill>
              <a:latin typeface="Calibri"/>
              <a:ea typeface="Calibri"/>
              <a:cs typeface="Calibri"/>
              <a:sym typeface="Calibri"/>
            </a:endParaRPr>
          </a:p>
          <a:p>
            <a:pPr indent="-179388" lvl="0" marL="179388" marR="0" rtl="0" algn="l">
              <a:lnSpc>
                <a:spcPct val="100000"/>
              </a:lnSpc>
              <a:spcBef>
                <a:spcPts val="0"/>
              </a:spcBef>
              <a:spcAft>
                <a:spcPts val="0"/>
              </a:spcAft>
              <a:buClr>
                <a:schemeClr val="lt1"/>
              </a:buClr>
              <a:buSzPts val="2000"/>
              <a:buFont typeface="Arial"/>
              <a:buChar char="•"/>
            </a:pPr>
            <a:r>
              <a:rPr b="0" lang="en-US" sz="2000">
                <a:solidFill>
                  <a:schemeClr val="lt1"/>
                </a:solidFill>
                <a:latin typeface="Calibri"/>
                <a:ea typeface="Calibri"/>
                <a:cs typeface="Calibri"/>
                <a:sym typeface="Calibri"/>
              </a:rPr>
              <a:t>Comparability across a group of people</a:t>
            </a:r>
            <a:endParaRPr>
              <a:solidFill>
                <a:schemeClr val="lt1"/>
              </a:solidFill>
            </a:endParaRPr>
          </a:p>
          <a:p>
            <a:pPr indent="-52387" lvl="0" marL="179388" marR="0" rtl="0" algn="l">
              <a:lnSpc>
                <a:spcPct val="100000"/>
              </a:lnSpc>
              <a:spcBef>
                <a:spcPts val="0"/>
              </a:spcBef>
              <a:spcAft>
                <a:spcPts val="0"/>
              </a:spcAft>
              <a:buClr>
                <a:srgbClr val="07DEDB"/>
              </a:buClr>
              <a:buSzPts val="2000"/>
              <a:buFont typeface="Arial"/>
              <a:buNone/>
            </a:pPr>
            <a:r>
              <a:t/>
            </a:r>
            <a:endParaRPr b="0" sz="2000">
              <a:solidFill>
                <a:schemeClr val="lt1"/>
              </a:solidFill>
              <a:latin typeface="Calibri"/>
              <a:ea typeface="Calibri"/>
              <a:cs typeface="Calibri"/>
              <a:sym typeface="Calibri"/>
            </a:endParaRPr>
          </a:p>
          <a:p>
            <a:pPr indent="-179388" lvl="0" marL="179388" marR="0" rtl="0" algn="l">
              <a:lnSpc>
                <a:spcPct val="100000"/>
              </a:lnSpc>
              <a:spcBef>
                <a:spcPts val="0"/>
              </a:spcBef>
              <a:spcAft>
                <a:spcPts val="0"/>
              </a:spcAft>
              <a:buClr>
                <a:schemeClr val="lt1"/>
              </a:buClr>
              <a:buSzPts val="2000"/>
              <a:buFont typeface="Arial"/>
              <a:buChar char="•"/>
            </a:pPr>
            <a:r>
              <a:rPr b="0" lang="en-US" sz="2000">
                <a:solidFill>
                  <a:schemeClr val="lt1"/>
                </a:solidFill>
                <a:latin typeface="Calibri"/>
                <a:ea typeface="Calibri"/>
                <a:cs typeface="Calibri"/>
                <a:sym typeface="Calibri"/>
              </a:rPr>
              <a:t>May not require transcription (less time-consuming)</a:t>
            </a:r>
            <a:endParaRPr>
              <a:solidFill>
                <a:schemeClr val="lt1"/>
              </a:solidFill>
            </a:endParaRPr>
          </a:p>
        </p:txBody>
      </p:sp>
      <p:sp>
        <p:nvSpPr>
          <p:cNvPr id="500" name="Google Shape;500;p47"/>
          <p:cNvSpPr/>
          <p:nvPr/>
        </p:nvSpPr>
        <p:spPr>
          <a:xfrm>
            <a:off x="688248" y="3480750"/>
            <a:ext cx="8772300" cy="584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Corbel"/>
                <a:ea typeface="Corbel"/>
                <a:cs typeface="Corbel"/>
                <a:sym typeface="Corbel"/>
              </a:rPr>
              <a:t>Semi-structured interviews: pros and cons</a:t>
            </a:r>
            <a:endParaRPr b="1" sz="3200">
              <a:solidFill>
                <a:schemeClr val="lt1"/>
              </a:solidFill>
              <a:latin typeface="Corbel"/>
              <a:ea typeface="Corbel"/>
              <a:cs typeface="Corbel"/>
              <a:sym typeface="Corbel"/>
            </a:endParaRPr>
          </a:p>
        </p:txBody>
      </p:sp>
      <p:sp>
        <p:nvSpPr>
          <p:cNvPr id="501" name="Google Shape;501;p47"/>
          <p:cNvSpPr/>
          <p:nvPr/>
        </p:nvSpPr>
        <p:spPr>
          <a:xfrm>
            <a:off x="776749" y="4252485"/>
            <a:ext cx="5043947" cy="1908215"/>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lt1"/>
                </a:solidFill>
                <a:latin typeface="Calibri"/>
                <a:ea typeface="Calibri"/>
                <a:cs typeface="Calibri"/>
                <a:sym typeface="Calibri"/>
              </a:rPr>
              <a:t>Pros</a:t>
            </a:r>
            <a:endParaRPr b="1" sz="20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a:p>
            <a:pPr indent="-127000" lvl="0" marL="0" marR="0" rtl="0" algn="l">
              <a:spcBef>
                <a:spcPts val="0"/>
              </a:spcBef>
              <a:spcAft>
                <a:spcPts val="0"/>
              </a:spcAft>
              <a:buClr>
                <a:schemeClr val="lt1"/>
              </a:buClr>
              <a:buSzPts val="2000"/>
              <a:buFont typeface="Calibri"/>
              <a:buChar char="•"/>
            </a:pPr>
            <a:r>
              <a:rPr lang="en-US" sz="2000">
                <a:solidFill>
                  <a:schemeClr val="lt1"/>
                </a:solidFill>
                <a:latin typeface="Calibri"/>
                <a:ea typeface="Calibri"/>
                <a:cs typeface="Calibri"/>
                <a:sym typeface="Calibri"/>
              </a:rPr>
              <a:t>Allow for a degree of comparability</a:t>
            </a:r>
            <a:endParaRPr>
              <a:solidFill>
                <a:schemeClr val="lt1"/>
              </a:solidFill>
            </a:endParaRPr>
          </a:p>
          <a:p>
            <a:pPr indent="0" lvl="0" marL="0" marR="0" rtl="0" algn="l">
              <a:spcBef>
                <a:spcPts val="0"/>
              </a:spcBef>
              <a:spcAft>
                <a:spcPts val="0"/>
              </a:spcAft>
              <a:buClr>
                <a:schemeClr val="dk1"/>
              </a:buClr>
              <a:buSzPts val="2000"/>
              <a:buFont typeface="Calibri"/>
              <a:buNone/>
            </a:pPr>
            <a:r>
              <a:t/>
            </a:r>
            <a:endParaRPr sz="2000">
              <a:solidFill>
                <a:schemeClr val="lt1"/>
              </a:solidFill>
              <a:latin typeface="Calibri"/>
              <a:ea typeface="Calibri"/>
              <a:cs typeface="Calibri"/>
              <a:sym typeface="Calibri"/>
            </a:endParaRPr>
          </a:p>
          <a:p>
            <a:pPr indent="-127000" lvl="0" marL="0" marR="0" rtl="0" algn="l">
              <a:spcBef>
                <a:spcPts val="0"/>
              </a:spcBef>
              <a:spcAft>
                <a:spcPts val="0"/>
              </a:spcAft>
              <a:buClr>
                <a:schemeClr val="lt1"/>
              </a:buClr>
              <a:buSzPts val="2000"/>
              <a:buFont typeface="Calibri"/>
              <a:buChar char="•"/>
            </a:pPr>
            <a:r>
              <a:rPr lang="en-US" sz="2000">
                <a:solidFill>
                  <a:schemeClr val="lt1"/>
                </a:solidFill>
                <a:latin typeface="Calibri"/>
                <a:ea typeface="Calibri"/>
                <a:cs typeface="Calibri"/>
                <a:sym typeface="Calibri"/>
              </a:rPr>
              <a:t>Still allow for the inclusion of some incidental comments or stories</a:t>
            </a:r>
            <a:endParaRPr>
              <a:solidFill>
                <a:schemeClr val="lt1"/>
              </a:solidFill>
            </a:endParaRPr>
          </a:p>
        </p:txBody>
      </p:sp>
      <p:sp>
        <p:nvSpPr>
          <p:cNvPr id="502" name="Google Shape;502;p47"/>
          <p:cNvSpPr/>
          <p:nvPr/>
        </p:nvSpPr>
        <p:spPr>
          <a:xfrm>
            <a:off x="6187440" y="4252485"/>
            <a:ext cx="5618480" cy="1908215"/>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lt1"/>
                </a:solidFill>
                <a:latin typeface="Calibri"/>
                <a:ea typeface="Calibri"/>
                <a:cs typeface="Calibri"/>
                <a:sym typeface="Calibri"/>
              </a:rPr>
              <a:t>Cons</a:t>
            </a:r>
            <a:endParaRPr>
              <a:solidFill>
                <a:schemeClr val="lt1"/>
              </a:solidFill>
            </a:endParaRPr>
          </a:p>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a:p>
            <a:pPr indent="-114300" lvl="0" marL="0" marR="0" rtl="0" algn="l">
              <a:spcBef>
                <a:spcPts val="0"/>
              </a:spcBef>
              <a:spcAft>
                <a:spcPts val="0"/>
              </a:spcAft>
              <a:buClr>
                <a:schemeClr val="lt1"/>
              </a:buClr>
              <a:buSzPts val="1800"/>
              <a:buFont typeface="Calibri"/>
              <a:buChar char="•"/>
            </a:pPr>
            <a:r>
              <a:rPr lang="en-US" sz="1800">
                <a:solidFill>
                  <a:schemeClr val="lt1"/>
                </a:solidFill>
                <a:latin typeface="Calibri"/>
                <a:ea typeface="Calibri"/>
                <a:cs typeface="Calibri"/>
                <a:sym typeface="Calibri"/>
              </a:rPr>
              <a:t> </a:t>
            </a:r>
            <a:r>
              <a:rPr lang="en-US" sz="2000">
                <a:solidFill>
                  <a:schemeClr val="lt1"/>
                </a:solidFill>
                <a:latin typeface="Calibri"/>
                <a:ea typeface="Calibri"/>
                <a:cs typeface="Calibri"/>
                <a:sym typeface="Calibri"/>
              </a:rPr>
              <a:t>May still be seen as ultimately representing the agenda of researchers from outside the community</a:t>
            </a:r>
            <a:endParaRPr>
              <a:solidFill>
                <a:schemeClr val="lt1"/>
              </a:solidFill>
            </a:endParaRPr>
          </a:p>
          <a:p>
            <a:pPr indent="0" lvl="0" marL="0" marR="0" rtl="0" algn="l">
              <a:spcBef>
                <a:spcPts val="0"/>
              </a:spcBef>
              <a:spcAft>
                <a:spcPts val="0"/>
              </a:spcAft>
              <a:buClr>
                <a:schemeClr val="dk1"/>
              </a:buClr>
              <a:buSzPts val="2000"/>
              <a:buFont typeface="Calibri"/>
              <a:buNone/>
            </a:pPr>
            <a:r>
              <a:t/>
            </a:r>
            <a:endParaRPr sz="20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2000">
              <a:solidFill>
                <a:schemeClr val="lt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48"/>
          <p:cNvSpPr txBox="1"/>
          <p:nvPr>
            <p:ph type="title"/>
          </p:nvPr>
        </p:nvSpPr>
        <p:spPr>
          <a:xfrm>
            <a:off x="924560" y="364491"/>
            <a:ext cx="8956040" cy="110807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t>Unstructured interviews: pros and cons</a:t>
            </a:r>
            <a:endParaRPr/>
          </a:p>
        </p:txBody>
      </p:sp>
      <p:sp>
        <p:nvSpPr>
          <p:cNvPr id="508" name="Google Shape;508;p48"/>
          <p:cNvSpPr txBox="1"/>
          <p:nvPr/>
        </p:nvSpPr>
        <p:spPr>
          <a:xfrm>
            <a:off x="6510020" y="1685609"/>
            <a:ext cx="4940300" cy="3910012"/>
          </a:xfrm>
          <a:prstGeom prst="rect">
            <a:avLst/>
          </a:prstGeom>
          <a:noFill/>
          <a:ln>
            <a:noFill/>
          </a:ln>
        </p:spPr>
        <p:txBody>
          <a:bodyPr anchorCtr="0" anchor="t" bIns="45700" lIns="91425" spcFirstLastPara="1" rIns="91425" wrap="square" tIns="45700">
            <a:noAutofit/>
          </a:bodyPr>
          <a:lstStyle/>
          <a:p>
            <a:pPr indent="-179388" lvl="0" marL="179388" marR="0" rtl="0" algn="l">
              <a:lnSpc>
                <a:spcPct val="100000"/>
              </a:lnSpc>
              <a:spcBef>
                <a:spcPts val="0"/>
              </a:spcBef>
              <a:spcAft>
                <a:spcPts val="0"/>
              </a:spcAft>
              <a:buClr>
                <a:schemeClr val="dk1"/>
              </a:buClr>
              <a:buSzPts val="2200"/>
              <a:buFont typeface="Arial"/>
              <a:buNone/>
            </a:pPr>
            <a:r>
              <a:rPr b="1" lang="en-US" sz="2200">
                <a:solidFill>
                  <a:schemeClr val="lt1"/>
                </a:solidFill>
                <a:latin typeface="Corbel"/>
                <a:ea typeface="Corbel"/>
                <a:cs typeface="Corbel"/>
                <a:sym typeface="Corbel"/>
              </a:rPr>
              <a:t>Cons</a:t>
            </a:r>
            <a:endParaRPr>
              <a:solidFill>
                <a:schemeClr val="lt1"/>
              </a:solidFill>
              <a:latin typeface="Corbel"/>
              <a:ea typeface="Corbel"/>
              <a:cs typeface="Corbel"/>
              <a:sym typeface="Corbel"/>
            </a:endParaRPr>
          </a:p>
          <a:p>
            <a:pPr indent="-179388" lvl="0" marL="179388" marR="0" rtl="0" algn="l">
              <a:lnSpc>
                <a:spcPct val="100000"/>
              </a:lnSpc>
              <a:spcBef>
                <a:spcPts val="0"/>
              </a:spcBef>
              <a:spcAft>
                <a:spcPts val="0"/>
              </a:spcAft>
              <a:buClr>
                <a:srgbClr val="07DEDB"/>
              </a:buClr>
              <a:buSzPts val="2200"/>
              <a:buFont typeface="Arial"/>
              <a:buNone/>
            </a:pPr>
            <a:r>
              <a:t/>
            </a:r>
            <a:endParaRPr b="1" sz="2200">
              <a:solidFill>
                <a:schemeClr val="lt1"/>
              </a:solidFill>
              <a:latin typeface="Corbel"/>
              <a:ea typeface="Corbel"/>
              <a:cs typeface="Corbel"/>
              <a:sym typeface="Corbel"/>
            </a:endParaRPr>
          </a:p>
          <a:p>
            <a:pPr indent="-179388" lvl="0" marL="179388" marR="0" rtl="0" algn="l">
              <a:lnSpc>
                <a:spcPct val="100000"/>
              </a:lnSpc>
              <a:spcBef>
                <a:spcPts val="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Easily get off track</a:t>
            </a:r>
            <a:endParaRPr>
              <a:solidFill>
                <a:schemeClr val="lt1"/>
              </a:solidFill>
              <a:latin typeface="Corbel"/>
              <a:ea typeface="Corbel"/>
              <a:cs typeface="Corbel"/>
              <a:sym typeface="Corbel"/>
            </a:endParaRPr>
          </a:p>
          <a:p>
            <a:pPr indent="-39687" lvl="0" marL="179388" marR="0" rtl="0" algn="l">
              <a:lnSpc>
                <a:spcPct val="100000"/>
              </a:lnSpc>
              <a:spcBef>
                <a:spcPts val="0"/>
              </a:spcBef>
              <a:spcAft>
                <a:spcPts val="0"/>
              </a:spcAft>
              <a:buClr>
                <a:srgbClr val="07DEDB"/>
              </a:buClr>
              <a:buSzPts val="2200"/>
              <a:buFont typeface="Arial"/>
              <a:buNone/>
            </a:pPr>
            <a:r>
              <a:t/>
            </a:r>
            <a:endParaRPr sz="2200">
              <a:solidFill>
                <a:schemeClr val="lt1"/>
              </a:solidFill>
              <a:latin typeface="Corbel"/>
              <a:ea typeface="Corbel"/>
              <a:cs typeface="Corbel"/>
              <a:sym typeface="Corbel"/>
            </a:endParaRPr>
          </a:p>
          <a:p>
            <a:pPr indent="-179388" lvl="0" marL="179388" marR="0" rtl="0" algn="l">
              <a:lnSpc>
                <a:spcPct val="100000"/>
              </a:lnSpc>
              <a:spcBef>
                <a:spcPts val="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May spend time discussing seemingly irrelevant points</a:t>
            </a:r>
            <a:endParaRPr>
              <a:solidFill>
                <a:schemeClr val="lt1"/>
              </a:solidFill>
              <a:latin typeface="Corbel"/>
              <a:ea typeface="Corbel"/>
              <a:cs typeface="Corbel"/>
              <a:sym typeface="Corbel"/>
            </a:endParaRPr>
          </a:p>
          <a:p>
            <a:pPr indent="-39687" lvl="0" marL="179388" marR="0" rtl="0" algn="l">
              <a:lnSpc>
                <a:spcPct val="100000"/>
              </a:lnSpc>
              <a:spcBef>
                <a:spcPts val="0"/>
              </a:spcBef>
              <a:spcAft>
                <a:spcPts val="0"/>
              </a:spcAft>
              <a:buClr>
                <a:srgbClr val="07DEDB"/>
              </a:buClr>
              <a:buSzPts val="2200"/>
              <a:buFont typeface="Arial"/>
              <a:buNone/>
            </a:pPr>
            <a:r>
              <a:t/>
            </a:r>
            <a:endParaRPr sz="2200">
              <a:solidFill>
                <a:schemeClr val="lt1"/>
              </a:solidFill>
              <a:latin typeface="Corbel"/>
              <a:ea typeface="Corbel"/>
              <a:cs typeface="Corbel"/>
              <a:sym typeface="Corbel"/>
            </a:endParaRPr>
          </a:p>
          <a:p>
            <a:pPr indent="-179388" lvl="0" marL="179388" marR="0" rtl="0" algn="l">
              <a:lnSpc>
                <a:spcPct val="100000"/>
              </a:lnSpc>
              <a:spcBef>
                <a:spcPts val="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Are more time-consuming than other techniques</a:t>
            </a:r>
            <a:endParaRPr>
              <a:solidFill>
                <a:schemeClr val="lt1"/>
              </a:solidFill>
              <a:latin typeface="Corbel"/>
              <a:ea typeface="Corbel"/>
              <a:cs typeface="Corbel"/>
              <a:sym typeface="Corbel"/>
            </a:endParaRPr>
          </a:p>
          <a:p>
            <a:pPr indent="-39687" lvl="0" marL="179388" marR="0" rtl="0" algn="l">
              <a:lnSpc>
                <a:spcPct val="100000"/>
              </a:lnSpc>
              <a:spcBef>
                <a:spcPts val="0"/>
              </a:spcBef>
              <a:spcAft>
                <a:spcPts val="0"/>
              </a:spcAft>
              <a:buClr>
                <a:srgbClr val="07DEDB"/>
              </a:buClr>
              <a:buSzPts val="2200"/>
              <a:buFont typeface="Arial"/>
              <a:buNone/>
            </a:pPr>
            <a:r>
              <a:t/>
            </a:r>
            <a:endParaRPr sz="2200">
              <a:solidFill>
                <a:schemeClr val="lt1"/>
              </a:solidFill>
              <a:latin typeface="Corbel"/>
              <a:ea typeface="Corbel"/>
              <a:cs typeface="Corbel"/>
              <a:sym typeface="Corbel"/>
            </a:endParaRPr>
          </a:p>
          <a:p>
            <a:pPr indent="-179388" lvl="0" marL="179388" marR="0" rtl="0" algn="l">
              <a:lnSpc>
                <a:spcPct val="100000"/>
              </a:lnSpc>
              <a:spcBef>
                <a:spcPts val="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May require transcription</a:t>
            </a:r>
            <a:endParaRPr>
              <a:solidFill>
                <a:schemeClr val="lt1"/>
              </a:solidFill>
              <a:latin typeface="Corbel"/>
              <a:ea typeface="Corbel"/>
              <a:cs typeface="Corbel"/>
              <a:sym typeface="Corbel"/>
            </a:endParaRPr>
          </a:p>
          <a:p>
            <a:pPr indent="-39687" lvl="0" marL="179388" marR="0" rtl="0" algn="l">
              <a:lnSpc>
                <a:spcPct val="100000"/>
              </a:lnSpc>
              <a:spcBef>
                <a:spcPts val="0"/>
              </a:spcBef>
              <a:spcAft>
                <a:spcPts val="0"/>
              </a:spcAft>
              <a:buClr>
                <a:srgbClr val="07DEDB"/>
              </a:buClr>
              <a:buSzPts val="2200"/>
              <a:buFont typeface="Arial"/>
              <a:buNone/>
            </a:pPr>
            <a:r>
              <a:t/>
            </a:r>
            <a:endParaRPr sz="2200">
              <a:solidFill>
                <a:schemeClr val="lt1"/>
              </a:solidFill>
              <a:latin typeface="Corbel"/>
              <a:ea typeface="Corbel"/>
              <a:cs typeface="Corbel"/>
              <a:sym typeface="Corbel"/>
            </a:endParaRPr>
          </a:p>
        </p:txBody>
      </p:sp>
      <p:sp>
        <p:nvSpPr>
          <p:cNvPr id="509" name="Google Shape;509;p48"/>
          <p:cNvSpPr txBox="1"/>
          <p:nvPr/>
        </p:nvSpPr>
        <p:spPr>
          <a:xfrm>
            <a:off x="1097280" y="1777049"/>
            <a:ext cx="5171440" cy="4097337"/>
          </a:xfrm>
          <a:prstGeom prst="rect">
            <a:avLst/>
          </a:prstGeom>
          <a:noFill/>
          <a:ln>
            <a:noFill/>
          </a:ln>
        </p:spPr>
        <p:txBody>
          <a:bodyPr anchorCtr="0" anchor="t" bIns="45700" lIns="91425" spcFirstLastPara="1" rIns="91425" wrap="square" tIns="45700">
            <a:noAutofit/>
          </a:bodyPr>
          <a:lstStyle/>
          <a:p>
            <a:pPr indent="-179388" lvl="0" marL="179388" marR="0" rtl="0" algn="l">
              <a:lnSpc>
                <a:spcPct val="100000"/>
              </a:lnSpc>
              <a:spcBef>
                <a:spcPts val="0"/>
              </a:spcBef>
              <a:spcAft>
                <a:spcPts val="0"/>
              </a:spcAft>
              <a:buClr>
                <a:schemeClr val="dk1"/>
              </a:buClr>
              <a:buSzPts val="2200"/>
              <a:buFont typeface="Arial"/>
              <a:buNone/>
            </a:pPr>
            <a:r>
              <a:rPr b="1" lang="en-US" sz="2200">
                <a:solidFill>
                  <a:schemeClr val="lt1"/>
                </a:solidFill>
                <a:latin typeface="Corbel"/>
                <a:ea typeface="Corbel"/>
                <a:cs typeface="Corbel"/>
                <a:sym typeface="Corbel"/>
              </a:rPr>
              <a:t>Pros</a:t>
            </a:r>
            <a:endParaRPr sz="2200">
              <a:solidFill>
                <a:schemeClr val="lt1"/>
              </a:solidFill>
              <a:latin typeface="Corbel"/>
              <a:ea typeface="Corbel"/>
              <a:cs typeface="Corbel"/>
              <a:sym typeface="Corbel"/>
            </a:endParaRPr>
          </a:p>
          <a:p>
            <a:pPr indent="-39687" lvl="0" marL="179388" marR="0" rtl="0" algn="l">
              <a:lnSpc>
                <a:spcPct val="100000"/>
              </a:lnSpc>
              <a:spcBef>
                <a:spcPts val="0"/>
              </a:spcBef>
              <a:spcAft>
                <a:spcPts val="0"/>
              </a:spcAft>
              <a:buClr>
                <a:srgbClr val="07DEDB"/>
              </a:buClr>
              <a:buSzPts val="2200"/>
              <a:buFont typeface="Arial"/>
              <a:buNone/>
            </a:pPr>
            <a:r>
              <a:t/>
            </a:r>
            <a:endParaRPr sz="2200">
              <a:solidFill>
                <a:schemeClr val="lt1"/>
              </a:solidFill>
              <a:latin typeface="Corbel"/>
              <a:ea typeface="Corbel"/>
              <a:cs typeface="Corbel"/>
              <a:sym typeface="Corbel"/>
            </a:endParaRPr>
          </a:p>
          <a:p>
            <a:pPr indent="-179388" lvl="0" marL="179388" marR="0" rtl="0" algn="l">
              <a:lnSpc>
                <a:spcPct val="100000"/>
              </a:lnSpc>
              <a:spcBef>
                <a:spcPts val="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Recognize the unique body of knowledge possessed by each respondent</a:t>
            </a:r>
            <a:endParaRPr>
              <a:solidFill>
                <a:schemeClr val="lt1"/>
              </a:solidFill>
              <a:latin typeface="Corbel"/>
              <a:ea typeface="Corbel"/>
              <a:cs typeface="Corbel"/>
              <a:sym typeface="Corbel"/>
            </a:endParaRPr>
          </a:p>
          <a:p>
            <a:pPr indent="-39687" lvl="0" marL="179388" marR="0" rtl="0" algn="l">
              <a:lnSpc>
                <a:spcPct val="100000"/>
              </a:lnSpc>
              <a:spcBef>
                <a:spcPts val="0"/>
              </a:spcBef>
              <a:spcAft>
                <a:spcPts val="0"/>
              </a:spcAft>
              <a:buClr>
                <a:srgbClr val="07DEDB"/>
              </a:buClr>
              <a:buSzPts val="2200"/>
              <a:buFont typeface="Arial"/>
              <a:buNone/>
            </a:pPr>
            <a:r>
              <a:t/>
            </a:r>
            <a:endParaRPr sz="2200">
              <a:solidFill>
                <a:schemeClr val="lt1"/>
              </a:solidFill>
              <a:latin typeface="Corbel"/>
              <a:ea typeface="Corbel"/>
              <a:cs typeface="Corbel"/>
              <a:sym typeface="Corbel"/>
            </a:endParaRPr>
          </a:p>
          <a:p>
            <a:pPr indent="-179388" lvl="0" marL="179388" marR="0" rtl="0" algn="l">
              <a:lnSpc>
                <a:spcPct val="100000"/>
              </a:lnSpc>
              <a:spcBef>
                <a:spcPts val="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Are driven by community members</a:t>
            </a:r>
            <a:endParaRPr>
              <a:solidFill>
                <a:schemeClr val="lt1"/>
              </a:solidFill>
              <a:latin typeface="Corbel"/>
              <a:ea typeface="Corbel"/>
              <a:cs typeface="Corbel"/>
              <a:sym typeface="Corbel"/>
            </a:endParaRPr>
          </a:p>
          <a:p>
            <a:pPr indent="-39687" lvl="0" marL="179388" marR="0" rtl="0" algn="l">
              <a:lnSpc>
                <a:spcPct val="100000"/>
              </a:lnSpc>
              <a:spcBef>
                <a:spcPts val="0"/>
              </a:spcBef>
              <a:spcAft>
                <a:spcPts val="0"/>
              </a:spcAft>
              <a:buClr>
                <a:srgbClr val="07DEDB"/>
              </a:buClr>
              <a:buSzPts val="2200"/>
              <a:buFont typeface="Arial"/>
              <a:buNone/>
            </a:pPr>
            <a:r>
              <a:t/>
            </a:r>
            <a:endParaRPr sz="2200">
              <a:solidFill>
                <a:schemeClr val="lt1"/>
              </a:solidFill>
              <a:latin typeface="Corbel"/>
              <a:ea typeface="Corbel"/>
              <a:cs typeface="Corbel"/>
              <a:sym typeface="Corbel"/>
            </a:endParaRPr>
          </a:p>
          <a:p>
            <a:pPr indent="-179388" lvl="0" marL="179388" marR="0" rtl="0" algn="l">
              <a:lnSpc>
                <a:spcPct val="100000"/>
              </a:lnSpc>
              <a:spcBef>
                <a:spcPts val="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Allow for the full expression of each person’s ideas</a:t>
            </a:r>
            <a:endParaRPr>
              <a:solidFill>
                <a:schemeClr val="lt1"/>
              </a:solidFill>
              <a:latin typeface="Corbel"/>
              <a:ea typeface="Corbel"/>
              <a:cs typeface="Corbel"/>
              <a:sym typeface="Corbel"/>
            </a:endParaRPr>
          </a:p>
        </p:txBody>
      </p:sp>
      <p:pic>
        <p:nvPicPr>
          <p:cNvPr id="510" name="Google Shape;510;p48"/>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49"/>
          <p:cNvSpPr txBox="1"/>
          <p:nvPr>
            <p:ph type="title"/>
          </p:nvPr>
        </p:nvSpPr>
        <p:spPr>
          <a:xfrm>
            <a:off x="1137925" y="326250"/>
            <a:ext cx="10331700" cy="5541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b="1" lang="en-US" sz="3600"/>
              <a:t>Questions -</a:t>
            </a:r>
            <a:r>
              <a:rPr b="1" i="1" lang="en-US" sz="3100"/>
              <a:t>As questions one at a time in a manner</a:t>
            </a:r>
            <a:endParaRPr b="1" i="1" sz="3100"/>
          </a:p>
        </p:txBody>
      </p:sp>
      <p:graphicFrame>
        <p:nvGraphicFramePr>
          <p:cNvPr id="516" name="Google Shape;516;p49"/>
          <p:cNvGraphicFramePr/>
          <p:nvPr/>
        </p:nvGraphicFramePr>
        <p:xfrm>
          <a:off x="1137920" y="999025"/>
          <a:ext cx="3000000" cy="3000000"/>
        </p:xfrm>
        <a:graphic>
          <a:graphicData uri="http://schemas.openxmlformats.org/drawingml/2006/table">
            <a:tbl>
              <a:tblPr>
                <a:noFill/>
                <a:tableStyleId>{9DC469AC-B15C-418E-BCA6-8AC394999DD9}</a:tableStyleId>
              </a:tblPr>
              <a:tblGrid>
                <a:gridCol w="5062525"/>
                <a:gridCol w="5060050"/>
              </a:tblGrid>
              <a:tr h="431725">
                <a:tc>
                  <a:txBody>
                    <a:bodyPr/>
                    <a:lstStyle/>
                    <a:p>
                      <a:pPr indent="0" lvl="0" marL="0" marR="0" rtl="0" algn="l">
                        <a:lnSpc>
                          <a:spcPct val="100000"/>
                        </a:lnSpc>
                        <a:spcBef>
                          <a:spcPts val="0"/>
                        </a:spcBef>
                        <a:spcAft>
                          <a:spcPts val="0"/>
                        </a:spcAft>
                        <a:buClr>
                          <a:srgbClr val="C00000"/>
                        </a:buClr>
                        <a:buSzPts val="2000"/>
                        <a:buFont typeface="Calibri"/>
                        <a:buNone/>
                      </a:pPr>
                      <a:r>
                        <a:rPr b="1" i="0" lang="en-US" sz="2000" u="none" cap="none" strike="noStrike">
                          <a:solidFill>
                            <a:srgbClr val="C00000"/>
                          </a:solidFill>
                          <a:latin typeface="Calibri"/>
                          <a:ea typeface="Calibri"/>
                          <a:cs typeface="Calibri"/>
                          <a:sym typeface="Calibri"/>
                        </a:rPr>
                        <a:t>Good questions</a:t>
                      </a:r>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A7D6FF"/>
                    </a:solidFill>
                  </a:tcPr>
                </a:tc>
                <a:tc>
                  <a:txBody>
                    <a:bodyPr/>
                    <a:lstStyle/>
                    <a:p>
                      <a:pPr indent="0" lvl="0" marL="0" marR="0" rtl="0" algn="l">
                        <a:lnSpc>
                          <a:spcPct val="100000"/>
                        </a:lnSpc>
                        <a:spcBef>
                          <a:spcPts val="0"/>
                        </a:spcBef>
                        <a:spcAft>
                          <a:spcPts val="0"/>
                        </a:spcAft>
                        <a:buClr>
                          <a:srgbClr val="C00000"/>
                        </a:buClr>
                        <a:buSzPts val="2000"/>
                        <a:buFont typeface="Calibri"/>
                        <a:buNone/>
                      </a:pPr>
                      <a:r>
                        <a:rPr b="1" i="0" lang="en-US" sz="2000" u="none" cap="none" strike="noStrike">
                          <a:solidFill>
                            <a:srgbClr val="C00000"/>
                          </a:solidFill>
                          <a:latin typeface="Calibri"/>
                          <a:ea typeface="Calibri"/>
                          <a:cs typeface="Calibri"/>
                          <a:sym typeface="Calibri"/>
                        </a:rPr>
                        <a:t>Bad questions</a:t>
                      </a:r>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A7D6FF"/>
                    </a:solidFill>
                  </a:tcPr>
                </a:tc>
              </a:tr>
              <a:tr h="2072750">
                <a:tc>
                  <a:txBody>
                    <a:bodyPr/>
                    <a:lstStyle/>
                    <a:p>
                      <a:pPr indent="-342900" lvl="0" marL="342900" marR="0" rtl="0" algn="l">
                        <a:lnSpc>
                          <a:spcPct val="100000"/>
                        </a:lnSpc>
                        <a:spcBef>
                          <a:spcPts val="0"/>
                        </a:spcBef>
                        <a:spcAft>
                          <a:spcPts val="0"/>
                        </a:spcAft>
                        <a:buClr>
                          <a:srgbClr val="595959"/>
                        </a:buClr>
                        <a:buSzPts val="2000"/>
                        <a:buFont typeface="Arial"/>
                        <a:buChar char="•"/>
                      </a:pPr>
                      <a:r>
                        <a:rPr b="0" i="0" lang="en-US" sz="2000" u="none" cap="none" strike="noStrike">
                          <a:solidFill>
                            <a:srgbClr val="595959"/>
                          </a:solidFill>
                          <a:latin typeface="Calibri"/>
                          <a:ea typeface="Calibri"/>
                          <a:cs typeface="Calibri"/>
                          <a:sym typeface="Calibri"/>
                        </a:rPr>
                        <a:t> Inspire discussion,</a:t>
                      </a:r>
                      <a:endParaRPr/>
                    </a:p>
                    <a:p>
                      <a:pPr indent="-342900" lvl="0" marL="342900" marR="0" rtl="0" algn="l">
                        <a:lnSpc>
                          <a:spcPct val="100000"/>
                        </a:lnSpc>
                        <a:spcBef>
                          <a:spcPts val="0"/>
                        </a:spcBef>
                        <a:spcAft>
                          <a:spcPts val="0"/>
                        </a:spcAft>
                        <a:buClr>
                          <a:srgbClr val="595959"/>
                        </a:buClr>
                        <a:buSzPts val="2000"/>
                        <a:buFont typeface="Arial"/>
                        <a:buChar char="•"/>
                      </a:pPr>
                      <a:r>
                        <a:rPr b="0" i="0" lang="en-US" sz="2000" u="none" cap="none" strike="noStrike">
                          <a:solidFill>
                            <a:srgbClr val="595959"/>
                          </a:solidFill>
                          <a:latin typeface="Calibri"/>
                          <a:ea typeface="Calibri"/>
                          <a:cs typeface="Calibri"/>
                          <a:sym typeface="Calibri"/>
                        </a:rPr>
                        <a:t> Generate important and interesting information about the ICH element,</a:t>
                      </a:r>
                      <a:endParaRPr/>
                    </a:p>
                    <a:p>
                      <a:pPr indent="-342900" lvl="0" marL="342900" marR="0" rtl="0" algn="l">
                        <a:lnSpc>
                          <a:spcPct val="100000"/>
                        </a:lnSpc>
                        <a:spcBef>
                          <a:spcPts val="0"/>
                        </a:spcBef>
                        <a:spcAft>
                          <a:spcPts val="0"/>
                        </a:spcAft>
                        <a:buClr>
                          <a:srgbClr val="595959"/>
                        </a:buClr>
                        <a:buSzPts val="2000"/>
                        <a:buFont typeface="Arial"/>
                        <a:buChar char="•"/>
                      </a:pPr>
                      <a:r>
                        <a:rPr b="0" i="0" lang="en-US" sz="2000" u="none" cap="none" strike="noStrike">
                          <a:solidFill>
                            <a:srgbClr val="595959"/>
                          </a:solidFill>
                          <a:latin typeface="Calibri"/>
                          <a:ea typeface="Calibri"/>
                          <a:cs typeface="Calibri"/>
                          <a:sym typeface="Calibri"/>
                        </a:rPr>
                        <a:t> Flow naturally with the conversation</a:t>
                      </a:r>
                      <a:endParaRPr/>
                    </a:p>
                    <a:p>
                      <a:pPr indent="-342900" lvl="0" marL="342900" marR="0" rtl="0" algn="l">
                        <a:lnSpc>
                          <a:spcPct val="100000"/>
                        </a:lnSpc>
                        <a:spcBef>
                          <a:spcPts val="0"/>
                        </a:spcBef>
                        <a:spcAft>
                          <a:spcPts val="0"/>
                        </a:spcAft>
                        <a:buClr>
                          <a:srgbClr val="595959"/>
                        </a:buClr>
                        <a:buSzPts val="2000"/>
                        <a:buFont typeface="Arial"/>
                        <a:buChar char="•"/>
                      </a:pPr>
                      <a:r>
                        <a:rPr b="0" i="0" lang="en-US" sz="2000" u="none" cap="none" strike="noStrike">
                          <a:solidFill>
                            <a:srgbClr val="595959"/>
                          </a:solidFill>
                          <a:latin typeface="Calibri"/>
                          <a:ea typeface="Calibri"/>
                          <a:cs typeface="Calibri"/>
                          <a:sym typeface="Calibri"/>
                        </a:rPr>
                        <a:t> Make the interviewee feel comfortable </a:t>
                      </a:r>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DF3D1"/>
                    </a:solidFill>
                  </a:tcPr>
                </a:tc>
                <a:tc>
                  <a:txBody>
                    <a:bodyPr/>
                    <a:lstStyle/>
                    <a:p>
                      <a:pPr indent="-342900" lvl="0" marL="342900" marR="0" rtl="0" algn="l">
                        <a:lnSpc>
                          <a:spcPct val="100000"/>
                        </a:lnSpc>
                        <a:spcBef>
                          <a:spcPts val="0"/>
                        </a:spcBef>
                        <a:spcAft>
                          <a:spcPts val="0"/>
                        </a:spcAft>
                        <a:buClr>
                          <a:srgbClr val="595959"/>
                        </a:buClr>
                        <a:buSzPts val="2000"/>
                        <a:buFont typeface="Arial"/>
                        <a:buChar char="•"/>
                      </a:pPr>
                      <a:r>
                        <a:rPr b="0" i="0" lang="en-US" sz="2000" u="none" cap="none" strike="noStrike">
                          <a:solidFill>
                            <a:srgbClr val="595959"/>
                          </a:solidFill>
                          <a:latin typeface="Calibri"/>
                          <a:ea typeface="Calibri"/>
                          <a:cs typeface="Calibri"/>
                          <a:sym typeface="Calibri"/>
                        </a:rPr>
                        <a:t>No insight about the ICH element,</a:t>
                      </a:r>
                      <a:endParaRPr/>
                    </a:p>
                    <a:p>
                      <a:pPr indent="-342900" lvl="0" marL="342900" marR="0" rtl="0" algn="l">
                        <a:lnSpc>
                          <a:spcPct val="100000"/>
                        </a:lnSpc>
                        <a:spcBef>
                          <a:spcPts val="0"/>
                        </a:spcBef>
                        <a:spcAft>
                          <a:spcPts val="0"/>
                        </a:spcAft>
                        <a:buClr>
                          <a:srgbClr val="595959"/>
                        </a:buClr>
                        <a:buSzPts val="2000"/>
                        <a:buFont typeface="Arial"/>
                        <a:buChar char="•"/>
                      </a:pPr>
                      <a:r>
                        <a:rPr b="0" i="0" lang="en-US" sz="2000" u="none" cap="none" strike="noStrike">
                          <a:solidFill>
                            <a:srgbClr val="595959"/>
                          </a:solidFill>
                          <a:latin typeface="Calibri"/>
                          <a:ea typeface="Calibri"/>
                          <a:cs typeface="Calibri"/>
                          <a:sym typeface="Calibri"/>
                        </a:rPr>
                        <a:t>Upset the interviewees or make them feel awkward,</a:t>
                      </a:r>
                      <a:endParaRPr/>
                    </a:p>
                    <a:p>
                      <a:pPr indent="-342900" lvl="0" marL="342900" marR="0" rtl="0" algn="l">
                        <a:lnSpc>
                          <a:spcPct val="100000"/>
                        </a:lnSpc>
                        <a:spcBef>
                          <a:spcPts val="0"/>
                        </a:spcBef>
                        <a:spcAft>
                          <a:spcPts val="0"/>
                        </a:spcAft>
                        <a:buClr>
                          <a:srgbClr val="595959"/>
                        </a:buClr>
                        <a:buSzPts val="2000"/>
                        <a:buFont typeface="Arial"/>
                        <a:buChar char="•"/>
                      </a:pPr>
                      <a:r>
                        <a:rPr b="0" i="0" lang="en-US" sz="2000" u="none" cap="none" strike="noStrike">
                          <a:solidFill>
                            <a:srgbClr val="595959"/>
                          </a:solidFill>
                          <a:latin typeface="Calibri"/>
                          <a:ea typeface="Calibri"/>
                          <a:cs typeface="Calibri"/>
                          <a:sym typeface="Calibri"/>
                        </a:rPr>
                        <a:t>Disengagement of the interviewee</a:t>
                      </a:r>
                      <a:endParaRPr/>
                    </a:p>
                    <a:p>
                      <a:pPr indent="-342900" lvl="0" marL="342900" marR="0" rtl="0" algn="l">
                        <a:lnSpc>
                          <a:spcPct val="100000"/>
                        </a:lnSpc>
                        <a:spcBef>
                          <a:spcPts val="0"/>
                        </a:spcBef>
                        <a:spcAft>
                          <a:spcPts val="0"/>
                        </a:spcAft>
                        <a:buClr>
                          <a:srgbClr val="595959"/>
                        </a:buClr>
                        <a:buSzPts val="2000"/>
                        <a:buFont typeface="Arial"/>
                        <a:buChar char="•"/>
                      </a:pPr>
                      <a:r>
                        <a:rPr b="0" i="0" lang="en-US" sz="2000" u="none" cap="none" strike="noStrike">
                          <a:solidFill>
                            <a:srgbClr val="595959"/>
                          </a:solidFill>
                          <a:latin typeface="Calibri"/>
                          <a:ea typeface="Calibri"/>
                          <a:cs typeface="Calibri"/>
                          <a:sym typeface="Calibri"/>
                        </a:rPr>
                        <a:t>Disruption of the flow of conversation.</a:t>
                      </a:r>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DF3D1"/>
                    </a:solidFill>
                  </a:tcPr>
                </a:tc>
              </a:tr>
            </a:tbl>
          </a:graphicData>
        </a:graphic>
      </p:graphicFrame>
      <p:graphicFrame>
        <p:nvGraphicFramePr>
          <p:cNvPr id="517" name="Google Shape;517;p49"/>
          <p:cNvGraphicFramePr/>
          <p:nvPr/>
        </p:nvGraphicFramePr>
        <p:xfrm>
          <a:off x="1137920" y="3996648"/>
          <a:ext cx="3000000" cy="3000000"/>
        </p:xfrm>
        <a:graphic>
          <a:graphicData uri="http://schemas.openxmlformats.org/drawingml/2006/table">
            <a:tbl>
              <a:tblPr bandRow="1" firstRow="1">
                <a:noFill/>
                <a:tableStyleId>{82BA5BED-01AE-43FA-81D3-64EDC081D4A3}</a:tableStyleId>
              </a:tblPr>
              <a:tblGrid>
                <a:gridCol w="5077950"/>
                <a:gridCol w="5044600"/>
              </a:tblGrid>
              <a:tr h="565075">
                <a:tc>
                  <a:txBody>
                    <a:bodyPr/>
                    <a:lstStyle/>
                    <a:p>
                      <a:pPr indent="0" lvl="0" marL="0" marR="0" rtl="0" algn="l">
                        <a:spcBef>
                          <a:spcPts val="0"/>
                        </a:spcBef>
                        <a:spcAft>
                          <a:spcPts val="0"/>
                        </a:spcAft>
                        <a:buNone/>
                      </a:pPr>
                      <a:r>
                        <a:rPr b="1" lang="en-US" sz="2000" u="none" cap="none" strike="noStrike">
                          <a:solidFill>
                            <a:srgbClr val="C00000"/>
                          </a:solidFill>
                          <a:latin typeface="Calibri"/>
                          <a:ea typeface="Calibri"/>
                          <a:cs typeface="Calibri"/>
                          <a:sym typeface="Calibri"/>
                        </a:rPr>
                        <a:t>Open-ended questions </a:t>
                      </a:r>
                      <a:endParaRPr sz="2000">
                        <a:solidFill>
                          <a:srgbClr val="C00000"/>
                        </a:solidFill>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b="1" lang="en-US" sz="2000">
                          <a:solidFill>
                            <a:srgbClr val="C00000"/>
                          </a:solidFill>
                          <a:latin typeface="Calibri"/>
                          <a:ea typeface="Calibri"/>
                          <a:cs typeface="Calibri"/>
                          <a:sym typeface="Calibri"/>
                        </a:rPr>
                        <a:t>Closed questions</a:t>
                      </a:r>
                      <a:endParaRPr sz="2000">
                        <a:solidFill>
                          <a:srgbClr val="C00000"/>
                        </a:solidFill>
                        <a:latin typeface="Calibri"/>
                        <a:ea typeface="Calibri"/>
                        <a:cs typeface="Calibri"/>
                        <a:sym typeface="Calibri"/>
                      </a:endParaRPr>
                    </a:p>
                  </a:txBody>
                  <a:tcPr marT="45725" marB="45725" marR="91450" marL="91450"/>
                </a:tc>
              </a:tr>
              <a:tr h="370850">
                <a:tc>
                  <a:txBody>
                    <a:bodyPr/>
                    <a:lstStyle/>
                    <a:p>
                      <a:pPr indent="-342900" lvl="1" marL="800100" marR="0" rtl="0" algn="l">
                        <a:spcBef>
                          <a:spcPts val="0"/>
                        </a:spcBef>
                        <a:spcAft>
                          <a:spcPts val="0"/>
                        </a:spcAft>
                        <a:buClr>
                          <a:schemeClr val="dk1"/>
                        </a:buClr>
                        <a:buSzPts val="2000"/>
                        <a:buFont typeface="Arial"/>
                        <a:buChar char="•"/>
                      </a:pPr>
                      <a:r>
                        <a:rPr lang="en-US" sz="2000" u="none" cap="none" strike="noStrike">
                          <a:latin typeface="Calibri"/>
                          <a:ea typeface="Calibri"/>
                          <a:cs typeface="Calibri"/>
                          <a:sym typeface="Calibri"/>
                        </a:rPr>
                        <a:t>cannot be answered with a ‘yes’ or ‘no’,</a:t>
                      </a:r>
                      <a:endParaRPr/>
                    </a:p>
                    <a:p>
                      <a:pPr indent="-342900" lvl="1" marL="800100" marR="0" rtl="0" algn="l">
                        <a:spcBef>
                          <a:spcPts val="400"/>
                        </a:spcBef>
                        <a:spcAft>
                          <a:spcPts val="0"/>
                        </a:spcAft>
                        <a:buClr>
                          <a:schemeClr val="dk1"/>
                        </a:buClr>
                        <a:buSzPts val="2000"/>
                        <a:buFont typeface="Arial"/>
                        <a:buChar char="•"/>
                      </a:pPr>
                      <a:r>
                        <a:rPr lang="en-US" sz="2000" u="none" cap="none" strike="noStrike">
                          <a:latin typeface="Calibri"/>
                          <a:ea typeface="Calibri"/>
                          <a:cs typeface="Calibri"/>
                          <a:sym typeface="Calibri"/>
                        </a:rPr>
                        <a:t>are more conversational, </a:t>
                      </a:r>
                      <a:endParaRPr/>
                    </a:p>
                    <a:p>
                      <a:pPr indent="-342900" lvl="1" marL="800100" marR="0" rtl="0" algn="l">
                        <a:spcBef>
                          <a:spcPts val="400"/>
                        </a:spcBef>
                        <a:spcAft>
                          <a:spcPts val="0"/>
                        </a:spcAft>
                        <a:buClr>
                          <a:schemeClr val="dk1"/>
                        </a:buClr>
                        <a:buSzPts val="2000"/>
                        <a:buFont typeface="Arial"/>
                        <a:buChar char="•"/>
                      </a:pPr>
                      <a:r>
                        <a:rPr lang="en-US" sz="2000" u="none" cap="none" strike="noStrike">
                          <a:latin typeface="Calibri"/>
                          <a:ea typeface="Calibri"/>
                          <a:cs typeface="Calibri"/>
                          <a:sym typeface="Calibri"/>
                        </a:rPr>
                        <a:t>can help an interviewee to open up</a:t>
                      </a:r>
                      <a:endParaRPr sz="2000" u="none" cap="none" strike="noStrike">
                        <a:latin typeface="Calibri"/>
                        <a:ea typeface="Calibri"/>
                        <a:cs typeface="Calibri"/>
                        <a:sym typeface="Calibri"/>
                      </a:endParaRPr>
                    </a:p>
                    <a:p>
                      <a:pPr indent="0" lvl="0" marL="0" marR="0" rtl="0" algn="l">
                        <a:spcBef>
                          <a:spcPts val="0"/>
                        </a:spcBef>
                        <a:spcAft>
                          <a:spcPts val="0"/>
                        </a:spcAft>
                        <a:buNone/>
                      </a:pPr>
                      <a:r>
                        <a:t/>
                      </a:r>
                      <a:endParaRPr sz="2000">
                        <a:latin typeface="Calibri"/>
                        <a:ea typeface="Calibri"/>
                        <a:cs typeface="Calibri"/>
                        <a:sym typeface="Calibri"/>
                      </a:endParaRPr>
                    </a:p>
                  </a:txBody>
                  <a:tcPr marT="45725" marB="45725" marR="91450" marL="91450"/>
                </a:tc>
                <a:tc>
                  <a:txBody>
                    <a:bodyPr/>
                    <a:lstStyle/>
                    <a:p>
                      <a:pPr indent="-342900" lvl="1" marL="800100" marR="0" rtl="0" algn="l">
                        <a:spcBef>
                          <a:spcPts val="0"/>
                        </a:spcBef>
                        <a:spcAft>
                          <a:spcPts val="0"/>
                        </a:spcAft>
                        <a:buClr>
                          <a:schemeClr val="dk1"/>
                        </a:buClr>
                        <a:buSzPts val="2000"/>
                        <a:buFont typeface="Arial"/>
                        <a:buChar char="•"/>
                      </a:pPr>
                      <a:r>
                        <a:rPr lang="en-US" sz="2000" u="none" cap="none" strike="noStrike">
                          <a:latin typeface="Calibri"/>
                          <a:ea typeface="Calibri"/>
                          <a:cs typeface="Calibri"/>
                          <a:sym typeface="Calibri"/>
                        </a:rPr>
                        <a:t>can be answered with a ‘yes’ or ‘no’,</a:t>
                      </a:r>
                      <a:endParaRPr/>
                    </a:p>
                    <a:p>
                      <a:pPr indent="-342900" lvl="1" marL="800100" marR="0" rtl="0" algn="l">
                        <a:spcBef>
                          <a:spcPts val="400"/>
                        </a:spcBef>
                        <a:spcAft>
                          <a:spcPts val="0"/>
                        </a:spcAft>
                        <a:buClr>
                          <a:schemeClr val="dk1"/>
                        </a:buClr>
                        <a:buSzPts val="2000"/>
                        <a:buFont typeface="Arial"/>
                        <a:buChar char="•"/>
                      </a:pPr>
                      <a:r>
                        <a:rPr lang="en-US" sz="2000" u="none" cap="none" strike="noStrike">
                          <a:latin typeface="Calibri"/>
                          <a:ea typeface="Calibri"/>
                          <a:cs typeface="Calibri"/>
                          <a:sym typeface="Calibri"/>
                        </a:rPr>
                        <a:t>provide specific information, and</a:t>
                      </a:r>
                      <a:endParaRPr/>
                    </a:p>
                    <a:p>
                      <a:pPr indent="-342900" lvl="1" marL="800100" marR="0" rtl="0" algn="l">
                        <a:spcBef>
                          <a:spcPts val="400"/>
                        </a:spcBef>
                        <a:spcAft>
                          <a:spcPts val="0"/>
                        </a:spcAft>
                        <a:buClr>
                          <a:schemeClr val="dk1"/>
                        </a:buClr>
                        <a:buSzPts val="2000"/>
                        <a:buFont typeface="Arial"/>
                        <a:buChar char="•"/>
                      </a:pPr>
                      <a:r>
                        <a:rPr lang="en-US" sz="2000" u="none" cap="none" strike="noStrike">
                          <a:latin typeface="Calibri"/>
                          <a:ea typeface="Calibri"/>
                          <a:cs typeface="Calibri"/>
                          <a:sym typeface="Calibri"/>
                        </a:rPr>
                        <a:t>can help warm up an interviewee at the outset</a:t>
                      </a:r>
                      <a:endParaRPr sz="2000" u="none" cap="none" strike="noStrike">
                        <a:latin typeface="Calibri"/>
                        <a:ea typeface="Calibri"/>
                        <a:cs typeface="Calibri"/>
                        <a:sym typeface="Calibri"/>
                      </a:endParaRPr>
                    </a:p>
                    <a:p>
                      <a:pPr indent="0" lvl="0" marL="0" marR="0" rtl="0" algn="l">
                        <a:spcBef>
                          <a:spcPts val="0"/>
                        </a:spcBef>
                        <a:spcAft>
                          <a:spcPts val="0"/>
                        </a:spcAft>
                        <a:buNone/>
                      </a:pPr>
                      <a:r>
                        <a:t/>
                      </a:r>
                      <a:endParaRPr sz="2000">
                        <a:latin typeface="Calibri"/>
                        <a:ea typeface="Calibri"/>
                        <a:cs typeface="Calibri"/>
                        <a:sym typeface="Calibri"/>
                      </a:endParaRPr>
                    </a:p>
                  </a:txBody>
                  <a:tcPr marT="45725" marB="45725" marR="91450" marL="91450"/>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5"/>
          <p:cNvSpPr txBox="1"/>
          <p:nvPr>
            <p:ph type="title"/>
          </p:nvPr>
        </p:nvSpPr>
        <p:spPr>
          <a:xfrm>
            <a:off x="632870" y="601345"/>
            <a:ext cx="9148353" cy="554038"/>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b="1" lang="en-US" sz="3600">
                <a:latin typeface="Calibri"/>
                <a:ea typeface="Calibri"/>
                <a:cs typeface="Calibri"/>
                <a:sym typeface="Calibri"/>
              </a:rPr>
              <a:t>Documenting an ICH element</a:t>
            </a:r>
            <a:endParaRPr b="1" sz="3600">
              <a:latin typeface="Calibri"/>
              <a:ea typeface="Calibri"/>
              <a:cs typeface="Calibri"/>
              <a:sym typeface="Calibri"/>
            </a:endParaRPr>
          </a:p>
        </p:txBody>
      </p:sp>
      <p:sp>
        <p:nvSpPr>
          <p:cNvPr id="142" name="Google Shape;142;p5"/>
          <p:cNvSpPr txBox="1"/>
          <p:nvPr/>
        </p:nvSpPr>
        <p:spPr>
          <a:xfrm>
            <a:off x="632870" y="1630680"/>
            <a:ext cx="10232431" cy="4097338"/>
          </a:xfrm>
          <a:prstGeom prst="rect">
            <a:avLst/>
          </a:prstGeom>
          <a:noFill/>
          <a:ln>
            <a:noFill/>
          </a:ln>
        </p:spPr>
        <p:txBody>
          <a:bodyPr anchorCtr="0" anchor="t" bIns="45700" lIns="91425" spcFirstLastPara="1" rIns="91425" wrap="square" tIns="45700">
            <a:noAutofit/>
          </a:bodyPr>
          <a:lstStyle/>
          <a:p>
            <a:pPr indent="-179388" lvl="0" marL="179388" marR="0" rtl="0" algn="l">
              <a:lnSpc>
                <a:spcPct val="100000"/>
              </a:lnSpc>
              <a:spcBef>
                <a:spcPts val="0"/>
              </a:spcBef>
              <a:spcAft>
                <a:spcPts val="0"/>
              </a:spcAft>
              <a:buClr>
                <a:schemeClr val="lt1"/>
              </a:buClr>
              <a:buSzPts val="2000"/>
              <a:buFont typeface="Corbel"/>
              <a:buChar char="•"/>
            </a:pPr>
            <a:r>
              <a:rPr lang="en-US" sz="2000">
                <a:solidFill>
                  <a:schemeClr val="lt1"/>
                </a:solidFill>
                <a:latin typeface="Corbel"/>
                <a:ea typeface="Corbel"/>
                <a:cs typeface="Corbel"/>
                <a:sym typeface="Corbel"/>
              </a:rPr>
              <a:t>An element is part of a larger cultural entity → background infos, </a:t>
            </a:r>
            <a:r>
              <a:rPr i="1" lang="en-US" sz="2000">
                <a:solidFill>
                  <a:schemeClr val="lt1"/>
                </a:solidFill>
                <a:latin typeface="Corbel"/>
                <a:ea typeface="Corbel"/>
                <a:cs typeface="Corbel"/>
                <a:sym typeface="Corbel"/>
              </a:rPr>
              <a:t>i.e. origin, history, variations, schools of performance, area(s) in which practiced, significance in community, associated myths, stories, text, associated beliefs</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chemeClr val="lt1"/>
              </a:buClr>
              <a:buSzPts val="2000"/>
              <a:buFont typeface="Corbel"/>
              <a:buChar char="•"/>
            </a:pPr>
            <a:r>
              <a:rPr lang="en-US" sz="2000">
                <a:solidFill>
                  <a:schemeClr val="lt1"/>
                </a:solidFill>
                <a:latin typeface="Corbel"/>
                <a:ea typeface="Corbel"/>
                <a:cs typeface="Corbel"/>
                <a:sym typeface="Corbel"/>
              </a:rPr>
              <a:t>ICH elements are mostly linked with each other, and one genre can incorporate more than one ICH activity, i.e. </a:t>
            </a:r>
            <a:r>
              <a:rPr i="1" lang="en-US" sz="2000">
                <a:solidFill>
                  <a:schemeClr val="lt1"/>
                </a:solidFill>
                <a:latin typeface="Corbel"/>
                <a:ea typeface="Corbel"/>
                <a:cs typeface="Corbel"/>
                <a:sym typeface="Corbel"/>
              </a:rPr>
              <a:t>songs sung during weaving, during agricultural activity, scroll paintings with singing, dancing with creating designs</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chemeClr val="lt1"/>
              </a:buClr>
              <a:buSzPts val="2000"/>
              <a:buFont typeface="Corbel"/>
              <a:buChar char="•"/>
            </a:pPr>
            <a:r>
              <a:rPr lang="en-US" sz="2000">
                <a:solidFill>
                  <a:schemeClr val="lt1"/>
                </a:solidFill>
                <a:latin typeface="Corbel"/>
                <a:ea typeface="Corbel"/>
                <a:cs typeface="Corbel"/>
                <a:sym typeface="Corbel"/>
              </a:rPr>
              <a:t>Documentation is an ongoing process</a:t>
            </a:r>
            <a:endParaRPr>
              <a:solidFill>
                <a:schemeClr val="lt1"/>
              </a:solidFill>
              <a:latin typeface="Corbel"/>
              <a:ea typeface="Corbel"/>
              <a:cs typeface="Corbel"/>
              <a:sym typeface="Corbel"/>
            </a:endParaRPr>
          </a:p>
          <a:p>
            <a:pPr indent="0" lvl="0" marL="0" marR="0" rtl="0" algn="l">
              <a:lnSpc>
                <a:spcPct val="100000"/>
              </a:lnSpc>
              <a:spcBef>
                <a:spcPts val="600"/>
              </a:spcBef>
              <a:spcAft>
                <a:spcPts val="0"/>
              </a:spcAft>
              <a:buClr>
                <a:schemeClr val="dk1"/>
              </a:buClr>
              <a:buSzPts val="2000"/>
              <a:buFont typeface="Arial"/>
              <a:buNone/>
            </a:pPr>
            <a:r>
              <a:rPr lang="en-US" sz="2000">
                <a:solidFill>
                  <a:schemeClr val="lt1"/>
                </a:solidFill>
                <a:latin typeface="Corbel"/>
                <a:ea typeface="Corbel"/>
                <a:cs typeface="Corbel"/>
                <a:sym typeface="Corbel"/>
              </a:rPr>
              <a:t>		 is intended to describe and understand, not freeze</a:t>
            </a:r>
            <a:endParaRPr>
              <a:solidFill>
                <a:schemeClr val="lt1"/>
              </a:solidFill>
              <a:latin typeface="Corbel"/>
              <a:ea typeface="Corbel"/>
              <a:cs typeface="Corbel"/>
              <a:sym typeface="Corbel"/>
            </a:endParaRPr>
          </a:p>
          <a:p>
            <a:pPr indent="0" lvl="0" marL="0" marR="0" rtl="0" algn="l">
              <a:lnSpc>
                <a:spcPct val="100000"/>
              </a:lnSpc>
              <a:spcBef>
                <a:spcPts val="600"/>
              </a:spcBef>
              <a:spcAft>
                <a:spcPts val="0"/>
              </a:spcAft>
              <a:buClr>
                <a:schemeClr val="dk1"/>
              </a:buClr>
              <a:buSzPts val="2000"/>
              <a:buFont typeface="Arial"/>
              <a:buNone/>
            </a:pPr>
            <a:r>
              <a:rPr lang="en-US" sz="2000">
                <a:solidFill>
                  <a:schemeClr val="lt1"/>
                </a:solidFill>
                <a:latin typeface="Corbel"/>
                <a:ea typeface="Corbel"/>
                <a:cs typeface="Corbel"/>
                <a:sym typeface="Corbel"/>
              </a:rPr>
              <a:t>		 descriptive not prescriptive</a:t>
            </a:r>
            <a:endParaRPr>
              <a:solidFill>
                <a:schemeClr val="lt1"/>
              </a:solidFill>
              <a:latin typeface="Corbel"/>
              <a:ea typeface="Corbel"/>
              <a:cs typeface="Corbel"/>
              <a:sym typeface="Corbel"/>
            </a:endParaRPr>
          </a:p>
          <a:p>
            <a:pPr indent="0" lvl="0" marL="0" marR="0" rtl="0" algn="l">
              <a:lnSpc>
                <a:spcPct val="100000"/>
              </a:lnSpc>
              <a:spcBef>
                <a:spcPts val="600"/>
              </a:spcBef>
              <a:spcAft>
                <a:spcPts val="0"/>
              </a:spcAft>
              <a:buClr>
                <a:schemeClr val="dk1"/>
              </a:buClr>
              <a:buSzPts val="2000"/>
              <a:buFont typeface="Arial"/>
              <a:buNone/>
            </a:pPr>
            <a:r>
              <a:rPr lang="en-US" sz="2000">
                <a:solidFill>
                  <a:schemeClr val="lt1"/>
                </a:solidFill>
                <a:latin typeface="Corbel"/>
                <a:ea typeface="Corbel"/>
                <a:cs typeface="Corbel"/>
                <a:sym typeface="Corbel"/>
              </a:rPr>
              <a:t>		 objective and perspective</a:t>
            </a:r>
            <a:endParaRPr>
              <a:solidFill>
                <a:schemeClr val="lt1"/>
              </a:solidFill>
              <a:latin typeface="Corbel"/>
              <a:ea typeface="Corbel"/>
              <a:cs typeface="Corbel"/>
              <a:sym typeface="Corbel"/>
            </a:endParaRPr>
          </a:p>
          <a:p>
            <a:pPr indent="0" lvl="0" marL="0" marR="0" rtl="0" algn="l">
              <a:lnSpc>
                <a:spcPct val="100000"/>
              </a:lnSpc>
              <a:spcBef>
                <a:spcPts val="600"/>
              </a:spcBef>
              <a:spcAft>
                <a:spcPts val="0"/>
              </a:spcAft>
              <a:buClr>
                <a:srgbClr val="07DEDB"/>
              </a:buClr>
              <a:buSzPts val="2000"/>
              <a:buFont typeface="Arial"/>
              <a:buNone/>
            </a:pPr>
            <a:r>
              <a:t/>
            </a:r>
            <a:endParaRPr sz="2000">
              <a:solidFill>
                <a:schemeClr val="lt1"/>
              </a:solidFill>
              <a:latin typeface="Corbel"/>
              <a:ea typeface="Corbel"/>
              <a:cs typeface="Corbel"/>
              <a:sym typeface="Corbel"/>
            </a:endParaRPr>
          </a:p>
          <a:p>
            <a:pPr indent="-52387" lvl="0" marL="179388" marR="0" rtl="0" algn="l">
              <a:lnSpc>
                <a:spcPct val="100000"/>
              </a:lnSpc>
              <a:spcBef>
                <a:spcPts val="600"/>
              </a:spcBef>
              <a:spcAft>
                <a:spcPts val="0"/>
              </a:spcAft>
              <a:buClr>
                <a:srgbClr val="07DEDB"/>
              </a:buClr>
              <a:buSzPts val="2000"/>
              <a:buFont typeface="Arial"/>
              <a:buNone/>
            </a:pPr>
            <a:r>
              <a:t/>
            </a:r>
            <a:endParaRPr sz="2000">
              <a:solidFill>
                <a:schemeClr val="lt1"/>
              </a:solidFill>
              <a:latin typeface="Corbel"/>
              <a:ea typeface="Corbel"/>
              <a:cs typeface="Corbel"/>
              <a:sym typeface="Corbel"/>
            </a:endParaRPr>
          </a:p>
          <a:p>
            <a:pPr indent="-52387" lvl="0" marL="179388" marR="0" rtl="0" algn="l">
              <a:lnSpc>
                <a:spcPct val="100000"/>
              </a:lnSpc>
              <a:spcBef>
                <a:spcPts val="600"/>
              </a:spcBef>
              <a:spcAft>
                <a:spcPts val="0"/>
              </a:spcAft>
              <a:buClr>
                <a:srgbClr val="07DEDB"/>
              </a:buClr>
              <a:buSzPts val="2000"/>
              <a:buFont typeface="Arial"/>
              <a:buNone/>
            </a:pPr>
            <a:r>
              <a:t/>
            </a:r>
            <a:endParaRPr sz="2000">
              <a:solidFill>
                <a:schemeClr val="lt1"/>
              </a:solidFill>
              <a:latin typeface="Corbel"/>
              <a:ea typeface="Corbel"/>
              <a:cs typeface="Corbel"/>
              <a:sym typeface="Corbel"/>
            </a:endParaRPr>
          </a:p>
        </p:txBody>
      </p:sp>
      <p:pic>
        <p:nvPicPr>
          <p:cNvPr id="143" name="Google Shape;143;p5"/>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50"/>
          <p:cNvSpPr txBox="1"/>
          <p:nvPr>
            <p:ph type="title"/>
          </p:nvPr>
        </p:nvSpPr>
        <p:spPr>
          <a:xfrm>
            <a:off x="878840" y="1999574"/>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b="1" lang="en-US" sz="3600">
                <a:latin typeface="Calibri"/>
                <a:ea typeface="Calibri"/>
                <a:cs typeface="Calibri"/>
                <a:sym typeface="Calibri"/>
              </a:rPr>
              <a:t>Wording of questions</a:t>
            </a:r>
            <a:br>
              <a:rPr b="1" lang="en-US" sz="2200">
                <a:latin typeface="Calibri"/>
                <a:ea typeface="Calibri"/>
                <a:cs typeface="Calibri"/>
                <a:sym typeface="Calibri"/>
              </a:rPr>
            </a:br>
            <a:br>
              <a:rPr b="1" lang="en-US" sz="2200">
                <a:latin typeface="Calibri"/>
                <a:ea typeface="Calibri"/>
                <a:cs typeface="Calibri"/>
                <a:sym typeface="Calibri"/>
              </a:rPr>
            </a:br>
            <a:r>
              <a:rPr lang="en-US" sz="2200">
                <a:latin typeface="Calibri"/>
                <a:ea typeface="Calibri"/>
                <a:cs typeface="Calibri"/>
                <a:sym typeface="Calibri"/>
              </a:rPr>
              <a:t>What, where, who, how, why and when: potential formula for getting the full story.</a:t>
            </a:r>
            <a:br>
              <a:rPr lang="en-US" sz="2200">
                <a:latin typeface="Calibri"/>
                <a:ea typeface="Calibri"/>
                <a:cs typeface="Calibri"/>
                <a:sym typeface="Calibri"/>
              </a:rPr>
            </a:br>
            <a:br>
              <a:rPr lang="en-US" sz="2200">
                <a:latin typeface="Calibri"/>
                <a:ea typeface="Calibri"/>
                <a:cs typeface="Calibri"/>
                <a:sym typeface="Calibri"/>
              </a:rPr>
            </a:br>
            <a:r>
              <a:rPr lang="en-US" sz="2200">
                <a:latin typeface="Calibri"/>
                <a:ea typeface="Calibri"/>
                <a:cs typeface="Calibri"/>
                <a:sym typeface="Calibri"/>
              </a:rPr>
              <a:t>Neutral phrasing</a:t>
            </a:r>
            <a:br>
              <a:rPr lang="en-US" sz="2200">
                <a:latin typeface="Calibri"/>
                <a:ea typeface="Calibri"/>
                <a:cs typeface="Calibri"/>
                <a:sym typeface="Calibri"/>
              </a:rPr>
            </a:br>
            <a:br>
              <a:rPr lang="en-US" sz="2200">
                <a:latin typeface="Calibri"/>
                <a:ea typeface="Calibri"/>
                <a:cs typeface="Calibri"/>
                <a:sym typeface="Calibri"/>
              </a:rPr>
            </a:br>
            <a:r>
              <a:rPr lang="en-US" sz="2200">
                <a:latin typeface="Calibri"/>
                <a:ea typeface="Calibri"/>
                <a:cs typeface="Calibri"/>
                <a:sym typeface="Calibri"/>
              </a:rPr>
              <a:t>Paraphrasing shows understanding but is to be used moderately and in timely manner</a:t>
            </a:r>
            <a:br>
              <a:rPr lang="en-US" sz="2200">
                <a:latin typeface="Calibri"/>
                <a:ea typeface="Calibri"/>
                <a:cs typeface="Calibri"/>
                <a:sym typeface="Calibri"/>
              </a:rPr>
            </a:br>
            <a:br>
              <a:rPr lang="en-US" sz="2200">
                <a:latin typeface="Calibri"/>
                <a:ea typeface="Calibri"/>
                <a:cs typeface="Calibri"/>
                <a:sym typeface="Calibri"/>
              </a:rPr>
            </a:br>
            <a:r>
              <a:rPr lang="en-US" sz="2200">
                <a:latin typeface="Calibri"/>
                <a:ea typeface="Calibri"/>
                <a:cs typeface="Calibri"/>
                <a:sym typeface="Calibri"/>
              </a:rPr>
              <a:t>Avoid leading or “why”questions</a:t>
            </a:r>
            <a:br>
              <a:rPr lang="en-US" sz="2200">
                <a:latin typeface="Calibri"/>
                <a:ea typeface="Calibri"/>
                <a:cs typeface="Calibri"/>
                <a:sym typeface="Calibri"/>
              </a:rPr>
            </a:br>
            <a:br>
              <a:rPr lang="en-US" sz="2200">
                <a:latin typeface="Calibri"/>
                <a:ea typeface="Calibri"/>
                <a:cs typeface="Calibri"/>
                <a:sym typeface="Calibri"/>
              </a:rPr>
            </a:br>
            <a:r>
              <a:rPr lang="en-US" sz="2200">
                <a:latin typeface="Calibri"/>
                <a:ea typeface="Calibri"/>
                <a:cs typeface="Calibri"/>
                <a:sym typeface="Calibri"/>
              </a:rPr>
              <a:t>Conclude  the interview: verify that nothing is to be added and wrap up </a:t>
            </a:r>
            <a:br>
              <a:rPr lang="en-US" sz="2200">
                <a:latin typeface="Calibri"/>
                <a:ea typeface="Calibri"/>
                <a:cs typeface="Calibri"/>
                <a:sym typeface="Calibri"/>
              </a:rPr>
            </a:br>
            <a:endParaRPr b="1" sz="2200">
              <a:latin typeface="Calibri"/>
              <a:ea typeface="Calibri"/>
              <a:cs typeface="Calibri"/>
              <a:sym typeface="Calibri"/>
            </a:endParaRPr>
          </a:p>
        </p:txBody>
      </p:sp>
      <p:pic>
        <p:nvPicPr>
          <p:cNvPr id="523" name="Google Shape;523;p50"/>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51"/>
          <p:cNvSpPr txBox="1"/>
          <p:nvPr>
            <p:ph type="title"/>
          </p:nvPr>
        </p:nvSpPr>
        <p:spPr>
          <a:xfrm>
            <a:off x="1078925" y="797500"/>
            <a:ext cx="10244700" cy="554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b="1" lang="en-US" sz="3600"/>
              <a:t>Active listening – interaction with the interviewee</a:t>
            </a:r>
            <a:endParaRPr b="1" sz="3600"/>
          </a:p>
        </p:txBody>
      </p:sp>
      <p:sp>
        <p:nvSpPr>
          <p:cNvPr id="529" name="Google Shape;529;p51"/>
          <p:cNvSpPr txBox="1"/>
          <p:nvPr/>
        </p:nvSpPr>
        <p:spPr>
          <a:xfrm>
            <a:off x="3805239" y="1914525"/>
            <a:ext cx="6148387" cy="4097338"/>
          </a:xfrm>
          <a:prstGeom prst="rect">
            <a:avLst/>
          </a:prstGeom>
          <a:noFill/>
          <a:ln>
            <a:noFill/>
          </a:ln>
        </p:spPr>
        <p:txBody>
          <a:bodyPr anchorCtr="0" anchor="t" bIns="45700" lIns="91425" spcFirstLastPara="1" rIns="91425" wrap="square" tIns="45700">
            <a:noAutofit/>
          </a:bodyPr>
          <a:lstStyle/>
          <a:p>
            <a:pPr indent="-65087" lvl="0" marL="179388" marR="0" rtl="0" algn="l">
              <a:lnSpc>
                <a:spcPct val="100000"/>
              </a:lnSpc>
              <a:spcBef>
                <a:spcPts val="0"/>
              </a:spcBef>
              <a:spcAft>
                <a:spcPts val="0"/>
              </a:spcAft>
              <a:buClr>
                <a:srgbClr val="07DEDB"/>
              </a:buClr>
              <a:buSzPts val="1800"/>
              <a:buFont typeface="Arial"/>
              <a:buNone/>
            </a:pPr>
            <a:r>
              <a:t/>
            </a:r>
            <a:endParaRPr b="0" sz="1800">
              <a:solidFill>
                <a:schemeClr val="dk1"/>
              </a:solidFill>
              <a:latin typeface="Arial"/>
              <a:ea typeface="Arial"/>
              <a:cs typeface="Arial"/>
              <a:sym typeface="Arial"/>
            </a:endParaRPr>
          </a:p>
        </p:txBody>
      </p:sp>
      <p:sp>
        <p:nvSpPr>
          <p:cNvPr id="530" name="Google Shape;530;p51"/>
          <p:cNvSpPr txBox="1"/>
          <p:nvPr/>
        </p:nvSpPr>
        <p:spPr>
          <a:xfrm>
            <a:off x="1668859" y="1426766"/>
            <a:ext cx="9236700" cy="4428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chemeClr val="lt1"/>
                </a:solidFill>
                <a:latin typeface="Corbel"/>
                <a:ea typeface="Corbel"/>
                <a:cs typeface="Corbel"/>
                <a:sym typeface="Corbel"/>
              </a:rPr>
              <a:t>Active listening is achieved by: </a:t>
            </a:r>
            <a:endParaRPr>
              <a:solidFill>
                <a:schemeClr val="lt1"/>
              </a:solidFill>
              <a:latin typeface="Corbel"/>
              <a:ea typeface="Corbel"/>
              <a:cs typeface="Corbel"/>
              <a:sym typeface="Corbel"/>
            </a:endParaRPr>
          </a:p>
          <a:p>
            <a:pPr indent="-368300" lvl="1" marL="914400" marR="0" rtl="0" algn="l">
              <a:spcBef>
                <a:spcPts val="1200"/>
              </a:spcBef>
              <a:spcAft>
                <a:spcPts val="0"/>
              </a:spcAft>
              <a:buClr>
                <a:schemeClr val="lt1"/>
              </a:buClr>
              <a:buSzPts val="2200"/>
              <a:buFont typeface="Corbel"/>
              <a:buChar char="○"/>
            </a:pPr>
            <a:r>
              <a:rPr i="0" lang="en-US" sz="2200" u="none" cap="none" strike="noStrike">
                <a:solidFill>
                  <a:schemeClr val="lt1"/>
                </a:solidFill>
                <a:latin typeface="Corbel"/>
                <a:ea typeface="Corbel"/>
                <a:cs typeface="Corbel"/>
                <a:sym typeface="Corbel"/>
              </a:rPr>
              <a:t>facing the interviewee,</a:t>
            </a:r>
            <a:endParaRPr>
              <a:solidFill>
                <a:schemeClr val="lt1"/>
              </a:solidFill>
              <a:latin typeface="Corbel"/>
              <a:ea typeface="Corbel"/>
              <a:cs typeface="Corbel"/>
              <a:sym typeface="Corbel"/>
            </a:endParaRPr>
          </a:p>
          <a:p>
            <a:pPr indent="-368300" lvl="1" marL="914400" marR="0" rtl="0" algn="l">
              <a:spcBef>
                <a:spcPts val="0"/>
              </a:spcBef>
              <a:spcAft>
                <a:spcPts val="0"/>
              </a:spcAft>
              <a:buClr>
                <a:schemeClr val="lt1"/>
              </a:buClr>
              <a:buSzPts val="2200"/>
              <a:buFont typeface="Corbel"/>
              <a:buChar char="○"/>
            </a:pPr>
            <a:r>
              <a:rPr i="0" lang="en-US" sz="2200" u="none" cap="none" strike="noStrike">
                <a:solidFill>
                  <a:schemeClr val="lt1"/>
                </a:solidFill>
                <a:latin typeface="Corbel"/>
                <a:ea typeface="Corbel"/>
                <a:cs typeface="Corbel"/>
                <a:sym typeface="Corbel"/>
              </a:rPr>
              <a:t>maintaining eye contact,</a:t>
            </a:r>
            <a:endParaRPr>
              <a:solidFill>
                <a:schemeClr val="lt1"/>
              </a:solidFill>
              <a:latin typeface="Corbel"/>
              <a:ea typeface="Corbel"/>
              <a:cs typeface="Corbel"/>
              <a:sym typeface="Corbel"/>
            </a:endParaRPr>
          </a:p>
          <a:p>
            <a:pPr indent="-368300" lvl="1" marL="914400" marR="0" rtl="0" algn="l">
              <a:spcBef>
                <a:spcPts val="0"/>
              </a:spcBef>
              <a:spcAft>
                <a:spcPts val="0"/>
              </a:spcAft>
              <a:buClr>
                <a:schemeClr val="lt1"/>
              </a:buClr>
              <a:buSzPts val="2200"/>
              <a:buFont typeface="Corbel"/>
              <a:buChar char="○"/>
            </a:pPr>
            <a:r>
              <a:rPr i="0" lang="en-US" sz="2200" u="none" cap="none" strike="noStrike">
                <a:solidFill>
                  <a:schemeClr val="lt1"/>
                </a:solidFill>
                <a:latin typeface="Corbel"/>
                <a:ea typeface="Corbel"/>
                <a:cs typeface="Corbel"/>
                <a:sym typeface="Corbel"/>
              </a:rPr>
              <a:t>responding appropriately,</a:t>
            </a:r>
            <a:endParaRPr>
              <a:solidFill>
                <a:schemeClr val="lt1"/>
              </a:solidFill>
              <a:latin typeface="Corbel"/>
              <a:ea typeface="Corbel"/>
              <a:cs typeface="Corbel"/>
              <a:sym typeface="Corbel"/>
            </a:endParaRPr>
          </a:p>
          <a:p>
            <a:pPr indent="-368300" lvl="1" marL="914400" marR="0" rtl="0" algn="l">
              <a:spcBef>
                <a:spcPts val="0"/>
              </a:spcBef>
              <a:spcAft>
                <a:spcPts val="0"/>
              </a:spcAft>
              <a:buClr>
                <a:schemeClr val="lt1"/>
              </a:buClr>
              <a:buSzPts val="2200"/>
              <a:buFont typeface="Corbel"/>
              <a:buChar char="○"/>
            </a:pPr>
            <a:r>
              <a:rPr i="0" lang="en-US" sz="2200" u="none" cap="none" strike="noStrike">
                <a:solidFill>
                  <a:schemeClr val="lt1"/>
                </a:solidFill>
                <a:latin typeface="Corbel"/>
                <a:ea typeface="Corbel"/>
                <a:cs typeface="Corbel"/>
                <a:sym typeface="Corbel"/>
              </a:rPr>
              <a:t>focusing on what is being said,</a:t>
            </a:r>
            <a:endParaRPr>
              <a:solidFill>
                <a:schemeClr val="lt1"/>
              </a:solidFill>
              <a:latin typeface="Corbel"/>
              <a:ea typeface="Corbel"/>
              <a:cs typeface="Corbel"/>
              <a:sym typeface="Corbel"/>
            </a:endParaRPr>
          </a:p>
          <a:p>
            <a:pPr indent="-368300" lvl="1" marL="914400" marR="0" rtl="0" algn="l">
              <a:spcBef>
                <a:spcPts val="0"/>
              </a:spcBef>
              <a:spcAft>
                <a:spcPts val="0"/>
              </a:spcAft>
              <a:buClr>
                <a:schemeClr val="lt1"/>
              </a:buClr>
              <a:buSzPts val="2200"/>
              <a:buFont typeface="Corbel"/>
              <a:buChar char="○"/>
            </a:pPr>
            <a:r>
              <a:rPr i="0" lang="en-US" sz="2200" u="none" cap="none" strike="noStrike">
                <a:solidFill>
                  <a:schemeClr val="lt1"/>
                </a:solidFill>
                <a:latin typeface="Corbel"/>
                <a:ea typeface="Corbel"/>
                <a:cs typeface="Corbel"/>
                <a:sym typeface="Corbel"/>
              </a:rPr>
              <a:t>keeping an open mind,</a:t>
            </a:r>
            <a:endParaRPr>
              <a:solidFill>
                <a:schemeClr val="lt1"/>
              </a:solidFill>
              <a:latin typeface="Corbel"/>
              <a:ea typeface="Corbel"/>
              <a:cs typeface="Corbel"/>
              <a:sym typeface="Corbel"/>
            </a:endParaRPr>
          </a:p>
          <a:p>
            <a:pPr indent="-368300" lvl="1" marL="914400" marR="0" rtl="0" algn="l">
              <a:spcBef>
                <a:spcPts val="0"/>
              </a:spcBef>
              <a:spcAft>
                <a:spcPts val="0"/>
              </a:spcAft>
              <a:buClr>
                <a:schemeClr val="lt1"/>
              </a:buClr>
              <a:buSzPts val="2200"/>
              <a:buFont typeface="Corbel"/>
              <a:buChar char="○"/>
            </a:pPr>
            <a:r>
              <a:rPr i="0" lang="en-US" sz="2200" u="none" cap="none" strike="noStrike">
                <a:solidFill>
                  <a:schemeClr val="lt1"/>
                </a:solidFill>
                <a:latin typeface="Corbel"/>
                <a:ea typeface="Corbel"/>
                <a:cs typeface="Corbel"/>
                <a:sym typeface="Corbel"/>
              </a:rPr>
              <a:t>avoiding personal opinions, and</a:t>
            </a:r>
            <a:endParaRPr>
              <a:solidFill>
                <a:schemeClr val="lt1"/>
              </a:solidFill>
              <a:latin typeface="Corbel"/>
              <a:ea typeface="Corbel"/>
              <a:cs typeface="Corbel"/>
              <a:sym typeface="Corbel"/>
            </a:endParaRPr>
          </a:p>
          <a:p>
            <a:pPr indent="-368300" lvl="1" marL="914400" marR="0" rtl="0" algn="l">
              <a:spcBef>
                <a:spcPts val="0"/>
              </a:spcBef>
              <a:spcAft>
                <a:spcPts val="0"/>
              </a:spcAft>
              <a:buClr>
                <a:schemeClr val="lt1"/>
              </a:buClr>
              <a:buSzPts val="2200"/>
              <a:buFont typeface="Corbel"/>
              <a:buChar char="○"/>
            </a:pPr>
            <a:r>
              <a:rPr i="0" lang="en-US" sz="2200" u="none" cap="none" strike="noStrike">
                <a:solidFill>
                  <a:schemeClr val="lt1"/>
                </a:solidFill>
                <a:latin typeface="Corbel"/>
                <a:ea typeface="Corbel"/>
                <a:cs typeface="Corbel"/>
                <a:sym typeface="Corbel"/>
              </a:rPr>
              <a:t>not interrupting, </a:t>
            </a:r>
            <a:endParaRPr>
              <a:solidFill>
                <a:schemeClr val="lt1"/>
              </a:solidFill>
              <a:latin typeface="Corbel"/>
              <a:ea typeface="Corbel"/>
              <a:cs typeface="Corbel"/>
              <a:sym typeface="Corbel"/>
            </a:endParaRPr>
          </a:p>
          <a:p>
            <a:pPr indent="-368300" lvl="1" marL="914400" marR="0" rtl="0" algn="l">
              <a:spcBef>
                <a:spcPts val="0"/>
              </a:spcBef>
              <a:spcAft>
                <a:spcPts val="0"/>
              </a:spcAft>
              <a:buClr>
                <a:schemeClr val="lt1"/>
              </a:buClr>
              <a:buSzPts val="2200"/>
              <a:buFont typeface="Corbel"/>
              <a:buChar char="○"/>
            </a:pPr>
            <a:r>
              <a:rPr i="0" lang="en-US" sz="2200" u="none" cap="none" strike="noStrike">
                <a:solidFill>
                  <a:schemeClr val="lt1"/>
                </a:solidFill>
                <a:latin typeface="Corbel"/>
                <a:ea typeface="Corbel"/>
                <a:cs typeface="Corbel"/>
                <a:sym typeface="Corbel"/>
              </a:rPr>
              <a:t>acknowledging answers, timely and kept to a minimum, with non-verbal cues, as head nodding, smiling and eye contact.</a:t>
            </a:r>
            <a:endParaRPr i="0" sz="2200" u="none" cap="none" strike="noStrike">
              <a:solidFill>
                <a:schemeClr val="lt1"/>
              </a:solidFill>
              <a:latin typeface="Corbel"/>
              <a:ea typeface="Corbel"/>
              <a:cs typeface="Corbel"/>
              <a:sym typeface="Corbel"/>
            </a:endParaRPr>
          </a:p>
          <a:p>
            <a:pPr indent="0" lvl="0" marL="457200" marR="0" rtl="0" algn="l">
              <a:lnSpc>
                <a:spcPct val="100000"/>
              </a:lnSpc>
              <a:spcBef>
                <a:spcPts val="440"/>
              </a:spcBef>
              <a:spcAft>
                <a:spcPts val="0"/>
              </a:spcAft>
              <a:buNone/>
            </a:pPr>
            <a:r>
              <a:t/>
            </a:r>
            <a:endParaRPr b="1" sz="2200">
              <a:solidFill>
                <a:schemeClr val="lt1"/>
              </a:solidFill>
              <a:latin typeface="Corbel"/>
              <a:ea typeface="Corbel"/>
              <a:cs typeface="Corbel"/>
              <a:sym typeface="Corbel"/>
            </a:endParaRPr>
          </a:p>
          <a:p>
            <a:pPr indent="0" lvl="1" marL="457200" marR="0" rtl="0" algn="l">
              <a:spcBef>
                <a:spcPts val="1200"/>
              </a:spcBef>
              <a:spcAft>
                <a:spcPts val="0"/>
              </a:spcAft>
              <a:buClr>
                <a:schemeClr val="dk1"/>
              </a:buClr>
              <a:buSzPts val="2200"/>
              <a:buFont typeface="Courier New"/>
              <a:buNone/>
            </a:pPr>
            <a:r>
              <a:t/>
            </a:r>
            <a:endParaRPr i="0" sz="2200" u="none" cap="none" strike="noStrike">
              <a:solidFill>
                <a:schemeClr val="lt1"/>
              </a:solidFill>
              <a:latin typeface="Corbel"/>
              <a:ea typeface="Corbel"/>
              <a:cs typeface="Corbel"/>
              <a:sym typeface="Corbel"/>
            </a:endParaRPr>
          </a:p>
        </p:txBody>
      </p:sp>
      <p:pic>
        <p:nvPicPr>
          <p:cNvPr id="531" name="Google Shape;531;p51"/>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52"/>
          <p:cNvSpPr txBox="1"/>
          <p:nvPr>
            <p:ph type="title"/>
          </p:nvPr>
        </p:nvSpPr>
        <p:spPr>
          <a:xfrm>
            <a:off x="1602658" y="374650"/>
            <a:ext cx="8684342" cy="554038"/>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b="1" lang="en-US" sz="3600">
                <a:latin typeface="Calibri"/>
                <a:ea typeface="Calibri"/>
                <a:cs typeface="Calibri"/>
                <a:sym typeface="Calibri"/>
              </a:rPr>
              <a:t>Focus groups: pros and cons</a:t>
            </a:r>
            <a:endParaRPr/>
          </a:p>
        </p:txBody>
      </p:sp>
      <p:sp>
        <p:nvSpPr>
          <p:cNvPr id="537" name="Google Shape;537;p52"/>
          <p:cNvSpPr txBox="1"/>
          <p:nvPr/>
        </p:nvSpPr>
        <p:spPr>
          <a:xfrm>
            <a:off x="6334966" y="1765200"/>
            <a:ext cx="4051200" cy="3960900"/>
          </a:xfrm>
          <a:prstGeom prst="rect">
            <a:avLst/>
          </a:prstGeom>
          <a:noFill/>
          <a:ln cap="flat" cmpd="sng" w="9525">
            <a:solidFill>
              <a:schemeClr val="lt1"/>
            </a:solidFill>
            <a:prstDash val="solid"/>
            <a:miter lim="800000"/>
            <a:headEnd len="sm" w="sm" type="none"/>
            <a:tailEnd len="sm" w="sm" type="none"/>
          </a:ln>
        </p:spPr>
        <p:txBody>
          <a:bodyPr anchorCtr="0" anchor="t" bIns="45700" lIns="91425" spcFirstLastPara="1" rIns="91425" wrap="square" tIns="45700">
            <a:noAutofit/>
          </a:bodyPr>
          <a:lstStyle/>
          <a:p>
            <a:pPr indent="-179388" lvl="0" marL="179388" marR="0" rtl="0" algn="l">
              <a:lnSpc>
                <a:spcPct val="100000"/>
              </a:lnSpc>
              <a:spcBef>
                <a:spcPts val="0"/>
              </a:spcBef>
              <a:spcAft>
                <a:spcPts val="0"/>
              </a:spcAft>
              <a:buClr>
                <a:schemeClr val="dk1"/>
              </a:buClr>
              <a:buSzPts val="2000"/>
              <a:buFont typeface="Arial"/>
              <a:buNone/>
            </a:pPr>
            <a:r>
              <a:rPr b="1" lang="en-US" sz="2000">
                <a:solidFill>
                  <a:schemeClr val="lt1"/>
                </a:solidFill>
                <a:latin typeface="Corbel"/>
                <a:ea typeface="Corbel"/>
                <a:cs typeface="Corbel"/>
                <a:sym typeface="Corbel"/>
              </a:rPr>
              <a:t>Cons</a:t>
            </a:r>
            <a:endParaRPr sz="2000">
              <a:solidFill>
                <a:schemeClr val="lt1"/>
              </a:solidFill>
              <a:latin typeface="Corbel"/>
              <a:ea typeface="Corbel"/>
              <a:cs typeface="Corbel"/>
              <a:sym typeface="Corbel"/>
            </a:endParaRPr>
          </a:p>
          <a:p>
            <a:pPr indent="-179388" lvl="0" marL="179388" marR="0" rtl="0" algn="l">
              <a:lnSpc>
                <a:spcPct val="100000"/>
              </a:lnSpc>
              <a:spcBef>
                <a:spcPts val="0"/>
              </a:spcBef>
              <a:spcAft>
                <a:spcPts val="0"/>
              </a:spcAft>
              <a:buClr>
                <a:srgbClr val="07DEDB"/>
              </a:buClr>
              <a:buSzPts val="2000"/>
              <a:buFont typeface="Arial"/>
              <a:buNone/>
            </a:pPr>
            <a:r>
              <a:t/>
            </a:r>
            <a:endParaRPr sz="2000">
              <a:solidFill>
                <a:schemeClr val="lt1"/>
              </a:solidFill>
              <a:latin typeface="Corbel"/>
              <a:ea typeface="Corbel"/>
              <a:cs typeface="Corbel"/>
              <a:sym typeface="Corbel"/>
            </a:endParaRPr>
          </a:p>
          <a:p>
            <a:pPr indent="-179388" lvl="0" marL="179388" marR="0" rtl="0" algn="l">
              <a:lnSpc>
                <a:spcPct val="100000"/>
              </a:lnSpc>
              <a:spcBef>
                <a:spcPts val="0"/>
              </a:spcBef>
              <a:spcAft>
                <a:spcPts val="0"/>
              </a:spcAft>
              <a:buClr>
                <a:schemeClr val="lt1"/>
              </a:buClr>
              <a:buSzPts val="2000"/>
              <a:buFont typeface="Corbel"/>
              <a:buChar char="•"/>
            </a:pPr>
            <a:r>
              <a:rPr lang="en-US" sz="2000">
                <a:solidFill>
                  <a:schemeClr val="lt1"/>
                </a:solidFill>
                <a:latin typeface="Corbel"/>
                <a:ea typeface="Corbel"/>
                <a:cs typeface="Corbel"/>
                <a:sym typeface="Corbel"/>
              </a:rPr>
              <a:t>Cannot provide the same kind of in-depth information as one-on-one conversations</a:t>
            </a:r>
            <a:endParaRPr>
              <a:solidFill>
                <a:schemeClr val="lt1"/>
              </a:solidFill>
              <a:latin typeface="Corbel"/>
              <a:ea typeface="Corbel"/>
              <a:cs typeface="Corbel"/>
              <a:sym typeface="Corbel"/>
            </a:endParaRPr>
          </a:p>
          <a:p>
            <a:pPr indent="-52387" lvl="0" marL="179388" marR="0" rtl="0" algn="l">
              <a:lnSpc>
                <a:spcPct val="100000"/>
              </a:lnSpc>
              <a:spcBef>
                <a:spcPts val="0"/>
              </a:spcBef>
              <a:spcAft>
                <a:spcPts val="0"/>
              </a:spcAft>
              <a:buClr>
                <a:srgbClr val="07DEDB"/>
              </a:buClr>
              <a:buSzPts val="2000"/>
              <a:buFont typeface="Arial"/>
              <a:buNone/>
            </a:pPr>
            <a:r>
              <a:t/>
            </a:r>
            <a:endParaRPr sz="2000">
              <a:solidFill>
                <a:schemeClr val="lt1"/>
              </a:solidFill>
              <a:latin typeface="Corbel"/>
              <a:ea typeface="Corbel"/>
              <a:cs typeface="Corbel"/>
              <a:sym typeface="Corbel"/>
            </a:endParaRPr>
          </a:p>
          <a:p>
            <a:pPr indent="-179388" lvl="0" marL="179388" marR="0" rtl="0" algn="l">
              <a:lnSpc>
                <a:spcPct val="100000"/>
              </a:lnSpc>
              <a:spcBef>
                <a:spcPts val="0"/>
              </a:spcBef>
              <a:spcAft>
                <a:spcPts val="0"/>
              </a:spcAft>
              <a:buClr>
                <a:schemeClr val="lt1"/>
              </a:buClr>
              <a:buSzPts val="2000"/>
              <a:buFont typeface="Corbel"/>
              <a:buChar char="•"/>
            </a:pPr>
            <a:r>
              <a:rPr lang="en-US" sz="2000">
                <a:solidFill>
                  <a:schemeClr val="lt1"/>
                </a:solidFill>
                <a:latin typeface="Corbel"/>
                <a:ea typeface="Corbel"/>
                <a:cs typeface="Corbel"/>
                <a:sym typeface="Corbel"/>
              </a:rPr>
              <a:t>Some community members may feel uncomfortable speaking up</a:t>
            </a:r>
            <a:endParaRPr>
              <a:solidFill>
                <a:schemeClr val="lt1"/>
              </a:solidFill>
              <a:latin typeface="Corbel"/>
              <a:ea typeface="Corbel"/>
              <a:cs typeface="Corbel"/>
              <a:sym typeface="Corbel"/>
            </a:endParaRPr>
          </a:p>
          <a:p>
            <a:pPr indent="-52387" lvl="0" marL="179388" marR="0" rtl="0" algn="l">
              <a:lnSpc>
                <a:spcPct val="100000"/>
              </a:lnSpc>
              <a:spcBef>
                <a:spcPts val="0"/>
              </a:spcBef>
              <a:spcAft>
                <a:spcPts val="0"/>
              </a:spcAft>
              <a:buClr>
                <a:srgbClr val="07DEDB"/>
              </a:buClr>
              <a:buSzPts val="2000"/>
              <a:buFont typeface="Arial"/>
              <a:buNone/>
            </a:pPr>
            <a:r>
              <a:t/>
            </a:r>
            <a:endParaRPr sz="2000">
              <a:solidFill>
                <a:schemeClr val="lt1"/>
              </a:solidFill>
              <a:latin typeface="Corbel"/>
              <a:ea typeface="Corbel"/>
              <a:cs typeface="Corbel"/>
              <a:sym typeface="Corbel"/>
            </a:endParaRPr>
          </a:p>
          <a:p>
            <a:pPr indent="-179388" lvl="0" marL="179388" marR="0" rtl="0" algn="l">
              <a:lnSpc>
                <a:spcPct val="100000"/>
              </a:lnSpc>
              <a:spcBef>
                <a:spcPts val="0"/>
              </a:spcBef>
              <a:spcAft>
                <a:spcPts val="0"/>
              </a:spcAft>
              <a:buClr>
                <a:schemeClr val="lt1"/>
              </a:buClr>
              <a:buSzPts val="2000"/>
              <a:buFont typeface="Corbel"/>
              <a:buChar char="•"/>
            </a:pPr>
            <a:r>
              <a:rPr lang="en-US" sz="2000">
                <a:solidFill>
                  <a:schemeClr val="lt1"/>
                </a:solidFill>
                <a:latin typeface="Corbel"/>
                <a:ea typeface="Corbel"/>
                <a:cs typeface="Corbel"/>
                <a:sym typeface="Corbel"/>
              </a:rPr>
              <a:t>Group think leads to agreement on popular ideas</a:t>
            </a:r>
            <a:endParaRPr>
              <a:solidFill>
                <a:schemeClr val="lt1"/>
              </a:solidFill>
              <a:latin typeface="Corbel"/>
              <a:ea typeface="Corbel"/>
              <a:cs typeface="Corbel"/>
              <a:sym typeface="Corbel"/>
            </a:endParaRPr>
          </a:p>
          <a:p>
            <a:pPr indent="-52387" lvl="0" marL="179388" marR="0" rtl="0" algn="l">
              <a:lnSpc>
                <a:spcPct val="100000"/>
              </a:lnSpc>
              <a:spcBef>
                <a:spcPts val="0"/>
              </a:spcBef>
              <a:spcAft>
                <a:spcPts val="0"/>
              </a:spcAft>
              <a:buClr>
                <a:srgbClr val="07DEDB"/>
              </a:buClr>
              <a:buSzPts val="2000"/>
              <a:buFont typeface="Arial"/>
              <a:buNone/>
            </a:pPr>
            <a:r>
              <a:t/>
            </a:r>
            <a:endParaRPr sz="2000">
              <a:solidFill>
                <a:schemeClr val="lt1"/>
              </a:solidFill>
              <a:latin typeface="Corbel"/>
              <a:ea typeface="Corbel"/>
              <a:cs typeface="Corbel"/>
              <a:sym typeface="Corbel"/>
            </a:endParaRPr>
          </a:p>
        </p:txBody>
      </p:sp>
      <p:sp>
        <p:nvSpPr>
          <p:cNvPr id="538" name="Google Shape;538;p52"/>
          <p:cNvSpPr txBox="1"/>
          <p:nvPr/>
        </p:nvSpPr>
        <p:spPr>
          <a:xfrm>
            <a:off x="1503383" y="1765200"/>
            <a:ext cx="3975000" cy="3819600"/>
          </a:xfrm>
          <a:prstGeom prst="rect">
            <a:avLst/>
          </a:prstGeom>
          <a:noFill/>
          <a:ln cap="flat" cmpd="sng" w="9525">
            <a:solidFill>
              <a:schemeClr val="lt1"/>
            </a:solidFill>
            <a:prstDash val="solid"/>
            <a:miter lim="800000"/>
            <a:headEnd len="sm" w="sm" type="none"/>
            <a:tailEnd len="sm" w="sm" type="none"/>
          </a:ln>
        </p:spPr>
        <p:txBody>
          <a:bodyPr anchorCtr="0" anchor="t" bIns="45700" lIns="91425" spcFirstLastPara="1" rIns="91425" wrap="square" tIns="45700">
            <a:noAutofit/>
          </a:bodyPr>
          <a:lstStyle/>
          <a:p>
            <a:pPr indent="-179388" lvl="0" marL="179388" marR="0" rtl="0" algn="l">
              <a:lnSpc>
                <a:spcPct val="100000"/>
              </a:lnSpc>
              <a:spcBef>
                <a:spcPts val="0"/>
              </a:spcBef>
              <a:spcAft>
                <a:spcPts val="0"/>
              </a:spcAft>
              <a:buClr>
                <a:schemeClr val="dk1"/>
              </a:buClr>
              <a:buSzPts val="2000"/>
              <a:buFont typeface="Arial"/>
              <a:buNone/>
            </a:pPr>
            <a:r>
              <a:rPr b="1" lang="en-US" sz="2000">
                <a:solidFill>
                  <a:schemeClr val="lt1"/>
                </a:solidFill>
                <a:latin typeface="Corbel"/>
                <a:ea typeface="Corbel"/>
                <a:cs typeface="Corbel"/>
                <a:sym typeface="Corbel"/>
              </a:rPr>
              <a:t>Pros</a:t>
            </a:r>
            <a:endParaRPr sz="2000">
              <a:solidFill>
                <a:schemeClr val="lt1"/>
              </a:solidFill>
              <a:latin typeface="Corbel"/>
              <a:ea typeface="Corbel"/>
              <a:cs typeface="Corbel"/>
              <a:sym typeface="Corbel"/>
            </a:endParaRPr>
          </a:p>
          <a:p>
            <a:pPr indent="-179388" lvl="0" marL="179388" marR="0" rtl="0" algn="l">
              <a:lnSpc>
                <a:spcPct val="100000"/>
              </a:lnSpc>
              <a:spcBef>
                <a:spcPts val="0"/>
              </a:spcBef>
              <a:spcAft>
                <a:spcPts val="0"/>
              </a:spcAft>
              <a:buClr>
                <a:srgbClr val="07DEDB"/>
              </a:buClr>
              <a:buSzPts val="2000"/>
              <a:buFont typeface="Arial"/>
              <a:buNone/>
            </a:pPr>
            <a:r>
              <a:t/>
            </a:r>
            <a:endParaRPr sz="2000">
              <a:solidFill>
                <a:schemeClr val="lt1"/>
              </a:solidFill>
              <a:latin typeface="Corbel"/>
              <a:ea typeface="Corbel"/>
              <a:cs typeface="Corbel"/>
              <a:sym typeface="Corbel"/>
            </a:endParaRPr>
          </a:p>
          <a:p>
            <a:pPr indent="-179388" lvl="0" marL="179388" marR="0" rtl="0" algn="l">
              <a:lnSpc>
                <a:spcPct val="100000"/>
              </a:lnSpc>
              <a:spcBef>
                <a:spcPts val="0"/>
              </a:spcBef>
              <a:spcAft>
                <a:spcPts val="0"/>
              </a:spcAft>
              <a:buClr>
                <a:schemeClr val="lt1"/>
              </a:buClr>
              <a:buSzPts val="2000"/>
              <a:buFont typeface="Corbel"/>
              <a:buChar char="•"/>
            </a:pPr>
            <a:r>
              <a:rPr lang="en-US" sz="2000">
                <a:solidFill>
                  <a:schemeClr val="lt1"/>
                </a:solidFill>
                <a:latin typeface="Corbel"/>
                <a:ea typeface="Corbel"/>
                <a:cs typeface="Corbel"/>
                <a:sym typeface="Corbel"/>
              </a:rPr>
              <a:t>Collaborative problem solving</a:t>
            </a:r>
            <a:endParaRPr>
              <a:solidFill>
                <a:schemeClr val="lt1"/>
              </a:solidFill>
              <a:latin typeface="Corbel"/>
              <a:ea typeface="Corbel"/>
              <a:cs typeface="Corbel"/>
              <a:sym typeface="Corbel"/>
            </a:endParaRPr>
          </a:p>
          <a:p>
            <a:pPr indent="-52387" lvl="0" marL="179388" marR="0" rtl="0" algn="l">
              <a:lnSpc>
                <a:spcPct val="100000"/>
              </a:lnSpc>
              <a:spcBef>
                <a:spcPts val="0"/>
              </a:spcBef>
              <a:spcAft>
                <a:spcPts val="0"/>
              </a:spcAft>
              <a:buClr>
                <a:srgbClr val="07DEDB"/>
              </a:buClr>
              <a:buSzPts val="2000"/>
              <a:buFont typeface="Arial"/>
              <a:buNone/>
            </a:pPr>
            <a:r>
              <a:t/>
            </a:r>
            <a:endParaRPr sz="2000">
              <a:solidFill>
                <a:schemeClr val="lt1"/>
              </a:solidFill>
              <a:latin typeface="Corbel"/>
              <a:ea typeface="Corbel"/>
              <a:cs typeface="Corbel"/>
              <a:sym typeface="Corbel"/>
            </a:endParaRPr>
          </a:p>
          <a:p>
            <a:pPr indent="-179388" lvl="0" marL="179388" marR="0" rtl="0" algn="l">
              <a:lnSpc>
                <a:spcPct val="100000"/>
              </a:lnSpc>
              <a:spcBef>
                <a:spcPts val="0"/>
              </a:spcBef>
              <a:spcAft>
                <a:spcPts val="0"/>
              </a:spcAft>
              <a:buClr>
                <a:schemeClr val="lt1"/>
              </a:buClr>
              <a:buSzPts val="2000"/>
              <a:buFont typeface="Corbel"/>
              <a:buChar char="•"/>
            </a:pPr>
            <a:r>
              <a:rPr lang="en-US" sz="2000">
                <a:solidFill>
                  <a:schemeClr val="lt1"/>
                </a:solidFill>
                <a:latin typeface="Corbel"/>
                <a:ea typeface="Corbel"/>
                <a:cs typeface="Corbel"/>
                <a:sym typeface="Corbel"/>
              </a:rPr>
              <a:t>Time-effective and cost-effective</a:t>
            </a:r>
            <a:endParaRPr>
              <a:solidFill>
                <a:schemeClr val="lt1"/>
              </a:solidFill>
              <a:latin typeface="Corbel"/>
              <a:ea typeface="Corbel"/>
              <a:cs typeface="Corbel"/>
              <a:sym typeface="Corbel"/>
            </a:endParaRPr>
          </a:p>
          <a:p>
            <a:pPr indent="-52387" lvl="0" marL="179388" marR="0" rtl="0" algn="l">
              <a:lnSpc>
                <a:spcPct val="100000"/>
              </a:lnSpc>
              <a:spcBef>
                <a:spcPts val="0"/>
              </a:spcBef>
              <a:spcAft>
                <a:spcPts val="0"/>
              </a:spcAft>
              <a:buClr>
                <a:srgbClr val="07DEDB"/>
              </a:buClr>
              <a:buSzPts val="2000"/>
              <a:buFont typeface="Arial"/>
              <a:buNone/>
            </a:pPr>
            <a:r>
              <a:t/>
            </a:r>
            <a:endParaRPr sz="2000">
              <a:solidFill>
                <a:schemeClr val="lt1"/>
              </a:solidFill>
              <a:latin typeface="Corbel"/>
              <a:ea typeface="Corbel"/>
              <a:cs typeface="Corbel"/>
              <a:sym typeface="Corbel"/>
            </a:endParaRPr>
          </a:p>
          <a:p>
            <a:pPr indent="-179388" lvl="0" marL="179388" marR="0" rtl="0" algn="l">
              <a:lnSpc>
                <a:spcPct val="100000"/>
              </a:lnSpc>
              <a:spcBef>
                <a:spcPts val="0"/>
              </a:spcBef>
              <a:spcAft>
                <a:spcPts val="0"/>
              </a:spcAft>
              <a:buClr>
                <a:schemeClr val="lt1"/>
              </a:buClr>
              <a:buSzPts val="2000"/>
              <a:buFont typeface="Corbel"/>
              <a:buChar char="•"/>
            </a:pPr>
            <a:r>
              <a:rPr lang="en-US" sz="2000">
                <a:solidFill>
                  <a:schemeClr val="lt1"/>
                </a:solidFill>
                <a:latin typeface="Corbel"/>
                <a:ea typeface="Corbel"/>
                <a:cs typeface="Corbel"/>
                <a:sym typeface="Corbel"/>
              </a:rPr>
              <a:t>Place community members on equal footing</a:t>
            </a:r>
            <a:endParaRPr>
              <a:solidFill>
                <a:schemeClr val="lt1"/>
              </a:solidFill>
              <a:latin typeface="Corbel"/>
              <a:ea typeface="Corbel"/>
              <a:cs typeface="Corbel"/>
              <a:sym typeface="Corbel"/>
            </a:endParaRPr>
          </a:p>
          <a:p>
            <a:pPr indent="-52387" lvl="0" marL="179388" marR="0" rtl="0" algn="l">
              <a:lnSpc>
                <a:spcPct val="100000"/>
              </a:lnSpc>
              <a:spcBef>
                <a:spcPts val="0"/>
              </a:spcBef>
              <a:spcAft>
                <a:spcPts val="0"/>
              </a:spcAft>
              <a:buClr>
                <a:srgbClr val="07DEDB"/>
              </a:buClr>
              <a:buSzPts val="2000"/>
              <a:buFont typeface="Arial"/>
              <a:buNone/>
            </a:pPr>
            <a:r>
              <a:t/>
            </a:r>
            <a:endParaRPr sz="2000">
              <a:solidFill>
                <a:schemeClr val="lt1"/>
              </a:solidFill>
              <a:latin typeface="Corbel"/>
              <a:ea typeface="Corbel"/>
              <a:cs typeface="Corbel"/>
              <a:sym typeface="Corbel"/>
            </a:endParaRPr>
          </a:p>
          <a:p>
            <a:pPr indent="-179388" lvl="0" marL="179388" marR="0" rtl="0" algn="l">
              <a:lnSpc>
                <a:spcPct val="100000"/>
              </a:lnSpc>
              <a:spcBef>
                <a:spcPts val="0"/>
              </a:spcBef>
              <a:spcAft>
                <a:spcPts val="0"/>
              </a:spcAft>
              <a:buClr>
                <a:schemeClr val="lt1"/>
              </a:buClr>
              <a:buSzPts val="2000"/>
              <a:buFont typeface="Corbel"/>
              <a:buChar char="•"/>
            </a:pPr>
            <a:r>
              <a:rPr lang="en-US" sz="2000">
                <a:solidFill>
                  <a:schemeClr val="lt1"/>
                </a:solidFill>
                <a:latin typeface="Corbel"/>
                <a:ea typeface="Corbel"/>
                <a:cs typeface="Corbel"/>
                <a:sym typeface="Corbel"/>
              </a:rPr>
              <a:t>Flexible format</a:t>
            </a:r>
            <a:endParaRPr>
              <a:solidFill>
                <a:schemeClr val="lt1"/>
              </a:solidFill>
              <a:latin typeface="Corbel"/>
              <a:ea typeface="Corbel"/>
              <a:cs typeface="Corbel"/>
              <a:sym typeface="Corbel"/>
            </a:endParaRPr>
          </a:p>
        </p:txBody>
      </p:sp>
      <p:pic>
        <p:nvPicPr>
          <p:cNvPr id="539" name="Google Shape;539;p52"/>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53"/>
          <p:cNvSpPr txBox="1"/>
          <p:nvPr>
            <p:ph type="title"/>
          </p:nvPr>
        </p:nvSpPr>
        <p:spPr>
          <a:xfrm>
            <a:off x="863600" y="1225225"/>
            <a:ext cx="11090700" cy="554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b="1" lang="en-US" sz="3600"/>
              <a:t>Photography (people/places/events/ actual or archival)</a:t>
            </a:r>
            <a:br>
              <a:rPr b="1" lang="en-US" sz="3600"/>
            </a:br>
            <a:endParaRPr b="1" sz="3600"/>
          </a:p>
        </p:txBody>
      </p:sp>
      <p:sp>
        <p:nvSpPr>
          <p:cNvPr id="545" name="Google Shape;545;p53"/>
          <p:cNvSpPr txBox="1"/>
          <p:nvPr/>
        </p:nvSpPr>
        <p:spPr>
          <a:xfrm>
            <a:off x="6088875" y="1779320"/>
            <a:ext cx="5377200" cy="3909900"/>
          </a:xfrm>
          <a:prstGeom prst="rect">
            <a:avLst/>
          </a:prstGeom>
          <a:noFill/>
          <a:ln>
            <a:noFill/>
          </a:ln>
        </p:spPr>
        <p:txBody>
          <a:bodyPr anchorCtr="0" anchor="t" bIns="45700" lIns="91425" spcFirstLastPara="1" rIns="91425" wrap="square" tIns="45700">
            <a:noAutofit/>
          </a:bodyPr>
          <a:lstStyle/>
          <a:p>
            <a:pPr indent="-179388" lvl="0" marL="179388" marR="0" rtl="0" algn="l">
              <a:lnSpc>
                <a:spcPct val="100000"/>
              </a:lnSpc>
              <a:spcBef>
                <a:spcPts val="0"/>
              </a:spcBef>
              <a:spcAft>
                <a:spcPts val="0"/>
              </a:spcAft>
              <a:buClr>
                <a:schemeClr val="dk1"/>
              </a:buClr>
              <a:buSzPts val="2000"/>
              <a:buFont typeface="Arial"/>
              <a:buNone/>
            </a:pPr>
            <a:r>
              <a:rPr b="1" lang="en-US" sz="2000">
                <a:solidFill>
                  <a:schemeClr val="lt1"/>
                </a:solidFill>
                <a:latin typeface="Corbel"/>
                <a:ea typeface="Corbel"/>
                <a:cs typeface="Corbel"/>
                <a:sym typeface="Corbel"/>
              </a:rPr>
              <a:t>Cons</a:t>
            </a:r>
            <a:endParaRPr>
              <a:solidFill>
                <a:schemeClr val="lt1"/>
              </a:solidFill>
              <a:latin typeface="Corbel"/>
              <a:ea typeface="Corbel"/>
              <a:cs typeface="Corbel"/>
              <a:sym typeface="Corbel"/>
            </a:endParaRPr>
          </a:p>
          <a:p>
            <a:pPr indent="-179388" lvl="0" marL="179388" marR="0" rtl="0" algn="l">
              <a:lnSpc>
                <a:spcPct val="100000"/>
              </a:lnSpc>
              <a:spcBef>
                <a:spcPts val="0"/>
              </a:spcBef>
              <a:spcAft>
                <a:spcPts val="0"/>
              </a:spcAft>
              <a:buClr>
                <a:srgbClr val="07DEDB"/>
              </a:buClr>
              <a:buSzPts val="2000"/>
              <a:buFont typeface="Arial"/>
              <a:buNone/>
            </a:pPr>
            <a:r>
              <a:t/>
            </a:r>
            <a:endParaRPr b="1" sz="2000">
              <a:solidFill>
                <a:schemeClr val="lt1"/>
              </a:solidFill>
              <a:latin typeface="Corbel"/>
              <a:ea typeface="Corbel"/>
              <a:cs typeface="Corbel"/>
              <a:sym typeface="Corbel"/>
            </a:endParaRPr>
          </a:p>
          <a:p>
            <a:pPr indent="-179388" lvl="0" marL="179388" marR="0" rtl="0" algn="l">
              <a:lnSpc>
                <a:spcPct val="100000"/>
              </a:lnSpc>
              <a:spcBef>
                <a:spcPts val="0"/>
              </a:spcBef>
              <a:spcAft>
                <a:spcPts val="0"/>
              </a:spcAft>
              <a:buClr>
                <a:schemeClr val="lt1"/>
              </a:buClr>
              <a:buSzPts val="2000"/>
              <a:buFont typeface="Corbel"/>
              <a:buChar char="•"/>
            </a:pPr>
            <a:r>
              <a:rPr lang="en-US" sz="2000">
                <a:solidFill>
                  <a:schemeClr val="lt1"/>
                </a:solidFill>
                <a:latin typeface="Corbel"/>
                <a:ea typeface="Corbel"/>
                <a:cs typeface="Corbel"/>
                <a:sym typeface="Corbel"/>
              </a:rPr>
              <a:t>Not guaranted technical familiarity by all CBI facilitators/community members</a:t>
            </a:r>
            <a:endParaRPr sz="2000">
              <a:solidFill>
                <a:schemeClr val="lt1"/>
              </a:solidFill>
              <a:latin typeface="Corbel"/>
              <a:ea typeface="Corbel"/>
              <a:cs typeface="Corbel"/>
              <a:sym typeface="Corbel"/>
            </a:endParaRPr>
          </a:p>
          <a:p>
            <a:pPr indent="-52387" lvl="0" marL="179388" marR="0" rtl="0" algn="l">
              <a:lnSpc>
                <a:spcPct val="100000"/>
              </a:lnSpc>
              <a:spcBef>
                <a:spcPts val="0"/>
              </a:spcBef>
              <a:spcAft>
                <a:spcPts val="0"/>
              </a:spcAft>
              <a:buClr>
                <a:srgbClr val="07DEDB"/>
              </a:buClr>
              <a:buSzPts val="2000"/>
              <a:buFont typeface="Arial"/>
              <a:buNone/>
            </a:pPr>
            <a:r>
              <a:t/>
            </a:r>
            <a:endParaRPr sz="2000">
              <a:solidFill>
                <a:schemeClr val="lt1"/>
              </a:solidFill>
              <a:latin typeface="Corbel"/>
              <a:ea typeface="Corbel"/>
              <a:cs typeface="Corbel"/>
              <a:sym typeface="Corbel"/>
            </a:endParaRPr>
          </a:p>
          <a:p>
            <a:pPr indent="-179388" lvl="0" marL="179388" marR="0" rtl="0" algn="l">
              <a:lnSpc>
                <a:spcPct val="100000"/>
              </a:lnSpc>
              <a:spcBef>
                <a:spcPts val="0"/>
              </a:spcBef>
              <a:spcAft>
                <a:spcPts val="0"/>
              </a:spcAft>
              <a:buClr>
                <a:schemeClr val="lt1"/>
              </a:buClr>
              <a:buSzPts val="2000"/>
              <a:buFont typeface="Corbel"/>
              <a:buChar char="•"/>
            </a:pPr>
            <a:r>
              <a:rPr lang="en-US" sz="2000">
                <a:solidFill>
                  <a:schemeClr val="lt1"/>
                </a:solidFill>
                <a:latin typeface="Corbel"/>
                <a:ea typeface="Corbel"/>
                <a:cs typeface="Corbel"/>
                <a:sym typeface="Corbel"/>
              </a:rPr>
              <a:t>Could convey the wrong impression</a:t>
            </a:r>
            <a:endParaRPr>
              <a:solidFill>
                <a:schemeClr val="lt1"/>
              </a:solidFill>
              <a:latin typeface="Corbel"/>
              <a:ea typeface="Corbel"/>
              <a:cs typeface="Corbel"/>
              <a:sym typeface="Corbel"/>
            </a:endParaRPr>
          </a:p>
          <a:p>
            <a:pPr indent="-52387" lvl="0" marL="179388" marR="0" rtl="0" algn="l">
              <a:lnSpc>
                <a:spcPct val="100000"/>
              </a:lnSpc>
              <a:spcBef>
                <a:spcPts val="0"/>
              </a:spcBef>
              <a:spcAft>
                <a:spcPts val="0"/>
              </a:spcAft>
              <a:buClr>
                <a:srgbClr val="07DEDB"/>
              </a:buClr>
              <a:buSzPts val="2000"/>
              <a:buFont typeface="Arial"/>
              <a:buNone/>
            </a:pPr>
            <a:r>
              <a:t/>
            </a:r>
            <a:endParaRPr sz="2000">
              <a:solidFill>
                <a:schemeClr val="lt1"/>
              </a:solidFill>
              <a:latin typeface="Corbel"/>
              <a:ea typeface="Corbel"/>
              <a:cs typeface="Corbel"/>
              <a:sym typeface="Corbel"/>
            </a:endParaRPr>
          </a:p>
          <a:p>
            <a:pPr indent="-179388" lvl="0" marL="179388" marR="0" rtl="0" algn="l">
              <a:lnSpc>
                <a:spcPct val="100000"/>
              </a:lnSpc>
              <a:spcBef>
                <a:spcPts val="0"/>
              </a:spcBef>
              <a:spcAft>
                <a:spcPts val="0"/>
              </a:spcAft>
              <a:buClr>
                <a:schemeClr val="lt1"/>
              </a:buClr>
              <a:buSzPts val="2000"/>
              <a:buFont typeface="Corbel"/>
              <a:buChar char="•"/>
            </a:pPr>
            <a:r>
              <a:rPr lang="en-US" sz="2000">
                <a:solidFill>
                  <a:schemeClr val="lt1"/>
                </a:solidFill>
                <a:latin typeface="Corbel"/>
                <a:ea typeface="Corbel"/>
                <a:cs typeface="Corbel"/>
                <a:sym typeface="Corbel"/>
              </a:rPr>
              <a:t>Some community members may feel uncomfortable in front of the camera</a:t>
            </a:r>
            <a:endParaRPr>
              <a:solidFill>
                <a:schemeClr val="lt1"/>
              </a:solidFill>
              <a:latin typeface="Corbel"/>
              <a:ea typeface="Corbel"/>
              <a:cs typeface="Corbel"/>
              <a:sym typeface="Corbel"/>
            </a:endParaRPr>
          </a:p>
          <a:p>
            <a:pPr indent="-52387" lvl="0" marL="179388" marR="0" rtl="0" algn="l">
              <a:lnSpc>
                <a:spcPct val="100000"/>
              </a:lnSpc>
              <a:spcBef>
                <a:spcPts val="0"/>
              </a:spcBef>
              <a:spcAft>
                <a:spcPts val="0"/>
              </a:spcAft>
              <a:buClr>
                <a:srgbClr val="07DEDB"/>
              </a:buClr>
              <a:buSzPts val="2000"/>
              <a:buFont typeface="Arial"/>
              <a:buNone/>
            </a:pPr>
            <a:r>
              <a:t/>
            </a:r>
            <a:endParaRPr sz="2000">
              <a:solidFill>
                <a:schemeClr val="lt1"/>
              </a:solidFill>
              <a:latin typeface="Corbel"/>
              <a:ea typeface="Corbel"/>
              <a:cs typeface="Corbel"/>
              <a:sym typeface="Corbel"/>
            </a:endParaRPr>
          </a:p>
          <a:p>
            <a:pPr indent="-179388" lvl="0" marL="179388" marR="0" rtl="0" algn="l">
              <a:lnSpc>
                <a:spcPct val="100000"/>
              </a:lnSpc>
              <a:spcBef>
                <a:spcPts val="0"/>
              </a:spcBef>
              <a:spcAft>
                <a:spcPts val="0"/>
              </a:spcAft>
              <a:buClr>
                <a:schemeClr val="lt1"/>
              </a:buClr>
              <a:buSzPts val="2000"/>
              <a:buFont typeface="Corbel"/>
              <a:buChar char="•"/>
            </a:pPr>
            <a:r>
              <a:rPr lang="en-US" sz="2000">
                <a:solidFill>
                  <a:schemeClr val="lt1"/>
                </a:solidFill>
                <a:latin typeface="Corbel"/>
                <a:ea typeface="Corbel"/>
                <a:cs typeface="Corbel"/>
                <a:sym typeface="Corbel"/>
              </a:rPr>
              <a:t>May raise ethical issues of information access</a:t>
            </a:r>
            <a:endParaRPr>
              <a:solidFill>
                <a:schemeClr val="lt1"/>
              </a:solidFill>
              <a:latin typeface="Corbel"/>
              <a:ea typeface="Corbel"/>
              <a:cs typeface="Corbel"/>
              <a:sym typeface="Corbel"/>
            </a:endParaRPr>
          </a:p>
        </p:txBody>
      </p:sp>
      <p:sp>
        <p:nvSpPr>
          <p:cNvPr id="546" name="Google Shape;546;p53"/>
          <p:cNvSpPr txBox="1"/>
          <p:nvPr/>
        </p:nvSpPr>
        <p:spPr>
          <a:xfrm>
            <a:off x="725930" y="1779320"/>
            <a:ext cx="4856400" cy="4097400"/>
          </a:xfrm>
          <a:prstGeom prst="rect">
            <a:avLst/>
          </a:prstGeom>
          <a:noFill/>
          <a:ln>
            <a:noFill/>
          </a:ln>
        </p:spPr>
        <p:txBody>
          <a:bodyPr anchorCtr="0" anchor="t" bIns="45700" lIns="91425" spcFirstLastPara="1" rIns="91425" wrap="square" tIns="45700">
            <a:noAutofit/>
          </a:bodyPr>
          <a:lstStyle/>
          <a:p>
            <a:pPr indent="-179388" lvl="0" marL="179388" marR="0" rtl="0" algn="l">
              <a:lnSpc>
                <a:spcPct val="100000"/>
              </a:lnSpc>
              <a:spcBef>
                <a:spcPts val="0"/>
              </a:spcBef>
              <a:spcAft>
                <a:spcPts val="0"/>
              </a:spcAft>
              <a:buClr>
                <a:schemeClr val="dk1"/>
              </a:buClr>
              <a:buSzPts val="2000"/>
              <a:buFont typeface="Arial"/>
              <a:buNone/>
            </a:pPr>
            <a:r>
              <a:rPr b="1" lang="en-US" sz="2000">
                <a:solidFill>
                  <a:schemeClr val="lt1"/>
                </a:solidFill>
                <a:latin typeface="Corbel"/>
                <a:ea typeface="Corbel"/>
                <a:cs typeface="Corbel"/>
                <a:sym typeface="Corbel"/>
              </a:rPr>
              <a:t>Pros</a:t>
            </a:r>
            <a:endParaRPr sz="2000">
              <a:solidFill>
                <a:schemeClr val="lt1"/>
              </a:solidFill>
              <a:latin typeface="Corbel"/>
              <a:ea typeface="Corbel"/>
              <a:cs typeface="Corbel"/>
              <a:sym typeface="Corbel"/>
            </a:endParaRPr>
          </a:p>
          <a:p>
            <a:pPr indent="-52387" lvl="0" marL="179388" marR="0" rtl="0" algn="l">
              <a:lnSpc>
                <a:spcPct val="100000"/>
              </a:lnSpc>
              <a:spcBef>
                <a:spcPts val="0"/>
              </a:spcBef>
              <a:spcAft>
                <a:spcPts val="0"/>
              </a:spcAft>
              <a:buClr>
                <a:srgbClr val="07DEDB"/>
              </a:buClr>
              <a:buSzPts val="2000"/>
              <a:buFont typeface="Arial"/>
              <a:buNone/>
            </a:pPr>
            <a:r>
              <a:t/>
            </a:r>
            <a:endParaRPr sz="2000">
              <a:solidFill>
                <a:schemeClr val="lt1"/>
              </a:solidFill>
              <a:latin typeface="Corbel"/>
              <a:ea typeface="Corbel"/>
              <a:cs typeface="Corbel"/>
              <a:sym typeface="Corbel"/>
            </a:endParaRPr>
          </a:p>
          <a:p>
            <a:pPr indent="-179388" lvl="0" marL="179388" marR="0" rtl="0" algn="l">
              <a:lnSpc>
                <a:spcPct val="100000"/>
              </a:lnSpc>
              <a:spcBef>
                <a:spcPts val="0"/>
              </a:spcBef>
              <a:spcAft>
                <a:spcPts val="0"/>
              </a:spcAft>
              <a:buClr>
                <a:schemeClr val="lt1"/>
              </a:buClr>
              <a:buSzPts val="2000"/>
              <a:buFont typeface="Corbel"/>
              <a:buChar char="•"/>
            </a:pPr>
            <a:r>
              <a:rPr lang="en-US" sz="2000">
                <a:solidFill>
                  <a:schemeClr val="lt1"/>
                </a:solidFill>
                <a:latin typeface="Corbel"/>
                <a:ea typeface="Corbel"/>
                <a:cs typeface="Corbel"/>
                <a:sym typeface="Corbel"/>
              </a:rPr>
              <a:t>Enhances aesthetic and content value to the words of community members</a:t>
            </a:r>
            <a:endParaRPr>
              <a:solidFill>
                <a:schemeClr val="lt1"/>
              </a:solidFill>
              <a:latin typeface="Corbel"/>
              <a:ea typeface="Corbel"/>
              <a:cs typeface="Corbel"/>
              <a:sym typeface="Corbel"/>
            </a:endParaRPr>
          </a:p>
          <a:p>
            <a:pPr indent="-52387" lvl="0" marL="179388" marR="0" rtl="0" algn="l">
              <a:lnSpc>
                <a:spcPct val="100000"/>
              </a:lnSpc>
              <a:spcBef>
                <a:spcPts val="0"/>
              </a:spcBef>
              <a:spcAft>
                <a:spcPts val="0"/>
              </a:spcAft>
              <a:buClr>
                <a:srgbClr val="07DEDB"/>
              </a:buClr>
              <a:buSzPts val="2000"/>
              <a:buFont typeface="Arial"/>
              <a:buNone/>
            </a:pPr>
            <a:r>
              <a:t/>
            </a:r>
            <a:endParaRPr sz="2000">
              <a:solidFill>
                <a:schemeClr val="lt1"/>
              </a:solidFill>
              <a:latin typeface="Corbel"/>
              <a:ea typeface="Corbel"/>
              <a:cs typeface="Corbel"/>
              <a:sym typeface="Corbel"/>
            </a:endParaRPr>
          </a:p>
          <a:p>
            <a:pPr indent="-179388" lvl="0" marL="179388" marR="0" rtl="0" algn="l">
              <a:lnSpc>
                <a:spcPct val="100000"/>
              </a:lnSpc>
              <a:spcBef>
                <a:spcPts val="0"/>
              </a:spcBef>
              <a:spcAft>
                <a:spcPts val="0"/>
              </a:spcAft>
              <a:buClr>
                <a:schemeClr val="lt1"/>
              </a:buClr>
              <a:buSzPts val="2000"/>
              <a:buFont typeface="Corbel"/>
              <a:buChar char="•"/>
            </a:pPr>
            <a:r>
              <a:rPr lang="en-US" sz="2000">
                <a:solidFill>
                  <a:schemeClr val="lt1"/>
                </a:solidFill>
                <a:latin typeface="Corbel"/>
                <a:ea typeface="Corbel"/>
                <a:cs typeface="Corbel"/>
                <a:sym typeface="Corbel"/>
              </a:rPr>
              <a:t>Is meaningful regardless of language or literacy</a:t>
            </a:r>
            <a:endParaRPr>
              <a:solidFill>
                <a:schemeClr val="lt1"/>
              </a:solidFill>
              <a:latin typeface="Corbel"/>
              <a:ea typeface="Corbel"/>
              <a:cs typeface="Corbel"/>
              <a:sym typeface="Corbel"/>
            </a:endParaRPr>
          </a:p>
          <a:p>
            <a:pPr indent="-52387" lvl="0" marL="179388" marR="0" rtl="0" algn="l">
              <a:lnSpc>
                <a:spcPct val="100000"/>
              </a:lnSpc>
              <a:spcBef>
                <a:spcPts val="0"/>
              </a:spcBef>
              <a:spcAft>
                <a:spcPts val="0"/>
              </a:spcAft>
              <a:buClr>
                <a:srgbClr val="07DEDB"/>
              </a:buClr>
              <a:buSzPts val="2000"/>
              <a:buFont typeface="Arial"/>
              <a:buNone/>
            </a:pPr>
            <a:r>
              <a:t/>
            </a:r>
            <a:endParaRPr sz="2000">
              <a:solidFill>
                <a:schemeClr val="lt1"/>
              </a:solidFill>
              <a:latin typeface="Corbel"/>
              <a:ea typeface="Corbel"/>
              <a:cs typeface="Corbel"/>
              <a:sym typeface="Corbel"/>
            </a:endParaRPr>
          </a:p>
          <a:p>
            <a:pPr indent="-179388" lvl="0" marL="179388" marR="0" rtl="0" algn="l">
              <a:lnSpc>
                <a:spcPct val="100000"/>
              </a:lnSpc>
              <a:spcBef>
                <a:spcPts val="0"/>
              </a:spcBef>
              <a:spcAft>
                <a:spcPts val="0"/>
              </a:spcAft>
              <a:buClr>
                <a:schemeClr val="lt1"/>
              </a:buClr>
              <a:buSzPts val="2000"/>
              <a:buFont typeface="Corbel"/>
              <a:buChar char="•"/>
            </a:pPr>
            <a:r>
              <a:rPr lang="en-US" sz="2000">
                <a:solidFill>
                  <a:schemeClr val="lt1"/>
                </a:solidFill>
                <a:latin typeface="Corbel"/>
                <a:ea typeface="Corbel"/>
                <a:cs typeface="Corbel"/>
                <a:sym typeface="Corbel"/>
              </a:rPr>
              <a:t>Depicts people, places and events in a way that could not be accomplished using words alone</a:t>
            </a:r>
            <a:endParaRPr sz="2000">
              <a:solidFill>
                <a:schemeClr val="lt1"/>
              </a:solidFill>
              <a:latin typeface="Corbel"/>
              <a:ea typeface="Corbel"/>
              <a:cs typeface="Corbel"/>
              <a:sym typeface="Corbel"/>
            </a:endParaRPr>
          </a:p>
        </p:txBody>
      </p:sp>
      <p:pic>
        <p:nvPicPr>
          <p:cNvPr id="547" name="Google Shape;547;p53"/>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pic>
        <p:nvPicPr>
          <p:cNvPr id="552" name="Google Shape;552;p54"/>
          <p:cNvPicPr preferRelativeResize="0"/>
          <p:nvPr/>
        </p:nvPicPr>
        <p:blipFill rotWithShape="1">
          <a:blip r:embed="rId3">
            <a:alphaModFix/>
          </a:blip>
          <a:srcRect b="0" l="0" r="0" t="0"/>
          <a:stretch/>
        </p:blipFill>
        <p:spPr>
          <a:xfrm>
            <a:off x="3750067" y="209497"/>
            <a:ext cx="3885354" cy="2599655"/>
          </a:xfrm>
          <a:prstGeom prst="rect">
            <a:avLst/>
          </a:prstGeom>
          <a:noFill/>
          <a:ln cap="flat" cmpd="sng" w="9525">
            <a:solidFill>
              <a:srgbClr val="000000"/>
            </a:solidFill>
            <a:prstDash val="solid"/>
            <a:round/>
            <a:headEnd len="sm" w="sm" type="none"/>
            <a:tailEnd len="sm" w="sm" type="none"/>
          </a:ln>
        </p:spPr>
      </p:pic>
      <p:sp>
        <p:nvSpPr>
          <p:cNvPr id="553" name="Google Shape;553;p54"/>
          <p:cNvSpPr txBox="1"/>
          <p:nvPr>
            <p:ph type="title"/>
          </p:nvPr>
        </p:nvSpPr>
        <p:spPr>
          <a:xfrm>
            <a:off x="546484" y="384158"/>
            <a:ext cx="3729291" cy="55403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b="1" lang="en-US" sz="3600"/>
              <a:t>Photo-voice</a:t>
            </a:r>
            <a:endParaRPr b="1" sz="3600"/>
          </a:p>
        </p:txBody>
      </p:sp>
      <p:sp>
        <p:nvSpPr>
          <p:cNvPr id="554" name="Google Shape;554;p54"/>
          <p:cNvSpPr txBox="1"/>
          <p:nvPr/>
        </p:nvSpPr>
        <p:spPr>
          <a:xfrm>
            <a:off x="208680" y="1343750"/>
            <a:ext cx="9464040" cy="4097337"/>
          </a:xfrm>
          <a:prstGeom prst="rect">
            <a:avLst/>
          </a:prstGeom>
          <a:noFill/>
          <a:ln>
            <a:noFill/>
          </a:ln>
        </p:spPr>
        <p:txBody>
          <a:bodyPr anchorCtr="0" anchor="t" bIns="45700" lIns="91425" spcFirstLastPara="1" rIns="91425" wrap="square" tIns="45700">
            <a:noAutofit/>
          </a:bodyPr>
          <a:lstStyle/>
          <a:p>
            <a:pPr indent="-179388" lvl="0" marL="179388" marR="0" rtl="0" algn="l">
              <a:lnSpc>
                <a:spcPct val="100000"/>
              </a:lnSpc>
              <a:spcBef>
                <a:spcPts val="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Qualitative research </a:t>
            </a:r>
            <a:endParaRPr sz="2200">
              <a:solidFill>
                <a:schemeClr val="lt1"/>
              </a:solidFill>
              <a:latin typeface="Corbel"/>
              <a:ea typeface="Corbel"/>
              <a:cs typeface="Corbel"/>
              <a:sym typeface="Corbel"/>
            </a:endParaRPr>
          </a:p>
          <a:p>
            <a:pPr indent="0" lvl="0" marL="0" marR="0" rtl="0" algn="l">
              <a:lnSpc>
                <a:spcPct val="100000"/>
              </a:lnSpc>
              <a:spcBef>
                <a:spcPts val="600"/>
              </a:spcBef>
              <a:spcAft>
                <a:spcPts val="0"/>
              </a:spcAft>
              <a:buClr>
                <a:schemeClr val="dk1"/>
              </a:buClr>
              <a:buSzPts val="2200"/>
              <a:buFont typeface="Arial"/>
              <a:buNone/>
            </a:pPr>
            <a:r>
              <a:rPr lang="en-US" sz="2200">
                <a:solidFill>
                  <a:schemeClr val="lt1"/>
                </a:solidFill>
                <a:latin typeface="Corbel"/>
                <a:ea typeface="Corbel"/>
                <a:cs typeface="Corbel"/>
                <a:sym typeface="Corbel"/>
              </a:rPr>
              <a:t>method used in </a:t>
            </a:r>
            <a:r>
              <a:rPr lang="en-US" sz="2200" u="sng">
                <a:solidFill>
                  <a:schemeClr val="lt1"/>
                </a:solidFill>
                <a:latin typeface="Corbel"/>
                <a:ea typeface="Corbel"/>
                <a:cs typeface="Corbel"/>
                <a:sym typeface="Corbel"/>
                <a:hlinkClick r:id="rId4">
                  <a:extLst>
                    <a:ext uri="{A12FA001-AC4F-418D-AE19-62706E023703}">
                      <ahyp:hlinkClr val="tx"/>
                    </a:ext>
                  </a:extLst>
                </a:hlinkClick>
              </a:rPr>
              <a:t>community</a:t>
            </a:r>
            <a:endParaRPr>
              <a:solidFill>
                <a:schemeClr val="lt1"/>
              </a:solidFill>
              <a:latin typeface="Corbel"/>
              <a:ea typeface="Corbel"/>
              <a:cs typeface="Corbel"/>
              <a:sym typeface="Corbel"/>
            </a:endParaRPr>
          </a:p>
          <a:p>
            <a:pPr indent="0" lvl="0" marL="0" marR="0" rtl="0" algn="l">
              <a:lnSpc>
                <a:spcPct val="100000"/>
              </a:lnSpc>
              <a:spcBef>
                <a:spcPts val="600"/>
              </a:spcBef>
              <a:spcAft>
                <a:spcPts val="0"/>
              </a:spcAft>
              <a:buClr>
                <a:schemeClr val="dk1"/>
              </a:buClr>
              <a:buSzPts val="2200"/>
              <a:buFont typeface="Arial"/>
              <a:buNone/>
            </a:pPr>
            <a:r>
              <a:rPr lang="en-US" sz="2200" u="sng">
                <a:solidFill>
                  <a:schemeClr val="lt1"/>
                </a:solidFill>
                <a:latin typeface="Corbel"/>
                <a:ea typeface="Corbel"/>
                <a:cs typeface="Corbel"/>
                <a:sym typeface="Corbel"/>
                <a:hlinkClick r:id="rId5">
                  <a:extLst>
                    <a:ext uri="{A12FA001-AC4F-418D-AE19-62706E023703}">
                      <ahyp:hlinkClr val="tx"/>
                    </a:ext>
                  </a:extLst>
                </a:hlinkClick>
              </a:rPr>
              <a:t>-based participatory research</a:t>
            </a:r>
            <a:r>
              <a:rPr lang="en-US" sz="2200">
                <a:solidFill>
                  <a:schemeClr val="lt1"/>
                </a:solidFill>
                <a:latin typeface="Corbel"/>
                <a:ea typeface="Corbel"/>
                <a:cs typeface="Corbel"/>
                <a:sym typeface="Corbel"/>
              </a:rPr>
              <a:t>:</a:t>
            </a:r>
            <a:endParaRPr>
              <a:solidFill>
                <a:schemeClr val="lt1"/>
              </a:solidFill>
              <a:latin typeface="Corbel"/>
              <a:ea typeface="Corbel"/>
              <a:cs typeface="Corbel"/>
              <a:sym typeface="Corbel"/>
            </a:endParaRPr>
          </a:p>
          <a:p>
            <a:pPr indent="0" lvl="0" marL="0" marR="0" rtl="0" algn="l">
              <a:lnSpc>
                <a:spcPct val="100000"/>
              </a:lnSpc>
              <a:spcBef>
                <a:spcPts val="600"/>
              </a:spcBef>
              <a:spcAft>
                <a:spcPts val="0"/>
              </a:spcAft>
              <a:buClr>
                <a:schemeClr val="dk1"/>
              </a:buClr>
              <a:buSzPts val="2200"/>
              <a:buFont typeface="Arial"/>
              <a:buNone/>
            </a:pPr>
            <a:r>
              <a:rPr lang="en-US" sz="2200">
                <a:solidFill>
                  <a:schemeClr val="lt1"/>
                </a:solidFill>
                <a:latin typeface="Corbel"/>
                <a:ea typeface="Corbel"/>
                <a:cs typeface="Corbel"/>
                <a:sym typeface="Corbel"/>
              </a:rPr>
              <a:t>gathering participant-taken </a:t>
            </a:r>
            <a:endParaRPr>
              <a:solidFill>
                <a:schemeClr val="lt1"/>
              </a:solidFill>
              <a:latin typeface="Corbel"/>
              <a:ea typeface="Corbel"/>
              <a:cs typeface="Corbel"/>
              <a:sym typeface="Corbel"/>
            </a:endParaRPr>
          </a:p>
          <a:p>
            <a:pPr indent="0" lvl="0" marL="0" marR="0" rtl="0" algn="l">
              <a:lnSpc>
                <a:spcPct val="100000"/>
              </a:lnSpc>
              <a:spcBef>
                <a:spcPts val="600"/>
              </a:spcBef>
              <a:spcAft>
                <a:spcPts val="0"/>
              </a:spcAft>
              <a:buClr>
                <a:schemeClr val="dk1"/>
              </a:buClr>
              <a:buSzPts val="2200"/>
              <a:buFont typeface="Arial"/>
              <a:buNone/>
            </a:pPr>
            <a:r>
              <a:rPr lang="en-US" sz="2200">
                <a:solidFill>
                  <a:schemeClr val="lt1"/>
                </a:solidFill>
                <a:latin typeface="Corbel"/>
                <a:ea typeface="Corbel"/>
                <a:cs typeface="Corbel"/>
                <a:sym typeface="Corbel"/>
              </a:rPr>
              <a:t>photographs and narratives to translate experience into </a:t>
            </a:r>
            <a:endParaRPr sz="2200">
              <a:solidFill>
                <a:schemeClr val="lt1"/>
              </a:solidFill>
              <a:latin typeface="Corbel"/>
              <a:ea typeface="Corbel"/>
              <a:cs typeface="Corbel"/>
              <a:sym typeface="Corbel"/>
            </a:endParaRPr>
          </a:p>
          <a:p>
            <a:pPr indent="0" lvl="0" marL="0" marR="0" rtl="0" algn="l">
              <a:lnSpc>
                <a:spcPct val="100000"/>
              </a:lnSpc>
              <a:spcBef>
                <a:spcPts val="600"/>
              </a:spcBef>
              <a:spcAft>
                <a:spcPts val="0"/>
              </a:spcAft>
              <a:buClr>
                <a:schemeClr val="dk1"/>
              </a:buClr>
              <a:buSzPts val="2200"/>
              <a:buFont typeface="Arial"/>
              <a:buNone/>
            </a:pPr>
            <a:r>
              <a:rPr lang="en-US" sz="2200">
                <a:solidFill>
                  <a:schemeClr val="lt1"/>
                </a:solidFill>
                <a:latin typeface="Corbel"/>
                <a:ea typeface="Corbel"/>
                <a:cs typeface="Corbel"/>
                <a:sym typeface="Corbel"/>
              </a:rPr>
              <a:t>actionable knowledge, representing the interests of community </a:t>
            </a:r>
            <a:endParaRPr>
              <a:solidFill>
                <a:schemeClr val="lt1"/>
              </a:solidFill>
              <a:latin typeface="Corbel"/>
              <a:ea typeface="Corbel"/>
              <a:cs typeface="Corbel"/>
              <a:sym typeface="Corbel"/>
            </a:endParaRPr>
          </a:p>
          <a:p>
            <a:pPr indent="0" lvl="0" marL="0" marR="0" rtl="0" algn="l">
              <a:lnSpc>
                <a:spcPct val="100000"/>
              </a:lnSpc>
              <a:spcBef>
                <a:spcPts val="600"/>
              </a:spcBef>
              <a:spcAft>
                <a:spcPts val="0"/>
              </a:spcAft>
              <a:buClr>
                <a:schemeClr val="dk1"/>
              </a:buClr>
              <a:buSzPts val="2200"/>
              <a:buFont typeface="Arial"/>
              <a:buNone/>
            </a:pPr>
            <a:r>
              <a:rPr lang="en-US" sz="2200">
                <a:solidFill>
                  <a:schemeClr val="lt1"/>
                </a:solidFill>
                <a:latin typeface="Corbel"/>
                <a:ea typeface="Corbel"/>
                <a:cs typeface="Corbel"/>
                <a:sym typeface="Corbel"/>
              </a:rPr>
              <a:t>members who normally may not have a voice.</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Enables community members to be the photographers.</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Benefits communities by: </a:t>
            </a:r>
            <a:endParaRPr>
              <a:solidFill>
                <a:schemeClr val="lt1"/>
              </a:solidFill>
              <a:latin typeface="Corbel"/>
              <a:ea typeface="Corbel"/>
              <a:cs typeface="Corbel"/>
              <a:sym typeface="Corbel"/>
            </a:endParaRPr>
          </a:p>
          <a:p>
            <a:pPr indent="0" lvl="0" marL="0" marR="0" rtl="0" algn="l">
              <a:lnSpc>
                <a:spcPct val="100000"/>
              </a:lnSpc>
              <a:spcBef>
                <a:spcPts val="600"/>
              </a:spcBef>
              <a:spcAft>
                <a:spcPts val="0"/>
              </a:spcAft>
              <a:buClr>
                <a:schemeClr val="dk1"/>
              </a:buClr>
              <a:buSzPts val="2200"/>
              <a:buFont typeface="Arial"/>
              <a:buNone/>
            </a:pPr>
            <a:r>
              <a:rPr lang="en-US" sz="2200">
                <a:solidFill>
                  <a:schemeClr val="lt1"/>
                </a:solidFill>
                <a:latin typeface="Corbel"/>
                <a:ea typeface="Corbel"/>
                <a:cs typeface="Corbel"/>
                <a:sym typeface="Corbel"/>
              </a:rPr>
              <a:t>- providing an outlet for inventorying ICH </a:t>
            </a:r>
            <a:endParaRPr>
              <a:solidFill>
                <a:schemeClr val="lt1"/>
              </a:solidFill>
              <a:latin typeface="Corbel"/>
              <a:ea typeface="Corbel"/>
              <a:cs typeface="Corbel"/>
              <a:sym typeface="Corbel"/>
            </a:endParaRPr>
          </a:p>
          <a:p>
            <a:pPr indent="0" lvl="0" marL="0" marR="0" rtl="0" algn="l">
              <a:lnSpc>
                <a:spcPct val="100000"/>
              </a:lnSpc>
              <a:spcBef>
                <a:spcPts val="600"/>
              </a:spcBef>
              <a:spcAft>
                <a:spcPts val="0"/>
              </a:spcAft>
              <a:buClr>
                <a:schemeClr val="dk1"/>
              </a:buClr>
              <a:buSzPts val="2200"/>
              <a:buFont typeface="Arial"/>
              <a:buNone/>
            </a:pPr>
            <a:r>
              <a:rPr lang="en-US" sz="2200">
                <a:solidFill>
                  <a:schemeClr val="lt1"/>
                </a:solidFill>
                <a:latin typeface="Corbel"/>
                <a:ea typeface="Corbel"/>
                <a:cs typeface="Corbel"/>
                <a:sym typeface="Corbel"/>
              </a:rPr>
              <a:t>- elements and teaching community members a new skill set.</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chemeClr val="accent2"/>
              </a:buClr>
              <a:buSzPts val="1870"/>
              <a:buFont typeface="Arial"/>
              <a:buNone/>
            </a:pPr>
            <a:r>
              <a:t/>
            </a:r>
            <a:endParaRPr sz="2200">
              <a:solidFill>
                <a:schemeClr val="lt1"/>
              </a:solidFill>
              <a:latin typeface="Corbel"/>
              <a:ea typeface="Corbel"/>
              <a:cs typeface="Corbel"/>
              <a:sym typeface="Corbel"/>
            </a:endParaRPr>
          </a:p>
        </p:txBody>
      </p:sp>
      <p:pic>
        <p:nvPicPr>
          <p:cNvPr id="555" name="Google Shape;555;p54"/>
          <p:cNvPicPr preferRelativeResize="0"/>
          <p:nvPr/>
        </p:nvPicPr>
        <p:blipFill rotWithShape="1">
          <a:blip r:embed="rId6">
            <a:alphaModFix/>
          </a:blip>
          <a:srcRect b="0" l="0" r="0" t="0"/>
          <a:stretch/>
        </p:blipFill>
        <p:spPr>
          <a:xfrm>
            <a:off x="7759262" y="209496"/>
            <a:ext cx="4360818" cy="6040273"/>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55"/>
          <p:cNvSpPr txBox="1"/>
          <p:nvPr>
            <p:ph type="title"/>
          </p:nvPr>
        </p:nvSpPr>
        <p:spPr>
          <a:xfrm>
            <a:off x="568960" y="325120"/>
            <a:ext cx="9494521" cy="67056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t>Creating photographs </a:t>
            </a:r>
            <a:endParaRPr sz="3600"/>
          </a:p>
        </p:txBody>
      </p:sp>
      <p:sp>
        <p:nvSpPr>
          <p:cNvPr id="562" name="Google Shape;562;p55"/>
          <p:cNvSpPr txBox="1"/>
          <p:nvPr>
            <p:ph idx="1" type="body"/>
          </p:nvPr>
        </p:nvSpPr>
        <p:spPr>
          <a:xfrm>
            <a:off x="496888" y="985521"/>
            <a:ext cx="10657840" cy="33083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2200"/>
              <a:buNone/>
            </a:pPr>
            <a:r>
              <a:rPr b="1" lang="en-US" sz="2200"/>
              <a:t>Composition</a:t>
            </a:r>
            <a:r>
              <a:rPr lang="en-US" sz="2200"/>
              <a:t>: </a:t>
            </a:r>
            <a:endParaRPr/>
          </a:p>
          <a:p>
            <a:pPr indent="-179388" lvl="1" marL="179388" rtl="0" algn="l">
              <a:lnSpc>
                <a:spcPct val="90000"/>
              </a:lnSpc>
              <a:spcBef>
                <a:spcPts val="600"/>
              </a:spcBef>
              <a:spcAft>
                <a:spcPts val="0"/>
              </a:spcAft>
              <a:buClr>
                <a:schemeClr val="lt1"/>
              </a:buClr>
              <a:buSzPts val="2200"/>
              <a:buChar char="•"/>
            </a:pPr>
            <a:r>
              <a:rPr lang="en-US" sz="2200"/>
              <a:t>how to set up the subject in the frame, communicating meaning, placing subjects with intention and purpose: facing the camera, filling the picture not being too far away, be framed within the picture</a:t>
            </a:r>
            <a:endParaRPr/>
          </a:p>
          <a:p>
            <a:pPr indent="-179388" lvl="1" marL="179388" rtl="0" algn="l">
              <a:lnSpc>
                <a:spcPct val="90000"/>
              </a:lnSpc>
              <a:spcBef>
                <a:spcPts val="600"/>
              </a:spcBef>
              <a:spcAft>
                <a:spcPts val="0"/>
              </a:spcAft>
              <a:buClr>
                <a:schemeClr val="lt1"/>
              </a:buClr>
              <a:buSzPts val="2200"/>
              <a:buChar char="•"/>
            </a:pPr>
            <a:r>
              <a:rPr lang="en-US" sz="2200"/>
              <a:t>manage details such as nose room and headroom</a:t>
            </a:r>
            <a:endParaRPr sz="2200"/>
          </a:p>
          <a:p>
            <a:pPr indent="-179388" lvl="0" marL="179388" rtl="0" algn="l">
              <a:lnSpc>
                <a:spcPct val="100000"/>
              </a:lnSpc>
              <a:spcBef>
                <a:spcPts val="600"/>
              </a:spcBef>
              <a:spcAft>
                <a:spcPts val="0"/>
              </a:spcAft>
              <a:buClr>
                <a:schemeClr val="lt1"/>
              </a:buClr>
              <a:buSzPts val="2200"/>
              <a:buChar char="•"/>
            </a:pPr>
            <a:r>
              <a:rPr lang="en-US" sz="2200"/>
              <a:t>working with light, camera angle and the camera lens.</a:t>
            </a:r>
            <a:endParaRPr/>
          </a:p>
          <a:p>
            <a:pPr indent="0" lvl="0" marL="0" rtl="0" algn="l">
              <a:lnSpc>
                <a:spcPct val="100000"/>
              </a:lnSpc>
              <a:spcBef>
                <a:spcPts val="600"/>
              </a:spcBef>
              <a:spcAft>
                <a:spcPts val="0"/>
              </a:spcAft>
              <a:buClr>
                <a:schemeClr val="dk1"/>
              </a:buClr>
              <a:buSzPts val="2200"/>
              <a:buNone/>
            </a:pPr>
            <a:r>
              <a:rPr b="1" lang="en-US" sz="2200"/>
              <a:t>Type of shots: </a:t>
            </a:r>
            <a:r>
              <a:rPr lang="en-US" sz="2200"/>
              <a:t>extreme or medium close-up, medium, long or extreme long shot </a:t>
            </a:r>
            <a:endParaRPr/>
          </a:p>
          <a:p>
            <a:pPr indent="0" lvl="0" marL="0" rtl="0" algn="l">
              <a:lnSpc>
                <a:spcPct val="100000"/>
              </a:lnSpc>
              <a:spcBef>
                <a:spcPts val="600"/>
              </a:spcBef>
              <a:spcAft>
                <a:spcPts val="0"/>
              </a:spcAft>
              <a:buClr>
                <a:schemeClr val="dk1"/>
              </a:buClr>
              <a:buSzPts val="2200"/>
              <a:buNone/>
            </a:pPr>
            <a:r>
              <a:t/>
            </a:r>
            <a:endParaRPr b="1" sz="2200"/>
          </a:p>
          <a:p>
            <a:pPr indent="0" lvl="0" marL="0" rtl="0" algn="l">
              <a:lnSpc>
                <a:spcPct val="100000"/>
              </a:lnSpc>
              <a:spcBef>
                <a:spcPts val="600"/>
              </a:spcBef>
              <a:spcAft>
                <a:spcPts val="0"/>
              </a:spcAft>
              <a:buClr>
                <a:schemeClr val="dk1"/>
              </a:buClr>
              <a:buSzPts val="2200"/>
              <a:buNone/>
            </a:pPr>
            <a:r>
              <a:rPr b="1" lang="en-US" sz="2200"/>
              <a:t>The rule of thirds: </a:t>
            </a:r>
            <a:endParaRPr/>
          </a:p>
          <a:p>
            <a:pPr indent="-228600" lvl="0" marL="228600" rtl="0" algn="l">
              <a:lnSpc>
                <a:spcPct val="100000"/>
              </a:lnSpc>
              <a:spcBef>
                <a:spcPts val="600"/>
              </a:spcBef>
              <a:spcAft>
                <a:spcPts val="0"/>
              </a:spcAft>
              <a:buClr>
                <a:schemeClr val="lt1"/>
              </a:buClr>
              <a:buSzPts val="2200"/>
              <a:buChar char="•"/>
            </a:pPr>
            <a:r>
              <a:rPr lang="en-US" sz="2200"/>
              <a:t>divide an image into thirds horizontally and vertically, so the image </a:t>
            </a:r>
            <a:endParaRPr sz="2200"/>
          </a:p>
          <a:p>
            <a:pPr indent="0" lvl="0" marL="0" rtl="0" algn="l">
              <a:lnSpc>
                <a:spcPct val="100000"/>
              </a:lnSpc>
              <a:spcBef>
                <a:spcPts val="600"/>
              </a:spcBef>
              <a:spcAft>
                <a:spcPts val="0"/>
              </a:spcAft>
              <a:buClr>
                <a:srgbClr val="000000"/>
              </a:buClr>
              <a:buSzPts val="2200"/>
              <a:buNone/>
            </a:pPr>
            <a:r>
              <a:rPr lang="en-US" sz="2200"/>
              <a:t>    is composed of nine squares and place points of interest in the </a:t>
            </a:r>
            <a:endParaRPr sz="2200"/>
          </a:p>
          <a:p>
            <a:pPr indent="0" lvl="0" marL="0" rtl="0" algn="l">
              <a:lnSpc>
                <a:spcPct val="100000"/>
              </a:lnSpc>
              <a:spcBef>
                <a:spcPts val="600"/>
              </a:spcBef>
              <a:spcAft>
                <a:spcPts val="0"/>
              </a:spcAft>
              <a:buClr>
                <a:srgbClr val="000000"/>
              </a:buClr>
              <a:buSzPts val="2200"/>
              <a:buNone/>
            </a:pPr>
            <a:r>
              <a:rPr lang="en-US" sz="2200"/>
              <a:t>    intersections along the lines.</a:t>
            </a:r>
            <a:endParaRPr/>
          </a:p>
          <a:p>
            <a:pPr indent="0" lvl="0" marL="0" rtl="0" algn="l">
              <a:lnSpc>
                <a:spcPct val="100000"/>
              </a:lnSpc>
              <a:spcBef>
                <a:spcPts val="600"/>
              </a:spcBef>
              <a:spcAft>
                <a:spcPts val="0"/>
              </a:spcAft>
              <a:buClr>
                <a:schemeClr val="dk1"/>
              </a:buClr>
              <a:buSzPts val="2200"/>
              <a:buNone/>
            </a:pPr>
            <a:r>
              <a:t/>
            </a:r>
            <a:endParaRPr sz="2200"/>
          </a:p>
          <a:p>
            <a:pPr indent="0" lvl="0" marL="0" rtl="0" algn="l">
              <a:lnSpc>
                <a:spcPct val="100000"/>
              </a:lnSpc>
              <a:spcBef>
                <a:spcPts val="600"/>
              </a:spcBef>
              <a:spcAft>
                <a:spcPts val="0"/>
              </a:spcAft>
              <a:buClr>
                <a:schemeClr val="dk1"/>
              </a:buClr>
              <a:buSzPts val="2200"/>
              <a:buNone/>
            </a:pPr>
            <a:r>
              <a:t/>
            </a:r>
            <a:endParaRPr b="1" sz="2200"/>
          </a:p>
        </p:txBody>
      </p:sp>
      <p:pic>
        <p:nvPicPr>
          <p:cNvPr id="563" name="Google Shape;563;p55"/>
          <p:cNvPicPr preferRelativeResize="0"/>
          <p:nvPr/>
        </p:nvPicPr>
        <p:blipFill rotWithShape="1">
          <a:blip r:embed="rId3">
            <a:alphaModFix/>
          </a:blip>
          <a:srcRect b="0" l="0" r="0" t="0"/>
          <a:stretch/>
        </p:blipFill>
        <p:spPr>
          <a:xfrm>
            <a:off x="9418320" y="3841435"/>
            <a:ext cx="2403793" cy="1641128"/>
          </a:xfrm>
          <a:prstGeom prst="rect">
            <a:avLst/>
          </a:prstGeom>
          <a:noFill/>
          <a:ln>
            <a:noFill/>
          </a:ln>
        </p:spPr>
      </p:pic>
      <p:sp>
        <p:nvSpPr>
          <p:cNvPr id="564" name="Google Shape;564;p55"/>
          <p:cNvSpPr/>
          <p:nvPr/>
        </p:nvSpPr>
        <p:spPr>
          <a:xfrm>
            <a:off x="3306128" y="3728719"/>
            <a:ext cx="5039360"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lnSpc>
                <a:spcPct val="100000"/>
              </a:lnSpc>
              <a:spcBef>
                <a:spcPts val="600"/>
              </a:spcBef>
              <a:spcAft>
                <a:spcPts val="0"/>
              </a:spcAft>
              <a:buNone/>
            </a:pPr>
            <a:r>
              <a:t/>
            </a:r>
            <a:endParaRPr sz="1800">
              <a:solidFill>
                <a:schemeClr val="dk1"/>
              </a:solidFill>
              <a:latin typeface="Calibri"/>
              <a:ea typeface="Calibri"/>
              <a:cs typeface="Calibri"/>
              <a:sym typeface="Calibri"/>
            </a:endParaRPr>
          </a:p>
          <a:p>
            <a:pPr indent="0" lvl="0" marL="0" marR="0" rtl="0" algn="l">
              <a:lnSpc>
                <a:spcPct val="100000"/>
              </a:lnSpc>
              <a:spcBef>
                <a:spcPts val="600"/>
              </a:spcBef>
              <a:spcAft>
                <a:spcPts val="0"/>
              </a:spcAft>
              <a:buNone/>
            </a:pPr>
            <a:r>
              <a:t/>
            </a:r>
            <a:endParaRPr sz="1800">
              <a:solidFill>
                <a:schemeClr val="dk1"/>
              </a:solidFill>
              <a:latin typeface="Calibri"/>
              <a:ea typeface="Calibri"/>
              <a:cs typeface="Calibri"/>
              <a:sym typeface="Calibri"/>
            </a:endParaRPr>
          </a:p>
        </p:txBody>
      </p:sp>
      <p:pic>
        <p:nvPicPr>
          <p:cNvPr id="565" name="Google Shape;565;p55"/>
          <p:cNvPicPr preferRelativeResize="0"/>
          <p:nvPr/>
        </p:nvPicPr>
        <p:blipFill rotWithShape="1">
          <a:blip r:embed="rId4">
            <a:alphaModFix/>
          </a:blip>
          <a:srcRect b="0" l="0" r="0" t="0"/>
          <a:stretch/>
        </p:blipFill>
        <p:spPr>
          <a:xfrm>
            <a:off x="8076998" y="5105232"/>
            <a:ext cx="2291283" cy="1557971"/>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pic>
        <p:nvPicPr>
          <p:cNvPr id="570" name="Google Shape;570;p56"/>
          <p:cNvPicPr preferRelativeResize="0"/>
          <p:nvPr/>
        </p:nvPicPr>
        <p:blipFill rotWithShape="1">
          <a:blip r:embed="rId3">
            <a:alphaModFix/>
          </a:blip>
          <a:srcRect b="0" l="0" r="0" t="0"/>
          <a:stretch/>
        </p:blipFill>
        <p:spPr>
          <a:xfrm>
            <a:off x="7359262" y="2979633"/>
            <a:ext cx="3817044" cy="3251555"/>
          </a:xfrm>
          <a:prstGeom prst="rect">
            <a:avLst/>
          </a:prstGeom>
          <a:noFill/>
          <a:ln cap="flat" cmpd="sng" w="9525">
            <a:solidFill>
              <a:srgbClr val="000000"/>
            </a:solidFill>
            <a:prstDash val="solid"/>
            <a:round/>
            <a:headEnd len="sm" w="sm" type="none"/>
            <a:tailEnd len="sm" w="sm" type="none"/>
          </a:ln>
        </p:spPr>
      </p:pic>
      <p:sp>
        <p:nvSpPr>
          <p:cNvPr id="571" name="Google Shape;571;p56"/>
          <p:cNvSpPr txBox="1"/>
          <p:nvPr>
            <p:ph type="title"/>
          </p:nvPr>
        </p:nvSpPr>
        <p:spPr>
          <a:xfrm>
            <a:off x="1002890" y="528320"/>
            <a:ext cx="10935111" cy="619126"/>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b="1" lang="en-US" sz="3600"/>
              <a:t>Participatory video and ICH inventorying: Why and how</a:t>
            </a:r>
            <a:endParaRPr b="1" sz="3600"/>
          </a:p>
        </p:txBody>
      </p:sp>
      <p:sp>
        <p:nvSpPr>
          <p:cNvPr id="572" name="Google Shape;572;p56"/>
          <p:cNvSpPr txBox="1"/>
          <p:nvPr/>
        </p:nvSpPr>
        <p:spPr>
          <a:xfrm>
            <a:off x="759050" y="1054137"/>
            <a:ext cx="9284100" cy="4097400"/>
          </a:xfrm>
          <a:prstGeom prst="rect">
            <a:avLst/>
          </a:prstGeom>
          <a:noFill/>
          <a:ln>
            <a:noFill/>
          </a:ln>
        </p:spPr>
        <p:txBody>
          <a:bodyPr anchorCtr="0" anchor="t" bIns="45700" lIns="91425" spcFirstLastPara="1" rIns="91425" wrap="square" tIns="45700">
            <a:noAutofit/>
          </a:bodyPr>
          <a:lstStyle/>
          <a:p>
            <a:pPr indent="-39687" lvl="0" marL="179388" marR="0" rtl="0" algn="l">
              <a:lnSpc>
                <a:spcPct val="100000"/>
              </a:lnSpc>
              <a:spcBef>
                <a:spcPts val="0"/>
              </a:spcBef>
              <a:spcAft>
                <a:spcPts val="0"/>
              </a:spcAft>
              <a:buClr>
                <a:srgbClr val="07DEDB"/>
              </a:buClr>
              <a:buSzPts val="2200"/>
              <a:buFont typeface="Arial"/>
              <a:buNone/>
            </a:pPr>
            <a:r>
              <a:t/>
            </a:r>
            <a:endParaRPr sz="2200">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chemeClr val="lt1"/>
              </a:buClr>
              <a:buSzPts val="1870"/>
              <a:buFont typeface="Corbel"/>
              <a:buChar char="•"/>
            </a:pPr>
            <a:r>
              <a:rPr lang="en-US" sz="2200">
                <a:solidFill>
                  <a:schemeClr val="lt1"/>
                </a:solidFill>
                <a:latin typeface="Corbel"/>
                <a:ea typeface="Corbel"/>
                <a:cs typeface="Corbel"/>
                <a:sym typeface="Corbel"/>
              </a:rPr>
              <a:t>Provides a tool for community-ICH inventorying and transmitting</a:t>
            </a:r>
            <a:endParaRPr sz="2200">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chemeClr val="lt1"/>
              </a:buClr>
              <a:buSzPts val="1870"/>
              <a:buFont typeface="Corbel"/>
              <a:buChar char="•"/>
            </a:pPr>
            <a:r>
              <a:rPr lang="en-US" sz="2200">
                <a:solidFill>
                  <a:schemeClr val="lt1"/>
                </a:solidFill>
                <a:latin typeface="Corbel"/>
                <a:ea typeface="Corbel"/>
                <a:cs typeface="Corbel"/>
                <a:sym typeface="Corbel"/>
              </a:rPr>
              <a:t>Overcomes language and literacy issues</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captures the changing character of living heritage involving living </a:t>
            </a:r>
            <a:endParaRPr sz="2200">
              <a:solidFill>
                <a:schemeClr val="lt1"/>
              </a:solidFill>
              <a:latin typeface="Corbel"/>
              <a:ea typeface="Corbel"/>
              <a:cs typeface="Corbel"/>
              <a:sym typeface="Corbel"/>
            </a:endParaRPr>
          </a:p>
          <a:p>
            <a:pPr indent="0" lvl="0" marL="0" marR="0" rtl="0" algn="l">
              <a:lnSpc>
                <a:spcPct val="100000"/>
              </a:lnSpc>
              <a:spcBef>
                <a:spcPts val="600"/>
              </a:spcBef>
              <a:spcAft>
                <a:spcPts val="0"/>
              </a:spcAft>
              <a:buClr>
                <a:schemeClr val="dk1"/>
              </a:buClr>
              <a:buSzPts val="2200"/>
              <a:buFont typeface="Arial"/>
              <a:buNone/>
            </a:pPr>
            <a:r>
              <a:rPr lang="en-US" sz="2200">
                <a:solidFill>
                  <a:schemeClr val="lt1"/>
                </a:solidFill>
                <a:latin typeface="Corbel"/>
                <a:ea typeface="Corbel"/>
                <a:cs typeface="Corbel"/>
                <a:sym typeface="Corbel"/>
              </a:rPr>
              <a:t>   traditions, activity, performance etc. </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Cost- effective means</a:t>
            </a:r>
            <a:endParaRPr sz="2200">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Power and widespread of the visual medium</a:t>
            </a:r>
            <a:endParaRPr>
              <a:solidFill>
                <a:schemeClr val="lt1"/>
              </a:solidFill>
              <a:latin typeface="Corbel"/>
              <a:ea typeface="Corbel"/>
              <a:cs typeface="Corbel"/>
              <a:sym typeface="Corbel"/>
            </a:endParaRPr>
          </a:p>
          <a:p>
            <a:pPr indent="0" lvl="0" marL="0" marR="0" rtl="0" algn="l">
              <a:lnSpc>
                <a:spcPct val="100000"/>
              </a:lnSpc>
              <a:spcBef>
                <a:spcPts val="600"/>
              </a:spcBef>
              <a:spcAft>
                <a:spcPts val="0"/>
              </a:spcAft>
              <a:buClr>
                <a:srgbClr val="07DEDB"/>
              </a:buClr>
              <a:buSzPts val="2200"/>
              <a:buFont typeface="Arial"/>
              <a:buNone/>
            </a:pPr>
            <a:r>
              <a:t/>
            </a:r>
            <a:endParaRPr sz="2200">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How will the community use the video ?</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Who controls rights to community video ?</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Who is the audience ?</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Facilitator vs. community</a:t>
            </a:r>
            <a:endParaRPr>
              <a:solidFill>
                <a:schemeClr val="lt1"/>
              </a:solidFill>
              <a:latin typeface="Corbel"/>
              <a:ea typeface="Corbel"/>
              <a:cs typeface="Corbel"/>
              <a:sym typeface="Corbel"/>
            </a:endParaRPr>
          </a:p>
          <a:p>
            <a:pPr indent="-52387" lvl="0" marL="179388" marR="0" rtl="0" algn="l">
              <a:lnSpc>
                <a:spcPct val="100000"/>
              </a:lnSpc>
              <a:spcBef>
                <a:spcPts val="600"/>
              </a:spcBef>
              <a:spcAft>
                <a:spcPts val="0"/>
              </a:spcAft>
              <a:buClr>
                <a:srgbClr val="07DEDB"/>
              </a:buClr>
              <a:buSzPts val="2000"/>
              <a:buFont typeface="Arial"/>
              <a:buNone/>
            </a:pPr>
            <a:r>
              <a:t/>
            </a:r>
            <a:endParaRPr sz="2000">
              <a:solidFill>
                <a:schemeClr val="lt1"/>
              </a:solidFill>
              <a:latin typeface="Corbel"/>
              <a:ea typeface="Corbel"/>
              <a:cs typeface="Corbel"/>
              <a:sym typeface="Corbe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57"/>
          <p:cNvSpPr txBox="1"/>
          <p:nvPr>
            <p:ph type="title"/>
          </p:nvPr>
        </p:nvSpPr>
        <p:spPr>
          <a:xfrm>
            <a:off x="496585" y="1382810"/>
            <a:ext cx="13548188" cy="554038"/>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dk1"/>
              </a:buClr>
              <a:buSzPts val="3600"/>
              <a:buFont typeface="Calibri"/>
              <a:buNone/>
            </a:pPr>
            <a:r>
              <a:rPr b="1" lang="en-US" sz="3600"/>
              <a:t>Participatory video </a:t>
            </a:r>
            <a:br>
              <a:rPr b="1" lang="en-US" sz="3600"/>
            </a:br>
            <a:r>
              <a:rPr lang="en-US" sz="2000"/>
              <a:t>Participatory film making/ Community media/ Community video</a:t>
            </a:r>
            <a:br>
              <a:rPr lang="en-US" sz="3600"/>
            </a:br>
            <a:endParaRPr b="1" sz="3600"/>
          </a:p>
        </p:txBody>
      </p:sp>
      <p:sp>
        <p:nvSpPr>
          <p:cNvPr id="578" name="Google Shape;578;p57"/>
          <p:cNvSpPr txBox="1"/>
          <p:nvPr/>
        </p:nvSpPr>
        <p:spPr>
          <a:xfrm>
            <a:off x="496585" y="1665135"/>
            <a:ext cx="7537806" cy="1336040"/>
          </a:xfrm>
          <a:prstGeom prst="rect">
            <a:avLst/>
          </a:prstGeom>
          <a:noFill/>
          <a:ln>
            <a:noFill/>
          </a:ln>
        </p:spPr>
        <p:txBody>
          <a:bodyPr anchorCtr="0" anchor="t" bIns="45700" lIns="91425" spcFirstLastPara="1" rIns="91425" wrap="square" tIns="45700">
            <a:noAutofit/>
          </a:bodyPr>
          <a:lstStyle/>
          <a:p>
            <a:pPr indent="-179388" lvl="0" marL="179388" marR="0" rtl="0" algn="l">
              <a:lnSpc>
                <a:spcPct val="100000"/>
              </a:lnSpc>
              <a:spcBef>
                <a:spcPts val="0"/>
              </a:spcBef>
              <a:spcAft>
                <a:spcPts val="0"/>
              </a:spcAft>
              <a:buClr>
                <a:schemeClr val="lt1"/>
              </a:buClr>
              <a:buSzPts val="2200"/>
              <a:buFont typeface="Arial"/>
              <a:buChar char="•"/>
            </a:pPr>
            <a:r>
              <a:rPr b="0" lang="en-US" sz="2200">
                <a:solidFill>
                  <a:schemeClr val="lt1"/>
                </a:solidFill>
                <a:latin typeface="Calibri"/>
                <a:ea typeface="Calibri"/>
                <a:cs typeface="Calibri"/>
                <a:sym typeface="Calibri"/>
              </a:rPr>
              <a:t>Depicts: </a:t>
            </a:r>
            <a:r>
              <a:rPr b="1" lang="en-US" sz="2200">
                <a:solidFill>
                  <a:srgbClr val="07DEDB"/>
                </a:solidFill>
                <a:latin typeface="Calibri"/>
                <a:ea typeface="Calibri"/>
                <a:cs typeface="Calibri"/>
                <a:sym typeface="Calibri"/>
              </a:rPr>
              <a:t>events, emotions, everyday affairs</a:t>
            </a:r>
            <a:endParaRPr>
              <a:solidFill>
                <a:srgbClr val="07DEDB"/>
              </a:solidFill>
            </a:endParaRPr>
          </a:p>
          <a:p>
            <a:pPr indent="-179388" lvl="0" marL="179388" marR="0" rtl="0" algn="l">
              <a:lnSpc>
                <a:spcPct val="100000"/>
              </a:lnSpc>
              <a:spcBef>
                <a:spcPts val="600"/>
              </a:spcBef>
              <a:spcAft>
                <a:spcPts val="0"/>
              </a:spcAft>
              <a:buClr>
                <a:schemeClr val="lt1"/>
              </a:buClr>
              <a:buSzPts val="2200"/>
              <a:buFont typeface="Arial"/>
              <a:buChar char="•"/>
            </a:pPr>
            <a:r>
              <a:rPr b="0" lang="en-US" sz="2200">
                <a:solidFill>
                  <a:schemeClr val="lt1"/>
                </a:solidFill>
                <a:latin typeface="Calibri"/>
                <a:ea typeface="Calibri"/>
                <a:cs typeface="Calibri"/>
                <a:sym typeface="Calibri"/>
              </a:rPr>
              <a:t>Shares ideas regardless of language or literacy, and</a:t>
            </a:r>
            <a:endParaRPr>
              <a:solidFill>
                <a:schemeClr val="lt1"/>
              </a:solidFill>
            </a:endParaRPr>
          </a:p>
          <a:p>
            <a:pPr indent="-179388" lvl="0" marL="179388" marR="0" rtl="0" algn="l">
              <a:lnSpc>
                <a:spcPct val="100000"/>
              </a:lnSpc>
              <a:spcBef>
                <a:spcPts val="600"/>
              </a:spcBef>
              <a:spcAft>
                <a:spcPts val="0"/>
              </a:spcAft>
              <a:buClr>
                <a:schemeClr val="lt1"/>
              </a:buClr>
              <a:buSzPts val="2200"/>
              <a:buFont typeface="Arial"/>
              <a:buChar char="•"/>
            </a:pPr>
            <a:r>
              <a:rPr b="0" lang="en-US" sz="2200">
                <a:solidFill>
                  <a:schemeClr val="lt1"/>
                </a:solidFill>
                <a:latin typeface="Calibri"/>
                <a:ea typeface="Calibri"/>
                <a:cs typeface="Calibri"/>
                <a:sym typeface="Calibri"/>
              </a:rPr>
              <a:t>Involves the community in film-making, as a tool for social improvement and inclusion.</a:t>
            </a:r>
            <a:endParaRPr>
              <a:solidFill>
                <a:schemeClr val="lt1"/>
              </a:solidFill>
            </a:endParaRPr>
          </a:p>
          <a:p>
            <a:pPr indent="-39687" lvl="0" marL="179388" marR="0" rtl="0" algn="l">
              <a:lnSpc>
                <a:spcPct val="100000"/>
              </a:lnSpc>
              <a:spcBef>
                <a:spcPts val="600"/>
              </a:spcBef>
              <a:spcAft>
                <a:spcPts val="0"/>
              </a:spcAft>
              <a:buClr>
                <a:srgbClr val="07DEDB"/>
              </a:buClr>
              <a:buSzPts val="2200"/>
              <a:buFont typeface="Arial"/>
              <a:buNone/>
            </a:pPr>
            <a:r>
              <a:t/>
            </a:r>
            <a:endParaRPr b="0" sz="2200">
              <a:solidFill>
                <a:schemeClr val="lt1"/>
              </a:solidFill>
              <a:latin typeface="Calibri"/>
              <a:ea typeface="Calibri"/>
              <a:cs typeface="Calibri"/>
              <a:sym typeface="Calibri"/>
            </a:endParaRPr>
          </a:p>
          <a:p>
            <a:pPr indent="-179388" lvl="0" marL="179388" marR="0" rtl="0" algn="l">
              <a:lnSpc>
                <a:spcPct val="100000"/>
              </a:lnSpc>
              <a:spcBef>
                <a:spcPts val="600"/>
              </a:spcBef>
              <a:spcAft>
                <a:spcPts val="0"/>
              </a:spcAft>
              <a:buClr>
                <a:srgbClr val="07DEDB"/>
              </a:buClr>
              <a:buSzPts val="2200"/>
              <a:buFont typeface="Arial"/>
              <a:buNone/>
            </a:pPr>
            <a:r>
              <a:t/>
            </a:r>
            <a:endParaRPr b="0" sz="2200">
              <a:solidFill>
                <a:schemeClr val="lt1"/>
              </a:solidFill>
              <a:latin typeface="Arial"/>
              <a:ea typeface="Arial"/>
              <a:cs typeface="Arial"/>
              <a:sym typeface="Arial"/>
            </a:endParaRPr>
          </a:p>
        </p:txBody>
      </p:sp>
      <p:pic>
        <p:nvPicPr>
          <p:cNvPr id="579" name="Google Shape;579;p57"/>
          <p:cNvPicPr preferRelativeResize="0"/>
          <p:nvPr/>
        </p:nvPicPr>
        <p:blipFill rotWithShape="1">
          <a:blip r:embed="rId3">
            <a:alphaModFix/>
          </a:blip>
          <a:srcRect b="0" l="0" r="0" t="0"/>
          <a:stretch/>
        </p:blipFill>
        <p:spPr>
          <a:xfrm>
            <a:off x="7745459" y="440410"/>
            <a:ext cx="2777902" cy="2777902"/>
          </a:xfrm>
          <a:prstGeom prst="rect">
            <a:avLst/>
          </a:prstGeom>
          <a:noFill/>
          <a:ln cap="flat" cmpd="sng" w="9525">
            <a:solidFill>
              <a:srgbClr val="000000"/>
            </a:solidFill>
            <a:prstDash val="solid"/>
            <a:round/>
            <a:headEnd len="sm" w="sm" type="none"/>
            <a:tailEnd len="sm" w="sm" type="none"/>
          </a:ln>
        </p:spPr>
      </p:pic>
      <p:graphicFrame>
        <p:nvGraphicFramePr>
          <p:cNvPr id="580" name="Google Shape;580;p57"/>
          <p:cNvGraphicFramePr/>
          <p:nvPr/>
        </p:nvGraphicFramePr>
        <p:xfrm>
          <a:off x="400692" y="3342294"/>
          <a:ext cx="3000000" cy="3000000"/>
        </p:xfrm>
        <a:graphic>
          <a:graphicData uri="http://schemas.openxmlformats.org/drawingml/2006/table">
            <a:tbl>
              <a:tblPr bandRow="1" firstRow="1">
                <a:noFill/>
                <a:tableStyleId>{82BA5BED-01AE-43FA-81D3-64EDC081D4A3}</a:tableStyleId>
              </a:tblPr>
              <a:tblGrid>
                <a:gridCol w="5799750"/>
                <a:gridCol w="5799750"/>
              </a:tblGrid>
              <a:tr h="504900">
                <a:tc>
                  <a:txBody>
                    <a:bodyPr/>
                    <a:lstStyle/>
                    <a:p>
                      <a:pPr indent="0" lvl="0" marL="0" marR="0" rtl="0" algn="l">
                        <a:lnSpc>
                          <a:spcPct val="100000"/>
                        </a:lnSpc>
                        <a:spcBef>
                          <a:spcPts val="0"/>
                        </a:spcBef>
                        <a:spcAft>
                          <a:spcPts val="0"/>
                        </a:spcAft>
                        <a:buClr>
                          <a:srgbClr val="C00000"/>
                        </a:buClr>
                        <a:buSzPts val="2400"/>
                        <a:buFont typeface="Calibri"/>
                        <a:buNone/>
                      </a:pPr>
                      <a:r>
                        <a:rPr lang="en-US" sz="2400">
                          <a:solidFill>
                            <a:srgbClr val="C00000"/>
                          </a:solidFill>
                          <a:latin typeface="Calibri"/>
                          <a:ea typeface="Calibri"/>
                          <a:cs typeface="Calibri"/>
                          <a:sym typeface="Calibri"/>
                        </a:rPr>
                        <a:t>Pros</a:t>
                      </a:r>
                      <a:endParaRPr sz="2400">
                        <a:solidFill>
                          <a:srgbClr val="C00000"/>
                        </a:solidFill>
                        <a:latin typeface="Calibri"/>
                        <a:ea typeface="Calibri"/>
                        <a:cs typeface="Calibri"/>
                        <a:sym typeface="Calibri"/>
                      </a:endParaRPr>
                    </a:p>
                    <a:p>
                      <a:pPr indent="0" lvl="0" marL="0" marR="0" rtl="0" algn="l">
                        <a:spcBef>
                          <a:spcPts val="0"/>
                        </a:spcBef>
                        <a:spcAft>
                          <a:spcPts val="0"/>
                        </a:spcAft>
                        <a:buNone/>
                      </a:pPr>
                      <a:r>
                        <a:t/>
                      </a:r>
                      <a:endParaRPr sz="2400">
                        <a:solidFill>
                          <a:srgbClr val="C00000"/>
                        </a:solidFill>
                      </a:endParaRPr>
                    </a:p>
                  </a:txBody>
                  <a:tcPr marT="45725" marB="45725" marR="91450" marL="91450"/>
                </a:tc>
                <a:tc>
                  <a:txBody>
                    <a:bodyPr/>
                    <a:lstStyle/>
                    <a:p>
                      <a:pPr indent="0" lvl="0" marL="0" marR="0" rtl="0" algn="l">
                        <a:lnSpc>
                          <a:spcPct val="100000"/>
                        </a:lnSpc>
                        <a:spcBef>
                          <a:spcPts val="0"/>
                        </a:spcBef>
                        <a:spcAft>
                          <a:spcPts val="0"/>
                        </a:spcAft>
                        <a:buClr>
                          <a:srgbClr val="C00000"/>
                        </a:buClr>
                        <a:buSzPts val="2400"/>
                        <a:buFont typeface="Calibri"/>
                        <a:buNone/>
                      </a:pPr>
                      <a:r>
                        <a:rPr b="1" lang="en-US" sz="2400">
                          <a:solidFill>
                            <a:srgbClr val="C00000"/>
                          </a:solidFill>
                        </a:rPr>
                        <a:t>Cons</a:t>
                      </a:r>
                      <a:endParaRPr sz="2400">
                        <a:solidFill>
                          <a:srgbClr val="C00000"/>
                        </a:solidFill>
                      </a:endParaRPr>
                    </a:p>
                  </a:txBody>
                  <a:tcPr marT="45725" marB="45725" marR="91450" marL="91450"/>
                </a:tc>
              </a:tr>
              <a:tr h="370850">
                <a:tc>
                  <a:txBody>
                    <a:bodyPr/>
                    <a:lstStyle/>
                    <a:p>
                      <a:pPr indent="-127000" lvl="0" marL="0" marR="0" rtl="0" algn="l">
                        <a:spcBef>
                          <a:spcPts val="0"/>
                        </a:spcBef>
                        <a:spcAft>
                          <a:spcPts val="0"/>
                        </a:spcAft>
                        <a:buClr>
                          <a:schemeClr val="dk1"/>
                        </a:buClr>
                        <a:buSzPts val="2000"/>
                        <a:buFont typeface="Calibri"/>
                        <a:buChar char="•"/>
                      </a:pPr>
                      <a:r>
                        <a:rPr b="0" lang="en-US" sz="2000">
                          <a:solidFill>
                            <a:schemeClr val="dk1"/>
                          </a:solidFill>
                          <a:latin typeface="Calibri"/>
                          <a:ea typeface="Calibri"/>
                          <a:cs typeface="Calibri"/>
                          <a:sym typeface="Calibri"/>
                        </a:rPr>
                        <a:t>Conveys action, so is a preferred means of conveying events</a:t>
                      </a:r>
                      <a:endParaRPr/>
                    </a:p>
                    <a:p>
                      <a:pPr indent="-127000" lvl="0" marL="0" marR="0" rtl="0" algn="l">
                        <a:spcBef>
                          <a:spcPts val="0"/>
                        </a:spcBef>
                        <a:spcAft>
                          <a:spcPts val="0"/>
                        </a:spcAft>
                        <a:buClr>
                          <a:schemeClr val="dk1"/>
                        </a:buClr>
                        <a:buSzPts val="2000"/>
                        <a:buFont typeface="Calibri"/>
                        <a:buChar char="•"/>
                      </a:pPr>
                      <a:r>
                        <a:rPr b="0" lang="en-US" sz="2000">
                          <a:solidFill>
                            <a:schemeClr val="dk1"/>
                          </a:solidFill>
                          <a:latin typeface="Calibri"/>
                          <a:ea typeface="Calibri"/>
                          <a:cs typeface="Calibri"/>
                          <a:sym typeface="Calibri"/>
                        </a:rPr>
                        <a:t>Is meaningful regardless of language or literacy</a:t>
                      </a:r>
                      <a:endParaRPr/>
                    </a:p>
                    <a:p>
                      <a:pPr indent="-127000" lvl="0" marL="0" marR="0" rtl="0" algn="l">
                        <a:spcBef>
                          <a:spcPts val="0"/>
                        </a:spcBef>
                        <a:spcAft>
                          <a:spcPts val="0"/>
                        </a:spcAft>
                        <a:buClr>
                          <a:schemeClr val="dk1"/>
                        </a:buClr>
                        <a:buSzPts val="2000"/>
                        <a:buFont typeface="Calibri"/>
                        <a:buChar char="•"/>
                      </a:pPr>
                      <a:r>
                        <a:rPr b="0" lang="en-US" sz="2000">
                          <a:solidFill>
                            <a:schemeClr val="dk1"/>
                          </a:solidFill>
                          <a:latin typeface="Calibri"/>
                          <a:ea typeface="Calibri"/>
                          <a:cs typeface="Calibri"/>
                          <a:sym typeface="Calibri"/>
                        </a:rPr>
                        <a:t>Allows for the depiction of emotion</a:t>
                      </a:r>
                      <a:endParaRPr/>
                    </a:p>
                    <a:p>
                      <a:pPr indent="0" lvl="0" marL="0" marR="0" rtl="0" algn="l">
                        <a:spcBef>
                          <a:spcPts val="0"/>
                        </a:spcBef>
                        <a:spcAft>
                          <a:spcPts val="0"/>
                        </a:spcAft>
                        <a:buNone/>
                      </a:pPr>
                      <a:r>
                        <a:t/>
                      </a:r>
                      <a:endParaRPr sz="2000"/>
                    </a:p>
                  </a:txBody>
                  <a:tcPr marT="45725" marB="45725" marR="91450" marL="91450"/>
                </a:tc>
                <a:tc>
                  <a:txBody>
                    <a:bodyPr/>
                    <a:lstStyle/>
                    <a:p>
                      <a:pPr indent="-127000" lvl="0" marL="0" marR="0" rtl="0" algn="l">
                        <a:lnSpc>
                          <a:spcPct val="100000"/>
                        </a:lnSpc>
                        <a:spcBef>
                          <a:spcPts val="0"/>
                        </a:spcBef>
                        <a:spcAft>
                          <a:spcPts val="0"/>
                        </a:spcAft>
                        <a:buClr>
                          <a:srgbClr val="000000"/>
                        </a:buClr>
                        <a:buSzPts val="2000"/>
                        <a:buFont typeface="Calibri"/>
                        <a:buChar char="•"/>
                      </a:pPr>
                      <a:r>
                        <a:rPr lang="en-US" sz="2000">
                          <a:solidFill>
                            <a:srgbClr val="000000"/>
                          </a:solidFill>
                        </a:rPr>
                        <a:t>Relatively expensive compared with other techniques</a:t>
                      </a:r>
                      <a:endParaRPr/>
                    </a:p>
                    <a:p>
                      <a:pPr indent="-127000" lvl="0" marL="0" marR="0" rtl="0" algn="l">
                        <a:lnSpc>
                          <a:spcPct val="100000"/>
                        </a:lnSpc>
                        <a:spcBef>
                          <a:spcPts val="600"/>
                        </a:spcBef>
                        <a:spcAft>
                          <a:spcPts val="0"/>
                        </a:spcAft>
                        <a:buClr>
                          <a:srgbClr val="000000"/>
                        </a:buClr>
                        <a:buSzPts val="2000"/>
                        <a:buFont typeface="Calibri"/>
                        <a:buChar char="•"/>
                      </a:pPr>
                      <a:r>
                        <a:rPr lang="en-US" sz="2000">
                          <a:solidFill>
                            <a:srgbClr val="000000"/>
                          </a:solidFill>
                        </a:rPr>
                        <a:t>Not granted technical familiarity of all facilitators/community members</a:t>
                      </a:r>
                      <a:endParaRPr/>
                    </a:p>
                    <a:p>
                      <a:pPr indent="-127000" lvl="0" marL="0" marR="0" rtl="0" algn="l">
                        <a:lnSpc>
                          <a:spcPct val="100000"/>
                        </a:lnSpc>
                        <a:spcBef>
                          <a:spcPts val="600"/>
                        </a:spcBef>
                        <a:spcAft>
                          <a:spcPts val="0"/>
                        </a:spcAft>
                        <a:buClr>
                          <a:srgbClr val="000000"/>
                        </a:buClr>
                        <a:buSzPts val="2000"/>
                        <a:buFont typeface="Calibri"/>
                        <a:buChar char="•"/>
                      </a:pPr>
                      <a:r>
                        <a:rPr lang="en-US" sz="2000">
                          <a:solidFill>
                            <a:srgbClr val="000000"/>
                          </a:solidFill>
                        </a:rPr>
                        <a:t>Some community members may feel uncomfortable in front of the camera</a:t>
                      </a:r>
                      <a:endParaRPr/>
                    </a:p>
                    <a:p>
                      <a:pPr indent="0" lvl="0" marL="0" marR="0" rtl="0" algn="l">
                        <a:spcBef>
                          <a:spcPts val="0"/>
                        </a:spcBef>
                        <a:spcAft>
                          <a:spcPts val="0"/>
                        </a:spcAft>
                        <a:buNone/>
                      </a:pPr>
                      <a:r>
                        <a:t/>
                      </a:r>
                      <a:endParaRPr sz="2000"/>
                    </a:p>
                  </a:txBody>
                  <a:tcPr marT="45725" marB="45725" marR="91450" marL="91450"/>
                </a:tc>
              </a:tr>
            </a:tbl>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58"/>
          <p:cNvSpPr txBox="1"/>
          <p:nvPr>
            <p:ph type="title"/>
          </p:nvPr>
        </p:nvSpPr>
        <p:spPr>
          <a:xfrm>
            <a:off x="432620" y="516891"/>
            <a:ext cx="9606280" cy="110807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t>Methods of participatory video: a comparison</a:t>
            </a:r>
            <a:endParaRPr b="1" sz="3600"/>
          </a:p>
        </p:txBody>
      </p:sp>
      <p:sp>
        <p:nvSpPr>
          <p:cNvPr id="587" name="Google Shape;587;p58"/>
          <p:cNvSpPr/>
          <p:nvPr/>
        </p:nvSpPr>
        <p:spPr>
          <a:xfrm>
            <a:off x="365376" y="1872400"/>
            <a:ext cx="5748900" cy="3554700"/>
          </a:xfrm>
          <a:prstGeom prst="rect">
            <a:avLst/>
          </a:prstGeom>
          <a:noFill/>
          <a:ln cap="flat" cmpd="sng" w="9525">
            <a:solidFill>
              <a:schemeClr val="lt1"/>
            </a:solidFill>
            <a:prstDash val="solid"/>
            <a:miter lim="800000"/>
            <a:headEnd len="sm" w="sm" type="none"/>
            <a:tailEnd len="sm" w="sm" type="none"/>
          </a:ln>
        </p:spPr>
        <p:txBody>
          <a:bodyPr anchorCtr="0" anchor="t" bIns="45700" lIns="91425" spcFirstLastPara="1" rIns="91425" wrap="square" tIns="45700">
            <a:spAutoFit/>
          </a:bodyPr>
          <a:lstStyle/>
          <a:p>
            <a:pPr indent="0" lvl="0" marL="182880" marR="0" rtl="0" algn="l">
              <a:lnSpc>
                <a:spcPct val="100000"/>
              </a:lnSpc>
              <a:spcBef>
                <a:spcPts val="0"/>
              </a:spcBef>
              <a:spcAft>
                <a:spcPts val="0"/>
              </a:spcAft>
              <a:buClr>
                <a:schemeClr val="accent1"/>
              </a:buClr>
              <a:buSzPts val="2200"/>
              <a:buFont typeface="Arial"/>
              <a:buNone/>
            </a:pPr>
            <a:r>
              <a:rPr b="1" lang="en-US" sz="2200">
                <a:solidFill>
                  <a:schemeClr val="lt1"/>
                </a:solidFill>
                <a:latin typeface="Corbel"/>
                <a:ea typeface="Corbel"/>
                <a:cs typeface="Corbel"/>
                <a:sym typeface="Corbel"/>
              </a:rPr>
              <a:t>Short video films – stories</a:t>
            </a:r>
            <a:endParaRPr>
              <a:solidFill>
                <a:schemeClr val="lt1"/>
              </a:solidFill>
              <a:latin typeface="Corbel"/>
              <a:ea typeface="Corbel"/>
              <a:cs typeface="Corbel"/>
              <a:sym typeface="Corbel"/>
            </a:endParaRPr>
          </a:p>
          <a:p>
            <a:pPr indent="0" lvl="0" marL="182880" marR="0" rtl="0" algn="l">
              <a:lnSpc>
                <a:spcPct val="100000"/>
              </a:lnSpc>
              <a:spcBef>
                <a:spcPts val="600"/>
              </a:spcBef>
              <a:spcAft>
                <a:spcPts val="0"/>
              </a:spcAft>
              <a:buClr>
                <a:schemeClr val="dk1"/>
              </a:buClr>
              <a:buSzPts val="1870"/>
              <a:buFont typeface="Arial"/>
              <a:buNone/>
            </a:pPr>
            <a:r>
              <a:rPr lang="en-US" sz="2200">
                <a:solidFill>
                  <a:schemeClr val="lt1"/>
                </a:solidFill>
                <a:latin typeface="Corbel"/>
                <a:ea typeface="Corbel"/>
                <a:cs typeface="Corbel"/>
                <a:sym typeface="Corbel"/>
              </a:rPr>
              <a:t>Directed by the participants and shown to the wider community for feedback and inputs.</a:t>
            </a:r>
            <a:endParaRPr>
              <a:solidFill>
                <a:schemeClr val="lt1"/>
              </a:solidFill>
              <a:latin typeface="Corbel"/>
              <a:ea typeface="Corbel"/>
              <a:cs typeface="Corbel"/>
              <a:sym typeface="Corbel"/>
            </a:endParaRPr>
          </a:p>
          <a:p>
            <a:pPr indent="0" lvl="0" marL="182880" marR="0" rtl="0" algn="l">
              <a:lnSpc>
                <a:spcPct val="100000"/>
              </a:lnSpc>
              <a:spcBef>
                <a:spcPts val="0"/>
              </a:spcBef>
              <a:spcAft>
                <a:spcPts val="0"/>
              </a:spcAft>
              <a:buClr>
                <a:srgbClr val="07DEDB"/>
              </a:buClr>
              <a:buSzPts val="2200"/>
              <a:buFont typeface="Arial"/>
              <a:buNone/>
            </a:pPr>
            <a:r>
              <a:t/>
            </a:r>
            <a:endParaRPr sz="2200">
              <a:solidFill>
                <a:schemeClr val="lt1"/>
              </a:solidFill>
              <a:latin typeface="Corbel"/>
              <a:ea typeface="Corbel"/>
              <a:cs typeface="Corbel"/>
              <a:sym typeface="Corbel"/>
            </a:endParaRPr>
          </a:p>
          <a:p>
            <a:pPr indent="-139700" lvl="0" marL="182880" marR="0" rtl="0" algn="l">
              <a:lnSpc>
                <a:spcPct val="100000"/>
              </a:lnSpc>
              <a:spcBef>
                <a:spcPts val="0"/>
              </a:spcBef>
              <a:spcAft>
                <a:spcPts val="0"/>
              </a:spcAft>
              <a:buClr>
                <a:schemeClr val="lt1"/>
              </a:buClr>
              <a:buSzPts val="2200"/>
              <a:buFont typeface="Corbel"/>
              <a:buAutoNum type="arabicPeriod"/>
            </a:pPr>
            <a:r>
              <a:rPr lang="en-US" sz="2200">
                <a:solidFill>
                  <a:schemeClr val="lt1"/>
                </a:solidFill>
                <a:latin typeface="Corbel"/>
                <a:ea typeface="Corbel"/>
                <a:cs typeface="Corbel"/>
                <a:sym typeface="Corbel"/>
              </a:rPr>
              <a:t> Creates a collaborative product that is easy to share</a:t>
            </a:r>
            <a:endParaRPr>
              <a:solidFill>
                <a:schemeClr val="lt1"/>
              </a:solidFill>
              <a:latin typeface="Corbel"/>
              <a:ea typeface="Corbel"/>
              <a:cs typeface="Corbel"/>
              <a:sym typeface="Corbel"/>
            </a:endParaRPr>
          </a:p>
          <a:p>
            <a:pPr indent="-139700" lvl="0" marL="182880" marR="0" rtl="0" algn="l">
              <a:lnSpc>
                <a:spcPct val="100000"/>
              </a:lnSpc>
              <a:spcBef>
                <a:spcPts val="0"/>
              </a:spcBef>
              <a:spcAft>
                <a:spcPts val="0"/>
              </a:spcAft>
              <a:buClr>
                <a:schemeClr val="lt1"/>
              </a:buClr>
              <a:buSzPts val="2200"/>
              <a:buFont typeface="Corbel"/>
              <a:buAutoNum type="arabicPeriod"/>
            </a:pPr>
            <a:r>
              <a:rPr lang="en-US" sz="2200">
                <a:solidFill>
                  <a:schemeClr val="lt1"/>
                </a:solidFill>
                <a:latin typeface="Corbel"/>
                <a:ea typeface="Corbel"/>
                <a:cs typeface="Corbel"/>
                <a:sym typeface="Corbel"/>
              </a:rPr>
              <a:t> Authorship</a:t>
            </a:r>
            <a:endParaRPr>
              <a:solidFill>
                <a:schemeClr val="lt1"/>
              </a:solidFill>
              <a:latin typeface="Corbel"/>
              <a:ea typeface="Corbel"/>
              <a:cs typeface="Corbel"/>
              <a:sym typeface="Corbel"/>
            </a:endParaRPr>
          </a:p>
          <a:p>
            <a:pPr indent="0" lvl="0" marL="182880" marR="0" rtl="0" algn="l">
              <a:lnSpc>
                <a:spcPct val="100000"/>
              </a:lnSpc>
              <a:spcBef>
                <a:spcPts val="0"/>
              </a:spcBef>
              <a:spcAft>
                <a:spcPts val="0"/>
              </a:spcAft>
              <a:buClr>
                <a:schemeClr val="dk1"/>
              </a:buClr>
              <a:buSzPts val="2200"/>
              <a:buFont typeface="Arial"/>
              <a:buNone/>
            </a:pPr>
            <a:r>
              <a:rPr lang="en-US" sz="2200">
                <a:solidFill>
                  <a:schemeClr val="lt1"/>
                </a:solidFill>
                <a:latin typeface="Corbel"/>
                <a:ea typeface="Corbel"/>
                <a:cs typeface="Corbel"/>
                <a:sym typeface="Corbel"/>
              </a:rPr>
              <a:t>3. Mediated </a:t>
            </a:r>
            <a:endParaRPr>
              <a:solidFill>
                <a:schemeClr val="lt1"/>
              </a:solidFill>
              <a:latin typeface="Corbel"/>
              <a:ea typeface="Corbel"/>
              <a:cs typeface="Corbel"/>
              <a:sym typeface="Corbel"/>
            </a:endParaRPr>
          </a:p>
          <a:p>
            <a:pPr indent="0" lvl="0" marL="182880" marR="0" rtl="0" algn="l">
              <a:lnSpc>
                <a:spcPct val="100000"/>
              </a:lnSpc>
              <a:spcBef>
                <a:spcPts val="0"/>
              </a:spcBef>
              <a:spcAft>
                <a:spcPts val="0"/>
              </a:spcAft>
              <a:buClr>
                <a:schemeClr val="dk1"/>
              </a:buClr>
              <a:buSzPts val="2200"/>
              <a:buFont typeface="Arial"/>
              <a:buNone/>
            </a:pPr>
            <a:r>
              <a:rPr lang="en-US" sz="2200">
                <a:solidFill>
                  <a:schemeClr val="lt1"/>
                </a:solidFill>
                <a:latin typeface="Corbel"/>
                <a:ea typeface="Corbel"/>
                <a:cs typeface="Corbel"/>
                <a:sym typeface="Corbel"/>
              </a:rPr>
              <a:t>4. Not recorded in context</a:t>
            </a:r>
            <a:endParaRPr>
              <a:solidFill>
                <a:schemeClr val="lt1"/>
              </a:solidFill>
              <a:latin typeface="Corbel"/>
              <a:ea typeface="Corbel"/>
              <a:cs typeface="Corbel"/>
              <a:sym typeface="Corbel"/>
            </a:endParaRPr>
          </a:p>
          <a:p>
            <a:pPr indent="0" lvl="0" marL="182880" marR="0" rtl="0" algn="l">
              <a:lnSpc>
                <a:spcPct val="100000"/>
              </a:lnSpc>
              <a:spcBef>
                <a:spcPts val="0"/>
              </a:spcBef>
              <a:spcAft>
                <a:spcPts val="0"/>
              </a:spcAft>
              <a:buClr>
                <a:schemeClr val="dk1"/>
              </a:buClr>
              <a:buSzPts val="2200"/>
              <a:buFont typeface="Arial"/>
              <a:buNone/>
            </a:pPr>
            <a:r>
              <a:rPr lang="en-US" sz="2200">
                <a:solidFill>
                  <a:schemeClr val="lt1"/>
                </a:solidFill>
                <a:latin typeface="Corbel"/>
                <a:ea typeface="Corbel"/>
                <a:cs typeface="Corbel"/>
                <a:sym typeface="Corbel"/>
              </a:rPr>
              <a:t>5. Voice of creator</a:t>
            </a:r>
            <a:endParaRPr>
              <a:solidFill>
                <a:schemeClr val="lt1"/>
              </a:solidFill>
              <a:latin typeface="Corbel"/>
              <a:ea typeface="Corbel"/>
              <a:cs typeface="Corbel"/>
              <a:sym typeface="Corbel"/>
            </a:endParaRPr>
          </a:p>
        </p:txBody>
      </p:sp>
      <p:sp>
        <p:nvSpPr>
          <p:cNvPr id="588" name="Google Shape;588;p58"/>
          <p:cNvSpPr/>
          <p:nvPr/>
        </p:nvSpPr>
        <p:spPr>
          <a:xfrm>
            <a:off x="6341986" y="1864593"/>
            <a:ext cx="5380200" cy="3570300"/>
          </a:xfrm>
          <a:prstGeom prst="rect">
            <a:avLst/>
          </a:prstGeom>
          <a:noFill/>
          <a:ln cap="flat" cmpd="sng" w="9525">
            <a:solidFill>
              <a:schemeClr val="lt1"/>
            </a:solidFill>
            <a:prstDash val="solid"/>
            <a:miter lim="800000"/>
            <a:headEnd len="sm" w="sm" type="none"/>
            <a:tailEnd len="sm" w="sm" type="none"/>
          </a:ln>
        </p:spPr>
        <p:txBody>
          <a:bodyPr anchorCtr="0" anchor="t" bIns="45700" lIns="91425" spcFirstLastPara="1" rIns="91425" wrap="square" tIns="45700">
            <a:spAutoFit/>
          </a:bodyPr>
          <a:lstStyle/>
          <a:p>
            <a:pPr indent="-179388" lvl="0" marL="179388" marR="0" rtl="0" algn="l">
              <a:lnSpc>
                <a:spcPct val="100000"/>
              </a:lnSpc>
              <a:spcBef>
                <a:spcPts val="0"/>
              </a:spcBef>
              <a:spcAft>
                <a:spcPts val="0"/>
              </a:spcAft>
              <a:buClr>
                <a:schemeClr val="dk1"/>
              </a:buClr>
              <a:buSzPts val="2200"/>
              <a:buFont typeface="Arial"/>
              <a:buNone/>
            </a:pPr>
            <a:r>
              <a:rPr b="1" lang="en-US" sz="2200">
                <a:solidFill>
                  <a:schemeClr val="lt1"/>
                </a:solidFill>
                <a:latin typeface="Corbel"/>
                <a:ea typeface="Corbel"/>
                <a:cs typeface="Corbel"/>
                <a:sym typeface="Corbel"/>
              </a:rPr>
              <a:t>Ongoing video recording</a:t>
            </a:r>
            <a:endParaRPr>
              <a:solidFill>
                <a:schemeClr val="lt1"/>
              </a:solidFill>
              <a:latin typeface="Corbel"/>
              <a:ea typeface="Corbel"/>
              <a:cs typeface="Corbel"/>
              <a:sym typeface="Corbel"/>
            </a:endParaRPr>
          </a:p>
          <a:p>
            <a:pPr indent="0" lvl="0" marL="0" marR="0" rtl="0" algn="l">
              <a:lnSpc>
                <a:spcPct val="100000"/>
              </a:lnSpc>
              <a:spcBef>
                <a:spcPts val="600"/>
              </a:spcBef>
              <a:spcAft>
                <a:spcPts val="0"/>
              </a:spcAft>
              <a:buClr>
                <a:schemeClr val="dk1"/>
              </a:buClr>
              <a:buSzPts val="2200"/>
              <a:buFont typeface="Arial"/>
              <a:buNone/>
            </a:pPr>
            <a:r>
              <a:rPr lang="en-US" sz="2200">
                <a:solidFill>
                  <a:schemeClr val="lt1"/>
                </a:solidFill>
                <a:latin typeface="Corbel"/>
                <a:ea typeface="Corbel"/>
                <a:cs typeface="Corbel"/>
                <a:sym typeface="Corbel"/>
              </a:rPr>
              <a:t>Recording every day life and events as they happen in context</a:t>
            </a:r>
            <a:endParaRPr>
              <a:solidFill>
                <a:schemeClr val="lt1"/>
              </a:solidFill>
              <a:latin typeface="Corbel"/>
              <a:ea typeface="Corbel"/>
              <a:cs typeface="Corbel"/>
              <a:sym typeface="Corbel"/>
            </a:endParaRPr>
          </a:p>
          <a:p>
            <a:pPr indent="0" lvl="0" marL="0" marR="0" rtl="0" algn="l">
              <a:lnSpc>
                <a:spcPct val="100000"/>
              </a:lnSpc>
              <a:spcBef>
                <a:spcPts val="600"/>
              </a:spcBef>
              <a:spcAft>
                <a:spcPts val="0"/>
              </a:spcAft>
              <a:buClr>
                <a:srgbClr val="07DEDB"/>
              </a:buClr>
              <a:buSzPts val="2200"/>
              <a:buFont typeface="Arial"/>
              <a:buNone/>
            </a:pPr>
            <a:r>
              <a:t/>
            </a:r>
            <a:endParaRPr sz="2200">
              <a:solidFill>
                <a:schemeClr val="lt1"/>
              </a:solidFill>
              <a:latin typeface="Corbel"/>
              <a:ea typeface="Corbel"/>
              <a:cs typeface="Corbel"/>
              <a:sym typeface="Corbel"/>
            </a:endParaRPr>
          </a:p>
          <a:p>
            <a:pPr indent="-179388" lvl="0" marL="179388" marR="0" rtl="0" algn="l">
              <a:lnSpc>
                <a:spcPct val="100000"/>
              </a:lnSpc>
              <a:spcBef>
                <a:spcPts val="0"/>
              </a:spcBef>
              <a:spcAft>
                <a:spcPts val="0"/>
              </a:spcAft>
              <a:buClr>
                <a:schemeClr val="lt1"/>
              </a:buClr>
              <a:buSzPts val="2200"/>
              <a:buFont typeface="Corbel"/>
              <a:buAutoNum type="arabicPeriod"/>
            </a:pPr>
            <a:r>
              <a:rPr lang="en-US" sz="2200">
                <a:solidFill>
                  <a:schemeClr val="lt1"/>
                </a:solidFill>
                <a:latin typeface="Corbel"/>
                <a:ea typeface="Corbel"/>
                <a:cs typeface="Corbel"/>
                <a:sym typeface="Corbel"/>
              </a:rPr>
              <a:t> Not a product</a:t>
            </a:r>
            <a:endParaRPr>
              <a:solidFill>
                <a:schemeClr val="lt1"/>
              </a:solidFill>
              <a:latin typeface="Corbel"/>
              <a:ea typeface="Corbel"/>
              <a:cs typeface="Corbel"/>
              <a:sym typeface="Corbel"/>
            </a:endParaRPr>
          </a:p>
          <a:p>
            <a:pPr indent="-179388" lvl="0" marL="179388" marR="0" rtl="0" algn="l">
              <a:lnSpc>
                <a:spcPct val="100000"/>
              </a:lnSpc>
              <a:spcBef>
                <a:spcPts val="0"/>
              </a:spcBef>
              <a:spcAft>
                <a:spcPts val="0"/>
              </a:spcAft>
              <a:buClr>
                <a:schemeClr val="lt1"/>
              </a:buClr>
              <a:buSzPts val="2200"/>
              <a:buFont typeface="Corbel"/>
              <a:buAutoNum type="arabicPeriod"/>
            </a:pPr>
            <a:r>
              <a:rPr lang="en-US" sz="2200">
                <a:solidFill>
                  <a:schemeClr val="lt1"/>
                </a:solidFill>
                <a:latin typeface="Corbel"/>
                <a:ea typeface="Corbel"/>
                <a:cs typeface="Corbel"/>
                <a:sym typeface="Corbel"/>
              </a:rPr>
              <a:t> Would tend to be an individual perspective</a:t>
            </a:r>
            <a:endParaRPr>
              <a:solidFill>
                <a:schemeClr val="lt1"/>
              </a:solidFill>
              <a:latin typeface="Corbel"/>
              <a:ea typeface="Corbel"/>
              <a:cs typeface="Corbel"/>
              <a:sym typeface="Corbel"/>
            </a:endParaRPr>
          </a:p>
          <a:p>
            <a:pPr indent="-179388" lvl="0" marL="179388" marR="0" rtl="0" algn="l">
              <a:lnSpc>
                <a:spcPct val="100000"/>
              </a:lnSpc>
              <a:spcBef>
                <a:spcPts val="0"/>
              </a:spcBef>
              <a:spcAft>
                <a:spcPts val="0"/>
              </a:spcAft>
              <a:buClr>
                <a:schemeClr val="lt1"/>
              </a:buClr>
              <a:buSzPts val="2200"/>
              <a:buFont typeface="Corbel"/>
              <a:buAutoNum type="arabicPeriod"/>
            </a:pPr>
            <a:r>
              <a:rPr lang="en-US" sz="2200">
                <a:solidFill>
                  <a:schemeClr val="lt1"/>
                </a:solidFill>
                <a:latin typeface="Corbel"/>
                <a:ea typeface="Corbel"/>
                <a:cs typeface="Corbel"/>
                <a:sym typeface="Corbel"/>
              </a:rPr>
              <a:t> Direct</a:t>
            </a:r>
            <a:endParaRPr>
              <a:solidFill>
                <a:schemeClr val="lt1"/>
              </a:solidFill>
              <a:latin typeface="Corbel"/>
              <a:ea typeface="Corbel"/>
              <a:cs typeface="Corbel"/>
              <a:sym typeface="Corbel"/>
            </a:endParaRPr>
          </a:p>
          <a:p>
            <a:pPr indent="-179388" lvl="0" marL="179388" marR="0" rtl="0" algn="l">
              <a:lnSpc>
                <a:spcPct val="100000"/>
              </a:lnSpc>
              <a:spcBef>
                <a:spcPts val="0"/>
              </a:spcBef>
              <a:spcAft>
                <a:spcPts val="0"/>
              </a:spcAft>
              <a:buClr>
                <a:schemeClr val="lt1"/>
              </a:buClr>
              <a:buSzPts val="2200"/>
              <a:buFont typeface="Corbel"/>
              <a:buAutoNum type="arabicPeriod"/>
            </a:pPr>
            <a:r>
              <a:rPr lang="en-US" sz="2200">
                <a:solidFill>
                  <a:schemeClr val="lt1"/>
                </a:solidFill>
                <a:latin typeface="Corbel"/>
                <a:ea typeface="Corbel"/>
                <a:cs typeface="Corbel"/>
                <a:sym typeface="Corbel"/>
              </a:rPr>
              <a:t> Recorded in context</a:t>
            </a:r>
            <a:endParaRPr>
              <a:solidFill>
                <a:schemeClr val="lt1"/>
              </a:solidFill>
              <a:latin typeface="Corbel"/>
              <a:ea typeface="Corbel"/>
              <a:cs typeface="Corbel"/>
              <a:sym typeface="Corbel"/>
            </a:endParaRPr>
          </a:p>
          <a:p>
            <a:pPr indent="-179388" lvl="0" marL="179388" marR="0" rtl="0" algn="l">
              <a:lnSpc>
                <a:spcPct val="100000"/>
              </a:lnSpc>
              <a:spcBef>
                <a:spcPts val="0"/>
              </a:spcBef>
              <a:spcAft>
                <a:spcPts val="0"/>
              </a:spcAft>
              <a:buClr>
                <a:schemeClr val="lt1"/>
              </a:buClr>
              <a:buSzPts val="2200"/>
              <a:buFont typeface="Corbel"/>
              <a:buAutoNum type="arabicPeriod"/>
            </a:pPr>
            <a:r>
              <a:rPr lang="en-US" sz="2200">
                <a:solidFill>
                  <a:schemeClr val="lt1"/>
                </a:solidFill>
                <a:latin typeface="Corbel"/>
                <a:ea typeface="Corbel"/>
                <a:cs typeface="Corbel"/>
                <a:sym typeface="Corbel"/>
              </a:rPr>
              <a:t> Voice of practitioners</a:t>
            </a:r>
            <a:endParaRPr>
              <a:solidFill>
                <a:schemeClr val="lt1"/>
              </a:solidFill>
              <a:latin typeface="Corbel"/>
              <a:ea typeface="Corbel"/>
              <a:cs typeface="Corbel"/>
              <a:sym typeface="Corbel"/>
            </a:endParaRPr>
          </a:p>
          <a:p>
            <a:pPr indent="-179388" lvl="0" marL="179388" marR="0" rtl="0" algn="l">
              <a:lnSpc>
                <a:spcPct val="100000"/>
              </a:lnSpc>
              <a:spcBef>
                <a:spcPts val="0"/>
              </a:spcBef>
              <a:spcAft>
                <a:spcPts val="0"/>
              </a:spcAft>
              <a:buClr>
                <a:srgbClr val="07DEDB"/>
              </a:buClr>
              <a:buSzPts val="1800"/>
              <a:buFont typeface="Arial"/>
              <a:buNone/>
            </a:pPr>
            <a:r>
              <a:t/>
            </a:r>
            <a:endParaRPr sz="1800">
              <a:solidFill>
                <a:schemeClr val="lt1"/>
              </a:solidFill>
              <a:latin typeface="Corbel"/>
              <a:ea typeface="Corbel"/>
              <a:cs typeface="Corbel"/>
              <a:sym typeface="Corbel"/>
            </a:endParaRPr>
          </a:p>
        </p:txBody>
      </p:sp>
      <p:pic>
        <p:nvPicPr>
          <p:cNvPr id="589" name="Google Shape;589;p58"/>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59"/>
          <p:cNvSpPr txBox="1"/>
          <p:nvPr>
            <p:ph type="title"/>
          </p:nvPr>
        </p:nvSpPr>
        <p:spPr>
          <a:xfrm>
            <a:off x="734377" y="795975"/>
            <a:ext cx="9545321" cy="334326"/>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b="1" lang="en-US" sz="3600"/>
              <a:t>Documentation video tips</a:t>
            </a:r>
            <a:br>
              <a:rPr lang="en-US" sz="3600"/>
            </a:br>
            <a:endParaRPr sz="3600"/>
          </a:p>
        </p:txBody>
      </p:sp>
      <p:sp>
        <p:nvSpPr>
          <p:cNvPr id="596" name="Google Shape;596;p59"/>
          <p:cNvSpPr txBox="1"/>
          <p:nvPr>
            <p:ph idx="1" type="body"/>
          </p:nvPr>
        </p:nvSpPr>
        <p:spPr>
          <a:xfrm>
            <a:off x="5672139" y="1836738"/>
            <a:ext cx="6184581" cy="3924300"/>
          </a:xfrm>
          <a:prstGeom prst="rect">
            <a:avLst/>
          </a:prstGeom>
          <a:noFill/>
          <a:ln>
            <a:noFill/>
          </a:ln>
        </p:spPr>
        <p:txBody>
          <a:bodyPr anchorCtr="0" anchor="t" bIns="45700" lIns="91425" spcFirstLastPara="1" rIns="91425" wrap="square" tIns="45700">
            <a:normAutofit lnSpcReduction="20000"/>
          </a:bodyPr>
          <a:lstStyle/>
          <a:p>
            <a:pPr indent="-179388" lvl="0" marL="179388" rtl="0" algn="l">
              <a:lnSpc>
                <a:spcPct val="100000"/>
              </a:lnSpc>
              <a:spcBef>
                <a:spcPts val="0"/>
              </a:spcBef>
              <a:spcAft>
                <a:spcPts val="0"/>
              </a:spcAft>
              <a:buClr>
                <a:schemeClr val="dk1"/>
              </a:buClr>
              <a:buSzPts val="2200"/>
              <a:buNone/>
            </a:pPr>
            <a:r>
              <a:rPr lang="en-US" sz="2200"/>
              <a:t>ICH focusses on process and not product </a:t>
            </a:r>
            <a:endParaRPr/>
          </a:p>
          <a:p>
            <a:pPr indent="-39687" lvl="0" marL="179388" rtl="0" algn="l">
              <a:lnSpc>
                <a:spcPct val="100000"/>
              </a:lnSpc>
              <a:spcBef>
                <a:spcPts val="600"/>
              </a:spcBef>
              <a:spcAft>
                <a:spcPts val="0"/>
              </a:spcAft>
              <a:buClr>
                <a:schemeClr val="dk1"/>
              </a:buClr>
              <a:buSzPts val="2200"/>
              <a:buNone/>
            </a:pPr>
            <a:r>
              <a:t/>
            </a:r>
            <a:endParaRPr sz="2200"/>
          </a:p>
          <a:p>
            <a:pPr indent="-179388" lvl="0" marL="179388" rtl="0" algn="l">
              <a:lnSpc>
                <a:spcPct val="100000"/>
              </a:lnSpc>
              <a:spcBef>
                <a:spcPts val="600"/>
              </a:spcBef>
              <a:spcAft>
                <a:spcPts val="0"/>
              </a:spcAft>
              <a:buClr>
                <a:schemeClr val="lt1"/>
              </a:buClr>
              <a:buSzPts val="2200"/>
              <a:buChar char="•"/>
            </a:pPr>
            <a:r>
              <a:rPr lang="en-US" sz="2200"/>
              <a:t>Show background area – general shots</a:t>
            </a:r>
            <a:endParaRPr/>
          </a:p>
          <a:p>
            <a:pPr indent="-39687" lvl="0" marL="179388" rtl="0" algn="l">
              <a:lnSpc>
                <a:spcPct val="100000"/>
              </a:lnSpc>
              <a:spcBef>
                <a:spcPts val="600"/>
              </a:spcBef>
              <a:spcAft>
                <a:spcPts val="0"/>
              </a:spcAft>
              <a:buClr>
                <a:schemeClr val="dk1"/>
              </a:buClr>
              <a:buSzPts val="2200"/>
              <a:buNone/>
            </a:pPr>
            <a:r>
              <a:t/>
            </a:r>
            <a:endParaRPr sz="2200"/>
          </a:p>
          <a:p>
            <a:pPr indent="-179388" lvl="0" marL="179388" rtl="0" algn="l">
              <a:lnSpc>
                <a:spcPct val="100000"/>
              </a:lnSpc>
              <a:spcBef>
                <a:spcPts val="600"/>
              </a:spcBef>
              <a:spcAft>
                <a:spcPts val="0"/>
              </a:spcAft>
              <a:buClr>
                <a:schemeClr val="lt1"/>
              </a:buClr>
              <a:buSzPts val="2200"/>
              <a:buChar char="•"/>
            </a:pPr>
            <a:r>
              <a:rPr lang="en-US" sz="2200"/>
              <a:t>Do short interviews to explain footage that has been shot</a:t>
            </a:r>
            <a:endParaRPr/>
          </a:p>
          <a:p>
            <a:pPr indent="-39687" lvl="0" marL="179388" rtl="0" algn="l">
              <a:lnSpc>
                <a:spcPct val="100000"/>
              </a:lnSpc>
              <a:spcBef>
                <a:spcPts val="600"/>
              </a:spcBef>
              <a:spcAft>
                <a:spcPts val="0"/>
              </a:spcAft>
              <a:buClr>
                <a:schemeClr val="dk1"/>
              </a:buClr>
              <a:buSzPts val="2200"/>
              <a:buNone/>
            </a:pPr>
            <a:r>
              <a:t/>
            </a:r>
            <a:endParaRPr sz="2200"/>
          </a:p>
          <a:p>
            <a:pPr indent="-179388" lvl="0" marL="179388" rtl="0" algn="l">
              <a:lnSpc>
                <a:spcPct val="100000"/>
              </a:lnSpc>
              <a:spcBef>
                <a:spcPts val="600"/>
              </a:spcBef>
              <a:spcAft>
                <a:spcPts val="0"/>
              </a:spcAft>
              <a:buClr>
                <a:schemeClr val="lt1"/>
              </a:buClr>
              <a:buSzPts val="2200"/>
              <a:buChar char="•"/>
            </a:pPr>
            <a:r>
              <a:rPr lang="en-US" sz="2200"/>
              <a:t>Think about where close ups are needed. e.g. hand and foot movements for dance, facial expressions etc.</a:t>
            </a:r>
            <a:endParaRPr/>
          </a:p>
          <a:p>
            <a:pPr indent="-39687" lvl="0" marL="179388" rtl="0" algn="l">
              <a:lnSpc>
                <a:spcPct val="100000"/>
              </a:lnSpc>
              <a:spcBef>
                <a:spcPts val="600"/>
              </a:spcBef>
              <a:spcAft>
                <a:spcPts val="0"/>
              </a:spcAft>
              <a:buClr>
                <a:schemeClr val="dk1"/>
              </a:buClr>
              <a:buSzPts val="2200"/>
              <a:buNone/>
            </a:pPr>
            <a:r>
              <a:t/>
            </a:r>
            <a:endParaRPr sz="2200"/>
          </a:p>
        </p:txBody>
      </p:sp>
      <p:pic>
        <p:nvPicPr>
          <p:cNvPr id="597" name="Google Shape;597;p59"/>
          <p:cNvPicPr preferRelativeResize="0"/>
          <p:nvPr>
            <p:ph idx="3" type="body"/>
          </p:nvPr>
        </p:nvPicPr>
        <p:blipFill rotWithShape="1">
          <a:blip r:embed="rId3">
            <a:alphaModFix/>
          </a:blip>
          <a:srcRect b="0" l="0" r="0" t="0"/>
          <a:stretch/>
        </p:blipFill>
        <p:spPr>
          <a:xfrm>
            <a:off x="1806575" y="1525588"/>
            <a:ext cx="1512888" cy="1543050"/>
          </a:xfrm>
          <a:prstGeom prst="rect">
            <a:avLst/>
          </a:prstGeom>
          <a:noFill/>
          <a:ln cap="flat" cmpd="sng" w="9525">
            <a:solidFill>
              <a:srgbClr val="000000"/>
            </a:solidFill>
            <a:prstDash val="solid"/>
            <a:round/>
            <a:headEnd len="sm" w="sm" type="none"/>
            <a:tailEnd len="sm" w="sm" type="none"/>
          </a:ln>
        </p:spPr>
      </p:pic>
      <p:pic>
        <p:nvPicPr>
          <p:cNvPr id="598" name="Google Shape;598;p59"/>
          <p:cNvPicPr preferRelativeResize="0"/>
          <p:nvPr/>
        </p:nvPicPr>
        <p:blipFill rotWithShape="1">
          <a:blip r:embed="rId4">
            <a:alphaModFix/>
          </a:blip>
          <a:srcRect b="0" l="0" r="0" t="0"/>
          <a:stretch/>
        </p:blipFill>
        <p:spPr>
          <a:xfrm>
            <a:off x="3411538" y="1620838"/>
            <a:ext cx="1930400" cy="1447800"/>
          </a:xfrm>
          <a:prstGeom prst="rect">
            <a:avLst/>
          </a:prstGeom>
          <a:noFill/>
          <a:ln cap="flat" cmpd="sng" w="9525">
            <a:solidFill>
              <a:srgbClr val="000000"/>
            </a:solidFill>
            <a:prstDash val="solid"/>
            <a:miter lim="800000"/>
            <a:headEnd len="sm" w="sm" type="none"/>
            <a:tailEnd len="sm" w="sm" type="none"/>
          </a:ln>
        </p:spPr>
      </p:pic>
      <p:pic>
        <p:nvPicPr>
          <p:cNvPr id="599" name="Google Shape;599;p59"/>
          <p:cNvPicPr preferRelativeResize="0"/>
          <p:nvPr/>
        </p:nvPicPr>
        <p:blipFill rotWithShape="1">
          <a:blip r:embed="rId5">
            <a:alphaModFix/>
          </a:blip>
          <a:srcRect b="0" l="0" r="0" t="0"/>
          <a:stretch/>
        </p:blipFill>
        <p:spPr>
          <a:xfrm>
            <a:off x="1706564" y="3165476"/>
            <a:ext cx="1831975" cy="1374775"/>
          </a:xfrm>
          <a:prstGeom prst="rect">
            <a:avLst/>
          </a:prstGeom>
          <a:noFill/>
          <a:ln cap="flat" cmpd="sng" w="9525">
            <a:solidFill>
              <a:srgbClr val="000000"/>
            </a:solidFill>
            <a:prstDash val="solid"/>
            <a:miter lim="800000"/>
            <a:headEnd len="sm" w="sm" type="none"/>
            <a:tailEnd len="sm" w="sm" type="none"/>
          </a:ln>
        </p:spPr>
      </p:pic>
      <p:pic>
        <p:nvPicPr>
          <p:cNvPr id="600" name="Google Shape;600;p59"/>
          <p:cNvPicPr preferRelativeResize="0"/>
          <p:nvPr/>
        </p:nvPicPr>
        <p:blipFill rotWithShape="1">
          <a:blip r:embed="rId6">
            <a:alphaModFix/>
          </a:blip>
          <a:srcRect b="0" l="0" r="0" t="0"/>
          <a:stretch/>
        </p:blipFill>
        <p:spPr>
          <a:xfrm>
            <a:off x="3621088" y="3163889"/>
            <a:ext cx="1885950" cy="1412875"/>
          </a:xfrm>
          <a:prstGeom prst="rect">
            <a:avLst/>
          </a:prstGeom>
          <a:noFill/>
          <a:ln cap="flat" cmpd="sng" w="9525">
            <a:solidFill>
              <a:srgbClr val="000000"/>
            </a:solidFill>
            <a:prstDash val="solid"/>
            <a:miter lim="800000"/>
            <a:headEnd len="sm" w="sm" type="none"/>
            <a:tailEnd len="sm" w="sm" type="none"/>
          </a:ln>
        </p:spPr>
      </p:pic>
      <p:pic>
        <p:nvPicPr>
          <p:cNvPr id="601" name="Google Shape;601;p59"/>
          <p:cNvPicPr preferRelativeResize="0"/>
          <p:nvPr/>
        </p:nvPicPr>
        <p:blipFill rotWithShape="1">
          <a:blip r:embed="rId7">
            <a:alphaModFix/>
          </a:blip>
          <a:srcRect b="0" l="0" r="0" t="0"/>
          <a:stretch/>
        </p:blipFill>
        <p:spPr>
          <a:xfrm>
            <a:off x="1546226" y="4635500"/>
            <a:ext cx="2152650" cy="1616075"/>
          </a:xfrm>
          <a:prstGeom prst="rect">
            <a:avLst/>
          </a:prstGeom>
          <a:noFill/>
          <a:ln cap="flat" cmpd="sng" w="9525">
            <a:solidFill>
              <a:srgbClr val="000000"/>
            </a:solidFill>
            <a:prstDash val="solid"/>
            <a:miter lim="800000"/>
            <a:headEnd len="sm" w="sm" type="none"/>
            <a:tailEnd len="sm" w="sm" type="none"/>
          </a:ln>
        </p:spPr>
      </p:pic>
      <p:pic>
        <p:nvPicPr>
          <p:cNvPr id="602" name="Google Shape;602;p59"/>
          <p:cNvPicPr preferRelativeResize="0"/>
          <p:nvPr/>
        </p:nvPicPr>
        <p:blipFill rotWithShape="1">
          <a:blip r:embed="rId8">
            <a:alphaModFix/>
          </a:blip>
          <a:srcRect b="0" l="0" r="0" t="0"/>
          <a:stretch/>
        </p:blipFill>
        <p:spPr>
          <a:xfrm>
            <a:off x="3761425" y="4803775"/>
            <a:ext cx="1928812" cy="1447800"/>
          </a:xfrm>
          <a:prstGeom prst="rect">
            <a:avLst/>
          </a:prstGeom>
          <a:noFill/>
          <a:ln cap="flat" cmpd="sng" w="9525">
            <a:solidFill>
              <a:srgbClr val="000000"/>
            </a:solidFill>
            <a:prstDash val="solid"/>
            <a:miter lim="800000"/>
            <a:headEnd len="sm" w="sm" type="none"/>
            <a:tailEnd len="sm" w="sm" type="none"/>
          </a:ln>
        </p:spPr>
      </p:pic>
      <p:pic>
        <p:nvPicPr>
          <p:cNvPr id="603" name="Google Shape;603;p59"/>
          <p:cNvPicPr preferRelativeResize="0"/>
          <p:nvPr/>
        </p:nvPicPr>
        <p:blipFill rotWithShape="1">
          <a:blip r:embed="rId9">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6"/>
          <p:cNvSpPr txBox="1"/>
          <p:nvPr>
            <p:ph idx="1" type="body"/>
          </p:nvPr>
        </p:nvSpPr>
        <p:spPr>
          <a:xfrm>
            <a:off x="944562" y="1394144"/>
            <a:ext cx="8717597" cy="5362256"/>
          </a:xfrm>
          <a:prstGeom prst="rect">
            <a:avLst/>
          </a:prstGeom>
          <a:noFill/>
          <a:ln>
            <a:noFill/>
          </a:ln>
        </p:spPr>
        <p:txBody>
          <a:bodyPr anchorCtr="0" anchor="t" bIns="45700" lIns="91425" spcFirstLastPara="1" rIns="91425" wrap="square" tIns="45700">
            <a:normAutofit/>
          </a:bodyPr>
          <a:lstStyle/>
          <a:p>
            <a:pPr indent="-114300" lvl="2" marL="1143000" rtl="0" algn="l">
              <a:lnSpc>
                <a:spcPct val="90000"/>
              </a:lnSpc>
              <a:spcBef>
                <a:spcPts val="0"/>
              </a:spcBef>
              <a:spcAft>
                <a:spcPts val="0"/>
              </a:spcAft>
              <a:buClr>
                <a:schemeClr val="dk1"/>
              </a:buClr>
              <a:buSzPts val="1800"/>
              <a:buNone/>
            </a:pPr>
            <a:r>
              <a:t/>
            </a:r>
            <a:endParaRPr sz="1800"/>
          </a:p>
          <a:p>
            <a:pPr indent="-52387" lvl="1" marL="179388" rtl="0" algn="l">
              <a:lnSpc>
                <a:spcPct val="90000"/>
              </a:lnSpc>
              <a:spcBef>
                <a:spcPts val="600"/>
              </a:spcBef>
              <a:spcAft>
                <a:spcPts val="0"/>
              </a:spcAft>
              <a:buClr>
                <a:schemeClr val="dk1"/>
              </a:buClr>
              <a:buSzPts val="2000"/>
              <a:buNone/>
            </a:pPr>
            <a:r>
              <a:t/>
            </a:r>
            <a:endParaRPr sz="2000"/>
          </a:p>
        </p:txBody>
      </p:sp>
      <p:pic>
        <p:nvPicPr>
          <p:cNvPr id="150" name="Google Shape;150;p6"/>
          <p:cNvPicPr preferRelativeResize="0"/>
          <p:nvPr/>
        </p:nvPicPr>
        <p:blipFill rotWithShape="1">
          <a:blip r:embed="rId3">
            <a:alphaModFix/>
          </a:blip>
          <a:srcRect b="0" l="0" r="0" t="0"/>
          <a:stretch/>
        </p:blipFill>
        <p:spPr>
          <a:xfrm>
            <a:off x="599900" y="4354262"/>
            <a:ext cx="3289300" cy="1851025"/>
          </a:xfrm>
          <a:prstGeom prst="rect">
            <a:avLst/>
          </a:prstGeom>
          <a:noFill/>
          <a:ln cap="flat" cmpd="sng" w="9525">
            <a:solidFill>
              <a:srgbClr val="000000"/>
            </a:solidFill>
            <a:prstDash val="solid"/>
            <a:miter lim="800000"/>
            <a:headEnd len="sm" w="sm" type="none"/>
            <a:tailEnd len="sm" w="sm" type="none"/>
          </a:ln>
        </p:spPr>
      </p:pic>
      <p:grpSp>
        <p:nvGrpSpPr>
          <p:cNvPr id="151" name="Google Shape;151;p6"/>
          <p:cNvGrpSpPr/>
          <p:nvPr/>
        </p:nvGrpSpPr>
        <p:grpSpPr>
          <a:xfrm>
            <a:off x="938315" y="870861"/>
            <a:ext cx="9423833" cy="3246454"/>
            <a:chOff x="3595" y="450259"/>
            <a:chExt cx="9423833" cy="3246454"/>
          </a:xfrm>
        </p:grpSpPr>
        <p:sp>
          <p:nvSpPr>
            <p:cNvPr id="152" name="Google Shape;152;p6"/>
            <p:cNvSpPr/>
            <p:nvPr/>
          </p:nvSpPr>
          <p:spPr>
            <a:xfrm>
              <a:off x="4687084" y="1444576"/>
              <a:ext cx="165210" cy="723780"/>
            </a:xfrm>
            <a:custGeom>
              <a:rect b="b" l="l" r="r" t="t"/>
              <a:pathLst>
                <a:path extrusionOk="0" h="120000" w="120000">
                  <a:moveTo>
                    <a:pt x="120000" y="0"/>
                  </a:moveTo>
                  <a:lnTo>
                    <a:pt x="120000" y="120000"/>
                  </a:lnTo>
                  <a:lnTo>
                    <a:pt x="0" y="120000"/>
                  </a:lnTo>
                </a:path>
              </a:pathLst>
            </a:custGeom>
            <a:noFill/>
            <a:ln cap="flat" cmpd="sng" w="12700">
              <a:solidFill>
                <a:srgbClr val="487AA8"/>
              </a:solidFill>
              <a:prstDash val="solid"/>
              <a:miter lim="800000"/>
              <a:headEnd len="sm" w="sm" type="none"/>
              <a:tailEnd len="sm" w="sm" type="none"/>
            </a:ln>
          </p:spPr>
        </p:sp>
        <p:sp>
          <p:nvSpPr>
            <p:cNvPr id="153" name="Google Shape;153;p6"/>
            <p:cNvSpPr/>
            <p:nvPr/>
          </p:nvSpPr>
          <p:spPr>
            <a:xfrm>
              <a:off x="4852295" y="1444576"/>
              <a:ext cx="2925913" cy="1447560"/>
            </a:xfrm>
            <a:custGeom>
              <a:rect b="b" l="l" r="r" t="t"/>
              <a:pathLst>
                <a:path extrusionOk="0" h="120000" w="120000">
                  <a:moveTo>
                    <a:pt x="0" y="0"/>
                  </a:moveTo>
                  <a:lnTo>
                    <a:pt x="0" y="106304"/>
                  </a:lnTo>
                  <a:lnTo>
                    <a:pt x="120000" y="106304"/>
                  </a:lnTo>
                  <a:lnTo>
                    <a:pt x="120000" y="120000"/>
                  </a:lnTo>
                </a:path>
              </a:pathLst>
            </a:custGeom>
            <a:noFill/>
            <a:ln cap="flat" cmpd="sng" w="12700">
              <a:solidFill>
                <a:srgbClr val="487AA8"/>
              </a:solidFill>
              <a:prstDash val="solid"/>
              <a:miter lim="800000"/>
              <a:headEnd len="sm" w="sm" type="none"/>
              <a:tailEnd len="sm" w="sm" type="none"/>
            </a:ln>
          </p:spPr>
        </p:sp>
        <p:sp>
          <p:nvSpPr>
            <p:cNvPr id="154" name="Google Shape;154;p6"/>
            <p:cNvSpPr/>
            <p:nvPr/>
          </p:nvSpPr>
          <p:spPr>
            <a:xfrm>
              <a:off x="4852295" y="1444576"/>
              <a:ext cx="996047" cy="1447560"/>
            </a:xfrm>
            <a:custGeom>
              <a:rect b="b" l="l" r="r" t="t"/>
              <a:pathLst>
                <a:path extrusionOk="0" h="120000" w="120000">
                  <a:moveTo>
                    <a:pt x="0" y="0"/>
                  </a:moveTo>
                  <a:lnTo>
                    <a:pt x="0" y="106304"/>
                  </a:lnTo>
                  <a:lnTo>
                    <a:pt x="120000" y="106304"/>
                  </a:lnTo>
                  <a:lnTo>
                    <a:pt x="120000" y="120000"/>
                  </a:lnTo>
                </a:path>
              </a:pathLst>
            </a:custGeom>
            <a:noFill/>
            <a:ln cap="flat" cmpd="sng" w="12700">
              <a:solidFill>
                <a:srgbClr val="487AA8"/>
              </a:solidFill>
              <a:prstDash val="solid"/>
              <a:miter lim="800000"/>
              <a:headEnd len="sm" w="sm" type="none"/>
              <a:tailEnd len="sm" w="sm" type="none"/>
            </a:ln>
          </p:spPr>
        </p:sp>
        <p:sp>
          <p:nvSpPr>
            <p:cNvPr id="155" name="Google Shape;155;p6"/>
            <p:cNvSpPr/>
            <p:nvPr/>
          </p:nvSpPr>
          <p:spPr>
            <a:xfrm>
              <a:off x="3928342" y="1444576"/>
              <a:ext cx="923952" cy="1447560"/>
            </a:xfrm>
            <a:custGeom>
              <a:rect b="b" l="l" r="r" t="t"/>
              <a:pathLst>
                <a:path extrusionOk="0" h="120000" w="120000">
                  <a:moveTo>
                    <a:pt x="120000" y="0"/>
                  </a:moveTo>
                  <a:lnTo>
                    <a:pt x="120000" y="106304"/>
                  </a:lnTo>
                  <a:lnTo>
                    <a:pt x="0" y="106304"/>
                  </a:lnTo>
                  <a:lnTo>
                    <a:pt x="0" y="120000"/>
                  </a:lnTo>
                </a:path>
              </a:pathLst>
            </a:custGeom>
            <a:noFill/>
            <a:ln cap="flat" cmpd="sng" w="12700">
              <a:solidFill>
                <a:srgbClr val="487AA8"/>
              </a:solidFill>
              <a:prstDash val="solid"/>
              <a:miter lim="800000"/>
              <a:headEnd len="sm" w="sm" type="none"/>
              <a:tailEnd len="sm" w="sm" type="none"/>
            </a:ln>
          </p:spPr>
        </p:sp>
        <p:sp>
          <p:nvSpPr>
            <p:cNvPr id="156" name="Google Shape;156;p6"/>
            <p:cNvSpPr/>
            <p:nvPr/>
          </p:nvSpPr>
          <p:spPr>
            <a:xfrm>
              <a:off x="1957495" y="1444576"/>
              <a:ext cx="2894799" cy="1447560"/>
            </a:xfrm>
            <a:custGeom>
              <a:rect b="b" l="l" r="r" t="t"/>
              <a:pathLst>
                <a:path extrusionOk="0" h="120000" w="120000">
                  <a:moveTo>
                    <a:pt x="120000" y="0"/>
                  </a:moveTo>
                  <a:lnTo>
                    <a:pt x="120000" y="106304"/>
                  </a:lnTo>
                  <a:lnTo>
                    <a:pt x="0" y="106304"/>
                  </a:lnTo>
                  <a:lnTo>
                    <a:pt x="0" y="120000"/>
                  </a:lnTo>
                </a:path>
              </a:pathLst>
            </a:custGeom>
            <a:noFill/>
            <a:ln cap="flat" cmpd="sng" w="12700">
              <a:solidFill>
                <a:srgbClr val="487AA8"/>
              </a:solidFill>
              <a:prstDash val="solid"/>
              <a:miter lim="800000"/>
              <a:headEnd len="sm" w="sm" type="none"/>
              <a:tailEnd len="sm" w="sm" type="none"/>
            </a:ln>
          </p:spPr>
        </p:sp>
        <p:sp>
          <p:nvSpPr>
            <p:cNvPr id="157" name="Google Shape;157;p6"/>
            <p:cNvSpPr/>
            <p:nvPr/>
          </p:nvSpPr>
          <p:spPr>
            <a:xfrm>
              <a:off x="3091565" y="450259"/>
              <a:ext cx="3521459" cy="994316"/>
            </a:xfrm>
            <a:prstGeom prst="rect">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6"/>
            <p:cNvSpPr txBox="1"/>
            <p:nvPr/>
          </p:nvSpPr>
          <p:spPr>
            <a:xfrm>
              <a:off x="3091565" y="450259"/>
              <a:ext cx="3521459" cy="994316"/>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None/>
              </a:pPr>
              <a:r>
                <a:rPr b="1" lang="en-US" sz="2400">
                  <a:solidFill>
                    <a:srgbClr val="C00000"/>
                  </a:solidFill>
                  <a:latin typeface="Calibri"/>
                  <a:ea typeface="Calibri"/>
                  <a:cs typeface="Calibri"/>
                  <a:sym typeface="Calibri"/>
                </a:rPr>
                <a:t>Documentation</a:t>
              </a:r>
              <a:endParaRPr b="1" sz="2400">
                <a:solidFill>
                  <a:srgbClr val="C00000"/>
                </a:solidFill>
                <a:latin typeface="Calibri"/>
                <a:ea typeface="Calibri"/>
                <a:cs typeface="Calibri"/>
                <a:sym typeface="Calibri"/>
              </a:endParaRPr>
            </a:p>
          </p:txBody>
        </p:sp>
        <p:sp>
          <p:nvSpPr>
            <p:cNvPr id="159" name="Google Shape;159;p6"/>
            <p:cNvSpPr/>
            <p:nvPr/>
          </p:nvSpPr>
          <p:spPr>
            <a:xfrm>
              <a:off x="1126658" y="2892137"/>
              <a:ext cx="1661674" cy="804576"/>
            </a:xfrm>
            <a:prstGeom prst="rect">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6"/>
            <p:cNvSpPr txBox="1"/>
            <p:nvPr/>
          </p:nvSpPr>
          <p:spPr>
            <a:xfrm>
              <a:off x="1126658" y="2892137"/>
              <a:ext cx="1661674" cy="804576"/>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None/>
              </a:pPr>
              <a:r>
                <a:rPr lang="en-US" sz="1600">
                  <a:solidFill>
                    <a:srgbClr val="FFC000"/>
                  </a:solidFill>
                  <a:latin typeface="Calibri"/>
                  <a:ea typeface="Calibri"/>
                  <a:cs typeface="Calibri"/>
                  <a:sym typeface="Calibri"/>
                </a:rPr>
                <a:t>Recordings </a:t>
              </a:r>
              <a:endParaRPr/>
            </a:p>
            <a:p>
              <a:pPr indent="0" lvl="0" marL="0" marR="0" rtl="0" algn="ctr">
                <a:lnSpc>
                  <a:spcPct val="90000"/>
                </a:lnSpc>
                <a:spcBef>
                  <a:spcPts val="560"/>
                </a:spcBef>
                <a:spcAft>
                  <a:spcPts val="0"/>
                </a:spcAft>
                <a:buNone/>
              </a:pPr>
              <a:r>
                <a:rPr lang="en-US" sz="1600">
                  <a:solidFill>
                    <a:srgbClr val="FFC000"/>
                  </a:solidFill>
                  <a:latin typeface="Calibri"/>
                  <a:ea typeface="Calibri"/>
                  <a:cs typeface="Calibri"/>
                  <a:sym typeface="Calibri"/>
                </a:rPr>
                <a:t>Photographs </a:t>
              </a:r>
              <a:endParaRPr/>
            </a:p>
            <a:p>
              <a:pPr indent="0" lvl="0" marL="0" marR="0" rtl="0" algn="ctr">
                <a:lnSpc>
                  <a:spcPct val="90000"/>
                </a:lnSpc>
                <a:spcBef>
                  <a:spcPts val="560"/>
                </a:spcBef>
                <a:spcAft>
                  <a:spcPts val="0"/>
                </a:spcAft>
                <a:buNone/>
              </a:pPr>
              <a:r>
                <a:t/>
              </a:r>
              <a:endParaRPr sz="800">
                <a:solidFill>
                  <a:schemeClr val="lt1"/>
                </a:solidFill>
                <a:latin typeface="Calibri"/>
                <a:ea typeface="Calibri"/>
                <a:cs typeface="Calibri"/>
                <a:sym typeface="Calibri"/>
              </a:endParaRPr>
            </a:p>
          </p:txBody>
        </p:sp>
        <p:sp>
          <p:nvSpPr>
            <p:cNvPr id="161" name="Google Shape;161;p6"/>
            <p:cNvSpPr/>
            <p:nvPr/>
          </p:nvSpPr>
          <p:spPr>
            <a:xfrm>
              <a:off x="3128619" y="2892137"/>
              <a:ext cx="1599444" cy="748278"/>
            </a:xfrm>
            <a:prstGeom prst="rect">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6"/>
            <p:cNvSpPr txBox="1"/>
            <p:nvPr/>
          </p:nvSpPr>
          <p:spPr>
            <a:xfrm>
              <a:off x="3128619" y="2892137"/>
              <a:ext cx="1599444" cy="748278"/>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None/>
              </a:pPr>
              <a:r>
                <a:t/>
              </a:r>
              <a:endParaRPr sz="1600">
                <a:solidFill>
                  <a:schemeClr val="lt1"/>
                </a:solidFill>
                <a:latin typeface="Calibri"/>
                <a:ea typeface="Calibri"/>
                <a:cs typeface="Calibri"/>
                <a:sym typeface="Calibri"/>
              </a:endParaRPr>
            </a:p>
            <a:p>
              <a:pPr indent="0" lvl="0" marL="0" marR="0" rtl="0" algn="ctr">
                <a:lnSpc>
                  <a:spcPct val="90000"/>
                </a:lnSpc>
                <a:spcBef>
                  <a:spcPts val="560"/>
                </a:spcBef>
                <a:spcAft>
                  <a:spcPts val="0"/>
                </a:spcAft>
                <a:buNone/>
              </a:pPr>
              <a:r>
                <a:rPr lang="en-US" sz="1600">
                  <a:solidFill>
                    <a:srgbClr val="FFC000"/>
                  </a:solidFill>
                  <a:latin typeface="Calibri"/>
                  <a:ea typeface="Calibri"/>
                  <a:cs typeface="Calibri"/>
                  <a:sym typeface="Calibri"/>
                </a:rPr>
                <a:t>Notes Transcriptions </a:t>
              </a:r>
              <a:endParaRPr/>
            </a:p>
            <a:p>
              <a:pPr indent="0" lvl="0" marL="0" marR="0" rtl="0" algn="ctr">
                <a:lnSpc>
                  <a:spcPct val="90000"/>
                </a:lnSpc>
                <a:spcBef>
                  <a:spcPts val="560"/>
                </a:spcBef>
                <a:spcAft>
                  <a:spcPts val="0"/>
                </a:spcAft>
                <a:buNone/>
              </a:pPr>
              <a:r>
                <a:t/>
              </a:r>
              <a:endParaRPr sz="800">
                <a:solidFill>
                  <a:schemeClr val="lt1"/>
                </a:solidFill>
                <a:latin typeface="Calibri"/>
                <a:ea typeface="Calibri"/>
                <a:cs typeface="Calibri"/>
                <a:sym typeface="Calibri"/>
              </a:endParaRPr>
            </a:p>
          </p:txBody>
        </p:sp>
        <p:sp>
          <p:nvSpPr>
            <p:cNvPr id="163" name="Google Shape;163;p6"/>
            <p:cNvSpPr/>
            <p:nvPr/>
          </p:nvSpPr>
          <p:spPr>
            <a:xfrm>
              <a:off x="5048620" y="2892137"/>
              <a:ext cx="1599444" cy="748278"/>
            </a:xfrm>
            <a:prstGeom prst="rect">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6"/>
            <p:cNvSpPr txBox="1"/>
            <p:nvPr/>
          </p:nvSpPr>
          <p:spPr>
            <a:xfrm>
              <a:off x="5048620" y="2892137"/>
              <a:ext cx="1599444" cy="748278"/>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None/>
              </a:pPr>
              <a:r>
                <a:rPr lang="en-US" sz="1600">
                  <a:solidFill>
                    <a:srgbClr val="FFC000"/>
                  </a:solidFill>
                  <a:latin typeface="Calibri"/>
                  <a:ea typeface="Calibri"/>
                  <a:cs typeface="Calibri"/>
                  <a:sym typeface="Calibri"/>
                </a:rPr>
                <a:t>Traditional forms</a:t>
              </a:r>
              <a:endParaRPr/>
            </a:p>
          </p:txBody>
        </p:sp>
        <p:sp>
          <p:nvSpPr>
            <p:cNvPr id="165" name="Google Shape;165;p6"/>
            <p:cNvSpPr/>
            <p:nvPr/>
          </p:nvSpPr>
          <p:spPr>
            <a:xfrm>
              <a:off x="6978486" y="2892137"/>
              <a:ext cx="1599444" cy="748278"/>
            </a:xfrm>
            <a:prstGeom prst="rect">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6"/>
            <p:cNvSpPr txBox="1"/>
            <p:nvPr/>
          </p:nvSpPr>
          <p:spPr>
            <a:xfrm>
              <a:off x="6978486" y="2892137"/>
              <a:ext cx="1599444" cy="748278"/>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None/>
              </a:pPr>
              <a:r>
                <a:rPr lang="en-US" sz="1600">
                  <a:solidFill>
                    <a:srgbClr val="FFC000"/>
                  </a:solidFill>
                  <a:latin typeface="Calibri"/>
                  <a:ea typeface="Calibri"/>
                  <a:cs typeface="Calibri"/>
                  <a:sym typeface="Calibri"/>
                </a:rPr>
                <a:t>Manuscripts, song books, ritual texts </a:t>
              </a:r>
              <a:endParaRPr/>
            </a:p>
          </p:txBody>
        </p:sp>
        <p:sp>
          <p:nvSpPr>
            <p:cNvPr id="167" name="Google Shape;167;p6"/>
            <p:cNvSpPr/>
            <p:nvPr/>
          </p:nvSpPr>
          <p:spPr>
            <a:xfrm>
              <a:off x="3595" y="1774997"/>
              <a:ext cx="4683488" cy="786717"/>
            </a:xfrm>
            <a:prstGeom prst="rect">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6"/>
            <p:cNvSpPr txBox="1"/>
            <p:nvPr/>
          </p:nvSpPr>
          <p:spPr>
            <a:xfrm>
              <a:off x="3595" y="1774997"/>
              <a:ext cx="4683488" cy="786717"/>
            </a:xfrm>
            <a:prstGeom prst="rect">
              <a:avLst/>
            </a:prstGeom>
            <a:noFill/>
            <a:ln>
              <a:noFill/>
            </a:ln>
          </p:spPr>
          <p:txBody>
            <a:bodyPr anchorCtr="0" anchor="ctr" bIns="11425" lIns="11425" spcFirstLastPara="1" rIns="11425" wrap="square" tIns="11425">
              <a:noAutofit/>
            </a:bodyPr>
            <a:lstStyle/>
            <a:p>
              <a:pPr indent="0" lvl="0" marL="0" marR="0" rtl="0" algn="l">
                <a:lnSpc>
                  <a:spcPct val="100000"/>
                </a:lnSpc>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                               </a:t>
              </a:r>
              <a:r>
                <a:rPr lang="en-US" sz="1800">
                  <a:solidFill>
                    <a:schemeClr val="lt1"/>
                  </a:solidFill>
                  <a:latin typeface="Corbel"/>
                  <a:ea typeface="Corbel"/>
                  <a:cs typeface="Corbel"/>
                  <a:sym typeface="Corbel"/>
                </a:rPr>
                <a:t>      </a:t>
              </a:r>
              <a:r>
                <a:rPr lang="en-US" sz="1800">
                  <a:solidFill>
                    <a:schemeClr val="lt1"/>
                  </a:solidFill>
                  <a:latin typeface="Corbel"/>
                  <a:ea typeface="Corbel"/>
                  <a:cs typeface="Corbel"/>
                  <a:sym typeface="Corbel"/>
                </a:rPr>
                <a:t>Primary</a:t>
              </a:r>
              <a:endParaRPr>
                <a:latin typeface="Corbel"/>
                <a:ea typeface="Corbel"/>
                <a:cs typeface="Corbel"/>
                <a:sym typeface="Corbel"/>
              </a:endParaRPr>
            </a:p>
            <a:p>
              <a:pPr indent="0" lvl="2" marL="914400" marR="0" rtl="0" algn="ctr">
                <a:spcBef>
                  <a:spcPts val="0"/>
                </a:spcBef>
                <a:spcAft>
                  <a:spcPts val="0"/>
                </a:spcAft>
                <a:buNone/>
              </a:pPr>
              <a:r>
                <a:t/>
              </a:r>
              <a:endParaRPr b="0" i="0" sz="1600" u="none" cap="none" strike="noStrike">
                <a:solidFill>
                  <a:schemeClr val="lt1"/>
                </a:solidFill>
                <a:latin typeface="Calibri"/>
                <a:ea typeface="Calibri"/>
                <a:cs typeface="Calibri"/>
                <a:sym typeface="Calibri"/>
              </a:endParaRPr>
            </a:p>
            <a:p>
              <a:pPr indent="0" lvl="2" marL="914400" marR="0" rtl="0" algn="ctr">
                <a:spcBef>
                  <a:spcPts val="0"/>
                </a:spcBef>
                <a:spcAft>
                  <a:spcPts val="0"/>
                </a:spcAft>
                <a:buNone/>
              </a:pPr>
              <a:r>
                <a:rPr b="1" i="0" lang="en-US" sz="1800" u="none" cap="none" strike="noStrike">
                  <a:solidFill>
                    <a:srgbClr val="C00000"/>
                  </a:solidFill>
                  <a:latin typeface="Calibri"/>
                  <a:ea typeface="Calibri"/>
                  <a:cs typeface="Calibri"/>
                  <a:sym typeface="Calibri"/>
                </a:rPr>
                <a:t>Primary </a:t>
              </a:r>
              <a:endParaRPr/>
            </a:p>
            <a:p>
              <a:pPr indent="0" lvl="2" marL="914400" marR="0" rtl="0" algn="ctr">
                <a:spcBef>
                  <a:spcPts val="0"/>
                </a:spcBef>
                <a:spcAft>
                  <a:spcPts val="0"/>
                </a:spcAft>
                <a:buNone/>
              </a:pPr>
              <a:r>
                <a:rPr b="0" i="0" lang="en-US" sz="1600" u="none" cap="none" strike="noStrike">
                  <a:solidFill>
                    <a:srgbClr val="FFC000"/>
                  </a:solidFill>
                  <a:latin typeface="Calibri"/>
                  <a:ea typeface="Calibri"/>
                  <a:cs typeface="Calibri"/>
                  <a:sym typeface="Calibri"/>
                </a:rPr>
                <a:t>Observation and experience</a:t>
              </a:r>
              <a:endParaRPr/>
            </a:p>
            <a:p>
              <a:pPr indent="0" lvl="2" marL="914400" marR="0" rtl="0" algn="ctr">
                <a:spcBef>
                  <a:spcPts val="0"/>
                </a:spcBef>
                <a:spcAft>
                  <a:spcPts val="0"/>
                </a:spcAft>
                <a:buNone/>
              </a:pPr>
              <a:r>
                <a:rPr b="0" i="0" lang="en-US" sz="1600" u="none" cap="none" strike="noStrike">
                  <a:solidFill>
                    <a:srgbClr val="FFC000"/>
                  </a:solidFill>
                  <a:latin typeface="Calibri"/>
                  <a:ea typeface="Calibri"/>
                  <a:cs typeface="Calibri"/>
                  <a:sym typeface="Calibri"/>
                </a:rPr>
                <a:t>In actual or arranged context</a:t>
              </a:r>
              <a:endParaRPr/>
            </a:p>
            <a:p>
              <a:pPr indent="0" lvl="2" marL="914400" marR="0" rtl="0" algn="ctr">
                <a:spcBef>
                  <a:spcPts val="0"/>
                </a:spcBef>
                <a:spcAft>
                  <a:spcPts val="0"/>
                </a:spcAft>
                <a:buNone/>
              </a:pPr>
              <a:r>
                <a:t/>
              </a:r>
              <a:endParaRPr b="0" i="0" sz="1600" u="none" cap="none" strike="noStrike">
                <a:solidFill>
                  <a:schemeClr val="lt1"/>
                </a:solidFill>
                <a:latin typeface="Calibri"/>
                <a:ea typeface="Calibri"/>
                <a:cs typeface="Calibri"/>
                <a:sym typeface="Calibri"/>
              </a:endParaRPr>
            </a:p>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9" name="Google Shape;169;p6"/>
            <p:cNvSpPr/>
            <p:nvPr/>
          </p:nvSpPr>
          <p:spPr>
            <a:xfrm>
              <a:off x="5117190" y="1790024"/>
              <a:ext cx="4310238" cy="786717"/>
            </a:xfrm>
            <a:prstGeom prst="rect">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6"/>
            <p:cNvSpPr txBox="1"/>
            <p:nvPr/>
          </p:nvSpPr>
          <p:spPr>
            <a:xfrm>
              <a:off x="5117190" y="1790024"/>
              <a:ext cx="4310238" cy="786717"/>
            </a:xfrm>
            <a:prstGeom prst="rect">
              <a:avLst/>
            </a:prstGeom>
            <a:noFill/>
            <a:ln>
              <a:noFill/>
            </a:ln>
          </p:spPr>
          <p:txBody>
            <a:bodyPr anchorCtr="0" anchor="ctr" bIns="10150" lIns="10150" spcFirstLastPara="1" rIns="10150" wrap="square" tIns="10150">
              <a:noAutofit/>
            </a:bodyPr>
            <a:lstStyle/>
            <a:p>
              <a:pPr indent="0" lvl="0" marL="0" marR="0" rtl="0" algn="ctr">
                <a:lnSpc>
                  <a:spcPct val="100000"/>
                </a:lnSpc>
                <a:spcBef>
                  <a:spcPts val="0"/>
                </a:spcBef>
                <a:spcAft>
                  <a:spcPts val="0"/>
                </a:spcAft>
                <a:buClr>
                  <a:schemeClr val="lt1"/>
                </a:buClr>
                <a:buSzPts val="1600"/>
                <a:buFont typeface="Calibri"/>
                <a:buNone/>
              </a:pPr>
              <a:r>
                <a:rPr lang="en-US" sz="1600">
                  <a:solidFill>
                    <a:schemeClr val="lt1"/>
                  </a:solidFill>
                  <a:latin typeface="Calibri"/>
                  <a:ea typeface="Calibri"/>
                  <a:cs typeface="Calibri"/>
                  <a:sym typeface="Calibri"/>
                </a:rPr>
                <a:t>                               </a:t>
              </a:r>
              <a:r>
                <a:rPr lang="en-US" sz="1800">
                  <a:solidFill>
                    <a:schemeClr val="lt1"/>
                  </a:solidFill>
                  <a:latin typeface="Corbel"/>
                  <a:ea typeface="Corbel"/>
                  <a:cs typeface="Corbel"/>
                  <a:sym typeface="Corbel"/>
                </a:rPr>
                <a:t>Secondary or supplemental</a:t>
              </a:r>
              <a:endParaRPr sz="1600">
                <a:latin typeface="Corbel"/>
                <a:ea typeface="Corbel"/>
                <a:cs typeface="Corbel"/>
                <a:sym typeface="Corbel"/>
              </a:endParaRPr>
            </a:p>
            <a:p>
              <a:pPr indent="0" lvl="2" marL="914400" marR="0" rtl="0" algn="ctr">
                <a:spcBef>
                  <a:spcPts val="0"/>
                </a:spcBef>
                <a:spcAft>
                  <a:spcPts val="0"/>
                </a:spcAft>
                <a:buNone/>
              </a:pPr>
              <a:r>
                <a:t/>
              </a:r>
              <a:endParaRPr b="0" i="0" sz="1600" u="none" cap="none" strike="noStrike">
                <a:solidFill>
                  <a:schemeClr val="lt1"/>
                </a:solidFill>
                <a:latin typeface="Calibri"/>
                <a:ea typeface="Calibri"/>
                <a:cs typeface="Calibri"/>
                <a:sym typeface="Calibri"/>
              </a:endParaRPr>
            </a:p>
            <a:p>
              <a:pPr indent="0" lvl="2" marL="914400" marR="0" rtl="0" algn="ctr">
                <a:spcBef>
                  <a:spcPts val="0"/>
                </a:spcBef>
                <a:spcAft>
                  <a:spcPts val="0"/>
                </a:spcAft>
                <a:buNone/>
              </a:pPr>
              <a:r>
                <a:rPr b="1" i="0" lang="en-US" sz="1800" u="none" cap="none" strike="noStrike">
                  <a:solidFill>
                    <a:srgbClr val="C00000"/>
                  </a:solidFill>
                  <a:latin typeface="Calibri"/>
                  <a:ea typeface="Calibri"/>
                  <a:cs typeface="Calibri"/>
                  <a:sym typeface="Calibri"/>
                </a:rPr>
                <a:t>Secondary</a:t>
              </a:r>
              <a:endParaRPr/>
            </a:p>
            <a:p>
              <a:pPr indent="0" lvl="2" marL="914400" marR="0" rtl="0" algn="ctr">
                <a:spcBef>
                  <a:spcPts val="0"/>
                </a:spcBef>
                <a:spcAft>
                  <a:spcPts val="0"/>
                </a:spcAft>
                <a:buNone/>
              </a:pPr>
              <a:r>
                <a:rPr b="0" i="0" lang="en-US" sz="1600" u="none" cap="none" strike="noStrike">
                  <a:solidFill>
                    <a:srgbClr val="FFC000"/>
                  </a:solidFill>
                  <a:latin typeface="Calibri"/>
                  <a:ea typeface="Calibri"/>
                  <a:cs typeface="Calibri"/>
                  <a:sym typeface="Calibri"/>
                </a:rPr>
                <a:t>Interviews</a:t>
              </a:r>
              <a:endParaRPr/>
            </a:p>
            <a:p>
              <a:pPr indent="0" lvl="2" marL="914400" marR="0" rtl="0" algn="ctr">
                <a:spcBef>
                  <a:spcPts val="0"/>
                </a:spcBef>
                <a:spcAft>
                  <a:spcPts val="0"/>
                </a:spcAft>
                <a:buNone/>
              </a:pPr>
              <a:r>
                <a:rPr b="0" i="0" lang="en-US" sz="1600" u="none" cap="none" strike="noStrike">
                  <a:solidFill>
                    <a:srgbClr val="FFC000"/>
                  </a:solidFill>
                  <a:latin typeface="Calibri"/>
                  <a:ea typeface="Calibri"/>
                  <a:cs typeface="Calibri"/>
                  <a:sym typeface="Calibri"/>
                </a:rPr>
                <a:t>Reference</a:t>
              </a:r>
              <a:endParaRPr/>
            </a:p>
            <a:p>
              <a:pPr indent="0" lvl="2" marL="91440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171" name="Google Shape;171;p6"/>
          <p:cNvGrpSpPr/>
          <p:nvPr/>
        </p:nvGrpSpPr>
        <p:grpSpPr>
          <a:xfrm>
            <a:off x="5303360" y="4800688"/>
            <a:ext cx="6063606" cy="1683268"/>
            <a:chOff x="8032106" y="2827292"/>
            <a:chExt cx="2484791" cy="861829"/>
          </a:xfrm>
        </p:grpSpPr>
        <p:sp>
          <p:nvSpPr>
            <p:cNvPr id="172" name="Google Shape;172;p6"/>
            <p:cNvSpPr/>
            <p:nvPr/>
          </p:nvSpPr>
          <p:spPr>
            <a:xfrm>
              <a:off x="8032106" y="2827292"/>
              <a:ext cx="2009172" cy="738222"/>
            </a:xfrm>
            <a:prstGeom prst="rect">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6"/>
            <p:cNvSpPr txBox="1"/>
            <p:nvPr/>
          </p:nvSpPr>
          <p:spPr>
            <a:xfrm>
              <a:off x="8159172" y="2881074"/>
              <a:ext cx="2357725" cy="808047"/>
            </a:xfrm>
            <a:prstGeom prst="rect">
              <a:avLst/>
            </a:prstGeom>
            <a:noFill/>
            <a:ln>
              <a:noFill/>
            </a:ln>
          </p:spPr>
          <p:txBody>
            <a:bodyPr anchorCtr="0" anchor="ctr" bIns="10150" lIns="10150" spcFirstLastPara="1" rIns="10150" wrap="square" tIns="10150">
              <a:noAutofit/>
            </a:bodyPr>
            <a:lstStyle/>
            <a:p>
              <a:pPr indent="-179388" lvl="0" marL="179388" marR="0" rtl="0" algn="l">
                <a:spcBef>
                  <a:spcPts val="0"/>
                </a:spcBef>
                <a:spcAft>
                  <a:spcPts val="0"/>
                </a:spcAft>
                <a:buClr>
                  <a:srgbClr val="C00000"/>
                </a:buClr>
                <a:buSzPts val="1800"/>
                <a:buFont typeface="Calibri"/>
                <a:buNone/>
              </a:pPr>
              <a:r>
                <a:rPr b="1" lang="en-US" sz="1800">
                  <a:solidFill>
                    <a:srgbClr val="C00000"/>
                  </a:solidFill>
                  <a:latin typeface="Calibri"/>
                  <a:ea typeface="Calibri"/>
                  <a:cs typeface="Calibri"/>
                  <a:sym typeface="Calibri"/>
                </a:rPr>
                <a:t>Available and stored in</a:t>
              </a:r>
              <a:endParaRPr/>
            </a:p>
            <a:p>
              <a:pPr indent="-179388" lvl="1" marL="179388" marR="0" rtl="0" algn="l">
                <a:spcBef>
                  <a:spcPts val="630"/>
                </a:spcBef>
                <a:spcAft>
                  <a:spcPts val="0"/>
                </a:spcAft>
                <a:buNone/>
              </a:pPr>
              <a:r>
                <a:rPr b="0" i="0" lang="en-US" sz="1800" u="none" cap="none" strike="noStrike">
                  <a:solidFill>
                    <a:srgbClr val="FFC000"/>
                  </a:solidFill>
                  <a:latin typeface="Calibri"/>
                  <a:ea typeface="Calibri"/>
                  <a:cs typeface="Calibri"/>
                  <a:sym typeface="Calibri"/>
                </a:rPr>
                <a:t>Archives, libraries </a:t>
              </a:r>
              <a:endParaRPr/>
            </a:p>
            <a:p>
              <a:pPr indent="-179388" lvl="1" marL="179388" marR="0" rtl="0" algn="l">
                <a:spcBef>
                  <a:spcPts val="630"/>
                </a:spcBef>
                <a:spcAft>
                  <a:spcPts val="0"/>
                </a:spcAft>
                <a:buNone/>
              </a:pPr>
              <a:r>
                <a:rPr b="0" i="0" lang="en-US" sz="1800" u="none" cap="none" strike="noStrike">
                  <a:solidFill>
                    <a:srgbClr val="FFC000"/>
                  </a:solidFill>
                  <a:latin typeface="Calibri"/>
                  <a:ea typeface="Calibri"/>
                  <a:cs typeface="Calibri"/>
                  <a:sym typeface="Calibri"/>
                </a:rPr>
                <a:t>Museums Databases </a:t>
              </a:r>
              <a:endParaRPr b="0" i="0" sz="1800" u="none" cap="none" strike="noStrike">
                <a:solidFill>
                  <a:srgbClr val="FFC000"/>
                </a:solidFill>
                <a:latin typeface="Calibri"/>
                <a:ea typeface="Calibri"/>
                <a:cs typeface="Calibri"/>
                <a:sym typeface="Calibri"/>
              </a:endParaRPr>
            </a:p>
            <a:p>
              <a:pPr indent="0" lvl="0" marL="0" marR="0" rtl="0" algn="l">
                <a:lnSpc>
                  <a:spcPct val="100000"/>
                </a:lnSpc>
                <a:spcBef>
                  <a:spcPts val="630"/>
                </a:spcBef>
                <a:spcAft>
                  <a:spcPts val="0"/>
                </a:spcAft>
                <a:buNone/>
              </a:pPr>
              <a:r>
                <a:rPr lang="en-US" sz="1800">
                  <a:solidFill>
                    <a:srgbClr val="FFC000"/>
                  </a:solidFill>
                  <a:latin typeface="Calibri"/>
                  <a:ea typeface="Calibri"/>
                  <a:cs typeface="Calibri"/>
                  <a:sym typeface="Calibri"/>
                </a:rPr>
                <a:t>Internet </a:t>
              </a:r>
              <a:endParaRPr/>
            </a:p>
            <a:p>
              <a:pPr indent="0" lvl="0" marL="0" marR="0" rtl="0" algn="ctr">
                <a:spcBef>
                  <a:spcPts val="630"/>
                </a:spcBef>
                <a:spcAft>
                  <a:spcPts val="0"/>
                </a:spcAft>
                <a:buNone/>
              </a:pPr>
              <a:r>
                <a:t/>
              </a:r>
              <a:endParaRPr sz="1800">
                <a:solidFill>
                  <a:schemeClr val="lt1"/>
                </a:solidFill>
                <a:latin typeface="Calibri"/>
                <a:ea typeface="Calibri"/>
                <a:cs typeface="Calibri"/>
                <a:sym typeface="Calibri"/>
              </a:endParaRPr>
            </a:p>
          </p:txBody>
        </p:sp>
      </p:gr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60"/>
          <p:cNvSpPr txBox="1"/>
          <p:nvPr>
            <p:ph type="title"/>
          </p:nvPr>
        </p:nvSpPr>
        <p:spPr>
          <a:xfrm>
            <a:off x="1107440" y="374650"/>
            <a:ext cx="9179560" cy="55403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b="1" lang="en-US" sz="3600"/>
              <a:t>Audio recording</a:t>
            </a:r>
            <a:endParaRPr b="1" sz="3600"/>
          </a:p>
        </p:txBody>
      </p:sp>
      <p:sp>
        <p:nvSpPr>
          <p:cNvPr id="609" name="Google Shape;609;p60"/>
          <p:cNvSpPr txBox="1"/>
          <p:nvPr/>
        </p:nvSpPr>
        <p:spPr>
          <a:xfrm>
            <a:off x="1107440" y="1543369"/>
            <a:ext cx="6477000" cy="4097337"/>
          </a:xfrm>
          <a:prstGeom prst="rect">
            <a:avLst/>
          </a:prstGeom>
          <a:noFill/>
          <a:ln>
            <a:noFill/>
          </a:ln>
        </p:spPr>
        <p:txBody>
          <a:bodyPr anchorCtr="0" anchor="t" bIns="45700" lIns="91425" spcFirstLastPara="1" rIns="91425" wrap="square" tIns="45700">
            <a:noAutofit/>
          </a:bodyPr>
          <a:lstStyle/>
          <a:p>
            <a:pPr indent="-179388" lvl="0" marL="179388" marR="0" rtl="0" algn="l">
              <a:lnSpc>
                <a:spcPct val="100000"/>
              </a:lnSpc>
              <a:spcBef>
                <a:spcPts val="0"/>
              </a:spcBef>
              <a:spcAft>
                <a:spcPts val="0"/>
              </a:spcAft>
              <a:buClr>
                <a:srgbClr val="07DEDB"/>
              </a:buClr>
              <a:buSzPts val="2000"/>
              <a:buFont typeface="Arial"/>
              <a:buNone/>
            </a:pPr>
            <a:r>
              <a:t/>
            </a:r>
            <a:endParaRPr b="0" sz="2000">
              <a:solidFill>
                <a:schemeClr val="dk1"/>
              </a:solidFill>
              <a:latin typeface="Arial"/>
              <a:ea typeface="Arial"/>
              <a:cs typeface="Arial"/>
              <a:sym typeface="Arial"/>
            </a:endParaRPr>
          </a:p>
        </p:txBody>
      </p:sp>
      <p:sp>
        <p:nvSpPr>
          <p:cNvPr id="610" name="Google Shape;610;p60"/>
          <p:cNvSpPr/>
          <p:nvPr/>
        </p:nvSpPr>
        <p:spPr>
          <a:xfrm>
            <a:off x="6248400" y="4053840"/>
            <a:ext cx="45719" cy="45719"/>
          </a:xfrm>
          <a:prstGeom prst="hexagon">
            <a:avLst>
              <a:gd fmla="val 25000" name="adj"/>
              <a:gd fmla="val 115470" name="vf"/>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611" name="Google Shape;611;p60"/>
          <p:cNvGrpSpPr/>
          <p:nvPr/>
        </p:nvGrpSpPr>
        <p:grpSpPr>
          <a:xfrm>
            <a:off x="3513321" y="557334"/>
            <a:ext cx="5168324" cy="5266265"/>
            <a:chOff x="1479837" y="0"/>
            <a:chExt cx="5168324" cy="5266265"/>
          </a:xfrm>
        </p:grpSpPr>
        <p:sp>
          <p:nvSpPr>
            <p:cNvPr id="612" name="Google Shape;612;p60"/>
            <p:cNvSpPr/>
            <p:nvPr/>
          </p:nvSpPr>
          <p:spPr>
            <a:xfrm>
              <a:off x="2952810" y="1748061"/>
              <a:ext cx="2221862" cy="1922001"/>
            </a:xfrm>
            <a:prstGeom prst="hexagon">
              <a:avLst>
                <a:gd fmla="val 28570" name="adj"/>
                <a:gd fmla="val 115470" name="vf"/>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60"/>
            <p:cNvSpPr txBox="1"/>
            <p:nvPr/>
          </p:nvSpPr>
          <p:spPr>
            <a:xfrm>
              <a:off x="3321004" y="2066564"/>
              <a:ext cx="1485474" cy="1284995"/>
            </a:xfrm>
            <a:prstGeom prst="rect">
              <a:avLst/>
            </a:prstGeom>
            <a:noFill/>
            <a:ln>
              <a:noFill/>
            </a:ln>
          </p:spPr>
          <p:txBody>
            <a:bodyPr anchorCtr="0" anchor="ctr" bIns="31750" lIns="31750" spcFirstLastPara="1" rIns="31750" wrap="square" tIns="31750">
              <a:noAutofit/>
            </a:bodyPr>
            <a:lstStyle/>
            <a:p>
              <a:pPr indent="0" lvl="0" marL="0" marR="0" rtl="0" algn="ctr">
                <a:lnSpc>
                  <a:spcPct val="90000"/>
                </a:lnSpc>
                <a:spcBef>
                  <a:spcPts val="0"/>
                </a:spcBef>
                <a:spcAft>
                  <a:spcPts val="0"/>
                </a:spcAft>
                <a:buNone/>
              </a:pPr>
              <a:r>
                <a:rPr b="1" lang="en-US" sz="2500">
                  <a:solidFill>
                    <a:srgbClr val="C00000"/>
                  </a:solidFill>
                  <a:latin typeface="Calibri"/>
                  <a:ea typeface="Calibri"/>
                  <a:cs typeface="Calibri"/>
                  <a:sym typeface="Calibri"/>
                </a:rPr>
                <a:t>Audio recordings </a:t>
              </a:r>
              <a:endParaRPr b="1" sz="2500">
                <a:solidFill>
                  <a:srgbClr val="C00000"/>
                </a:solidFill>
                <a:latin typeface="Calibri"/>
                <a:ea typeface="Calibri"/>
                <a:cs typeface="Calibri"/>
                <a:sym typeface="Calibri"/>
              </a:endParaRPr>
            </a:p>
          </p:txBody>
        </p:sp>
        <p:sp>
          <p:nvSpPr>
            <p:cNvPr id="614" name="Google Shape;614;p60"/>
            <p:cNvSpPr/>
            <p:nvPr/>
          </p:nvSpPr>
          <p:spPr>
            <a:xfrm>
              <a:off x="4344123" y="828514"/>
              <a:ext cx="838302" cy="722308"/>
            </a:xfrm>
            <a:prstGeom prst="hexagon">
              <a:avLst>
                <a:gd fmla="val 28900" name="adj"/>
                <a:gd fmla="val 115470" name="vf"/>
              </a:avLst>
            </a:prstGeom>
            <a:solidFill>
              <a:srgbClr val="CFDE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60"/>
            <p:cNvSpPr/>
            <p:nvPr/>
          </p:nvSpPr>
          <p:spPr>
            <a:xfrm>
              <a:off x="3157475" y="0"/>
              <a:ext cx="1820800" cy="1575206"/>
            </a:xfrm>
            <a:prstGeom prst="hexagon">
              <a:avLst>
                <a:gd fmla="val 28570" name="adj"/>
                <a:gd fmla="val 115470" name="vf"/>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60"/>
            <p:cNvSpPr txBox="1"/>
            <p:nvPr/>
          </p:nvSpPr>
          <p:spPr>
            <a:xfrm>
              <a:off x="3459220" y="261045"/>
              <a:ext cx="1217310" cy="1053116"/>
            </a:xfrm>
            <a:prstGeom prst="rect">
              <a:avLst/>
            </a:prstGeom>
            <a:noFill/>
            <a:ln>
              <a:noFill/>
            </a:ln>
          </p:spPr>
          <p:txBody>
            <a:bodyPr anchorCtr="0" anchor="ctr" bIns="25400" lIns="25400" spcFirstLastPara="1" rIns="25400" wrap="square" tIns="25400">
              <a:noAutofit/>
            </a:bodyPr>
            <a:lstStyle/>
            <a:p>
              <a:pPr indent="0" lvl="0" marL="0" marR="0" rtl="0" algn="ctr">
                <a:lnSpc>
                  <a:spcPct val="90000"/>
                </a:lnSpc>
                <a:spcBef>
                  <a:spcPts val="0"/>
                </a:spcBef>
                <a:spcAft>
                  <a:spcPts val="0"/>
                </a:spcAft>
                <a:buNone/>
              </a:pPr>
              <a:r>
                <a:rPr lang="en-US" sz="2000">
                  <a:solidFill>
                    <a:schemeClr val="dk1"/>
                  </a:solidFill>
                  <a:latin typeface="Calibri"/>
                  <a:ea typeface="Calibri"/>
                  <a:cs typeface="Calibri"/>
                  <a:sym typeface="Calibri"/>
                </a:rPr>
                <a:t>Create podcast</a:t>
              </a:r>
              <a:endParaRPr sz="2000">
                <a:solidFill>
                  <a:schemeClr val="dk1"/>
                </a:solidFill>
                <a:latin typeface="Calibri"/>
                <a:ea typeface="Calibri"/>
                <a:cs typeface="Calibri"/>
                <a:sym typeface="Calibri"/>
              </a:endParaRPr>
            </a:p>
          </p:txBody>
        </p:sp>
        <p:sp>
          <p:nvSpPr>
            <p:cNvPr id="617" name="Google Shape;617;p60"/>
            <p:cNvSpPr/>
            <p:nvPr/>
          </p:nvSpPr>
          <p:spPr>
            <a:xfrm>
              <a:off x="5322487" y="2178846"/>
              <a:ext cx="838302" cy="722308"/>
            </a:xfrm>
            <a:prstGeom prst="hexagon">
              <a:avLst>
                <a:gd fmla="val 28900" name="adj"/>
                <a:gd fmla="val 115470" name="vf"/>
              </a:avLst>
            </a:prstGeom>
            <a:solidFill>
              <a:srgbClr val="CFDE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60"/>
            <p:cNvSpPr/>
            <p:nvPr/>
          </p:nvSpPr>
          <p:spPr>
            <a:xfrm>
              <a:off x="4827361" y="968857"/>
              <a:ext cx="1820800" cy="1575206"/>
            </a:xfrm>
            <a:prstGeom prst="hexagon">
              <a:avLst>
                <a:gd fmla="val 28570" name="adj"/>
                <a:gd fmla="val 115470" name="vf"/>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60"/>
            <p:cNvSpPr txBox="1"/>
            <p:nvPr/>
          </p:nvSpPr>
          <p:spPr>
            <a:xfrm>
              <a:off x="5129106" y="1229902"/>
              <a:ext cx="1217310" cy="1053116"/>
            </a:xfrm>
            <a:prstGeom prst="rect">
              <a:avLst/>
            </a:prstGeom>
            <a:noFill/>
            <a:ln>
              <a:noFill/>
            </a:ln>
          </p:spPr>
          <p:txBody>
            <a:bodyPr anchorCtr="0" anchor="ctr" bIns="25400" lIns="25400" spcFirstLastPara="1" rIns="25400" wrap="square" tIns="25400">
              <a:noAutofit/>
            </a:bodyPr>
            <a:lstStyle/>
            <a:p>
              <a:pPr indent="0" lvl="0" marL="0" marR="0" rtl="0" algn="ctr">
                <a:lnSpc>
                  <a:spcPct val="90000"/>
                </a:lnSpc>
                <a:spcBef>
                  <a:spcPts val="0"/>
                </a:spcBef>
                <a:spcAft>
                  <a:spcPts val="0"/>
                </a:spcAft>
                <a:buNone/>
              </a:pPr>
              <a:r>
                <a:rPr lang="en-US" sz="2000">
                  <a:solidFill>
                    <a:schemeClr val="dk1"/>
                  </a:solidFill>
                  <a:latin typeface="Calibri"/>
                  <a:ea typeface="Calibri"/>
                  <a:cs typeface="Calibri"/>
                  <a:sym typeface="Calibri"/>
                </a:rPr>
                <a:t>Used in interviews</a:t>
              </a:r>
              <a:endParaRPr sz="2000">
                <a:solidFill>
                  <a:schemeClr val="dk1"/>
                </a:solidFill>
                <a:latin typeface="Calibri"/>
                <a:ea typeface="Calibri"/>
                <a:cs typeface="Calibri"/>
                <a:sym typeface="Calibri"/>
              </a:endParaRPr>
            </a:p>
          </p:txBody>
        </p:sp>
        <p:sp>
          <p:nvSpPr>
            <p:cNvPr id="620" name="Google Shape;620;p60"/>
            <p:cNvSpPr/>
            <p:nvPr/>
          </p:nvSpPr>
          <p:spPr>
            <a:xfrm>
              <a:off x="4642852" y="3703117"/>
              <a:ext cx="838302" cy="722308"/>
            </a:xfrm>
            <a:prstGeom prst="hexagon">
              <a:avLst>
                <a:gd fmla="val 28900" name="adj"/>
                <a:gd fmla="val 115470" name="vf"/>
              </a:avLst>
            </a:prstGeom>
            <a:solidFill>
              <a:srgbClr val="CFDE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60"/>
            <p:cNvSpPr/>
            <p:nvPr/>
          </p:nvSpPr>
          <p:spPr>
            <a:xfrm>
              <a:off x="4827361" y="2873519"/>
              <a:ext cx="1820800" cy="1575206"/>
            </a:xfrm>
            <a:prstGeom prst="hexagon">
              <a:avLst>
                <a:gd fmla="val 28570" name="adj"/>
                <a:gd fmla="val 115470" name="vf"/>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60"/>
            <p:cNvSpPr txBox="1"/>
            <p:nvPr/>
          </p:nvSpPr>
          <p:spPr>
            <a:xfrm>
              <a:off x="5129106" y="3134564"/>
              <a:ext cx="1217310" cy="1053116"/>
            </a:xfrm>
            <a:prstGeom prst="rect">
              <a:avLst/>
            </a:prstGeom>
            <a:noFill/>
            <a:ln>
              <a:noFill/>
            </a:ln>
          </p:spPr>
          <p:txBody>
            <a:bodyPr anchorCtr="0" anchor="ctr" bIns="25400" lIns="25400" spcFirstLastPara="1" rIns="25400" wrap="square" tIns="25400">
              <a:noAutofit/>
            </a:bodyPr>
            <a:lstStyle/>
            <a:p>
              <a:pPr indent="0" lvl="0" marL="0" marR="0" rtl="0" algn="ctr">
                <a:lnSpc>
                  <a:spcPct val="90000"/>
                </a:lnSpc>
                <a:spcBef>
                  <a:spcPts val="0"/>
                </a:spcBef>
                <a:spcAft>
                  <a:spcPts val="0"/>
                </a:spcAft>
                <a:buNone/>
              </a:pPr>
              <a:r>
                <a:rPr lang="en-US" sz="2000">
                  <a:solidFill>
                    <a:schemeClr val="dk1"/>
                  </a:solidFill>
                  <a:latin typeface="Calibri"/>
                  <a:ea typeface="Calibri"/>
                  <a:cs typeface="Calibri"/>
                  <a:sym typeface="Calibri"/>
                </a:rPr>
                <a:t>Archival purposes</a:t>
              </a:r>
              <a:endParaRPr sz="2000">
                <a:solidFill>
                  <a:schemeClr val="dk1"/>
                </a:solidFill>
                <a:latin typeface="Calibri"/>
                <a:ea typeface="Calibri"/>
                <a:cs typeface="Calibri"/>
                <a:sym typeface="Calibri"/>
              </a:endParaRPr>
            </a:p>
          </p:txBody>
        </p:sp>
        <p:sp>
          <p:nvSpPr>
            <p:cNvPr id="623" name="Google Shape;623;p60"/>
            <p:cNvSpPr/>
            <p:nvPr/>
          </p:nvSpPr>
          <p:spPr>
            <a:xfrm>
              <a:off x="2956944" y="3861342"/>
              <a:ext cx="838302" cy="722308"/>
            </a:xfrm>
            <a:prstGeom prst="hexagon">
              <a:avLst>
                <a:gd fmla="val 28900" name="adj"/>
                <a:gd fmla="val 115470" name="vf"/>
              </a:avLst>
            </a:prstGeom>
            <a:solidFill>
              <a:srgbClr val="CFDE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60"/>
            <p:cNvSpPr/>
            <p:nvPr/>
          </p:nvSpPr>
          <p:spPr>
            <a:xfrm>
              <a:off x="3304523" y="3691059"/>
              <a:ext cx="1820800" cy="1575206"/>
            </a:xfrm>
            <a:prstGeom prst="hexagon">
              <a:avLst>
                <a:gd fmla="val 28570" name="adj"/>
                <a:gd fmla="val 115470" name="vf"/>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60"/>
            <p:cNvSpPr txBox="1"/>
            <p:nvPr/>
          </p:nvSpPr>
          <p:spPr>
            <a:xfrm>
              <a:off x="3606268" y="3952104"/>
              <a:ext cx="1217310" cy="1053116"/>
            </a:xfrm>
            <a:prstGeom prst="rect">
              <a:avLst/>
            </a:prstGeom>
            <a:noFill/>
            <a:ln>
              <a:noFill/>
            </a:ln>
          </p:spPr>
          <p:txBody>
            <a:bodyPr anchorCtr="0" anchor="ctr" bIns="20300" lIns="20300" spcFirstLastPara="1" rIns="20300" wrap="square" tIns="20300">
              <a:noAutofit/>
            </a:bodyPr>
            <a:lstStyle/>
            <a:p>
              <a:pPr indent="0" lvl="0" marL="0" marR="0" rtl="0" algn="ctr">
                <a:lnSpc>
                  <a:spcPct val="90000"/>
                </a:lnSpc>
                <a:spcBef>
                  <a:spcPts val="0"/>
                </a:spcBef>
                <a:spcAft>
                  <a:spcPts val="0"/>
                </a:spcAft>
                <a:buNone/>
              </a:pPr>
              <a:r>
                <a:t/>
              </a:r>
              <a:endParaRPr b="1" sz="1600">
                <a:solidFill>
                  <a:schemeClr val="dk1"/>
                </a:solidFill>
                <a:latin typeface="Calibri"/>
                <a:ea typeface="Calibri"/>
                <a:cs typeface="Calibri"/>
                <a:sym typeface="Calibri"/>
              </a:endParaRPr>
            </a:p>
            <a:p>
              <a:pPr indent="0" lvl="0" marL="0" marR="0" rtl="0" algn="ctr">
                <a:lnSpc>
                  <a:spcPct val="90000"/>
                </a:lnSpc>
                <a:spcBef>
                  <a:spcPts val="560"/>
                </a:spcBef>
                <a:spcAft>
                  <a:spcPts val="0"/>
                </a:spcAft>
                <a:buNone/>
              </a:pPr>
              <a:r>
                <a:rPr b="1" lang="en-US" sz="1700">
                  <a:solidFill>
                    <a:schemeClr val="dk1"/>
                  </a:solidFill>
                  <a:latin typeface="Calibri"/>
                  <a:ea typeface="Calibri"/>
                  <a:cs typeface="Calibri"/>
                  <a:sym typeface="Calibri"/>
                </a:rPr>
                <a:t>Participatory </a:t>
              </a:r>
              <a:endParaRPr/>
            </a:p>
            <a:p>
              <a:pPr indent="0" lvl="0" marL="0" marR="0" rtl="0" algn="ctr">
                <a:lnSpc>
                  <a:spcPct val="90000"/>
                </a:lnSpc>
                <a:spcBef>
                  <a:spcPts val="595"/>
                </a:spcBef>
                <a:spcAft>
                  <a:spcPts val="0"/>
                </a:spcAft>
                <a:buNone/>
              </a:pPr>
              <a:r>
                <a:rPr b="1" lang="en-US" sz="1700">
                  <a:solidFill>
                    <a:schemeClr val="dk1"/>
                  </a:solidFill>
                  <a:latin typeface="Calibri"/>
                  <a:ea typeface="Calibri"/>
                  <a:cs typeface="Calibri"/>
                  <a:sym typeface="Calibri"/>
                </a:rPr>
                <a:t>video  </a:t>
              </a:r>
              <a:endParaRPr b="1" sz="1700">
                <a:solidFill>
                  <a:schemeClr val="dk1"/>
                </a:solidFill>
                <a:latin typeface="Calibri"/>
                <a:ea typeface="Calibri"/>
                <a:cs typeface="Calibri"/>
                <a:sym typeface="Calibri"/>
              </a:endParaRPr>
            </a:p>
          </p:txBody>
        </p:sp>
        <p:sp>
          <p:nvSpPr>
            <p:cNvPr id="626" name="Google Shape;626;p60"/>
            <p:cNvSpPr/>
            <p:nvPr/>
          </p:nvSpPr>
          <p:spPr>
            <a:xfrm>
              <a:off x="1962559" y="2511552"/>
              <a:ext cx="838302" cy="722308"/>
            </a:xfrm>
            <a:prstGeom prst="hexagon">
              <a:avLst>
                <a:gd fmla="val 28900" name="adj"/>
                <a:gd fmla="val 115470" name="vf"/>
              </a:avLst>
            </a:prstGeom>
            <a:solidFill>
              <a:srgbClr val="CFDE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60"/>
            <p:cNvSpPr/>
            <p:nvPr/>
          </p:nvSpPr>
          <p:spPr>
            <a:xfrm>
              <a:off x="1479837" y="2874602"/>
              <a:ext cx="1820800" cy="1575206"/>
            </a:xfrm>
            <a:prstGeom prst="hexagon">
              <a:avLst>
                <a:gd fmla="val 28570" name="adj"/>
                <a:gd fmla="val 115470" name="vf"/>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60"/>
            <p:cNvSpPr txBox="1"/>
            <p:nvPr/>
          </p:nvSpPr>
          <p:spPr>
            <a:xfrm>
              <a:off x="1781582" y="3135647"/>
              <a:ext cx="1217310" cy="1053116"/>
            </a:xfrm>
            <a:prstGeom prst="rect">
              <a:avLst/>
            </a:prstGeom>
            <a:noFill/>
            <a:ln>
              <a:noFill/>
            </a:ln>
          </p:spPr>
          <p:txBody>
            <a:bodyPr anchorCtr="0" anchor="ctr" bIns="25400" lIns="25400" spcFirstLastPara="1" rIns="25400" wrap="square" tIns="25400">
              <a:noAutofit/>
            </a:bodyPr>
            <a:lstStyle/>
            <a:p>
              <a:pPr indent="0" lvl="0" marL="0" marR="0" rtl="0" algn="ctr">
                <a:lnSpc>
                  <a:spcPct val="90000"/>
                </a:lnSpc>
                <a:spcBef>
                  <a:spcPts val="0"/>
                </a:spcBef>
                <a:spcAft>
                  <a:spcPts val="0"/>
                </a:spcAft>
                <a:buNone/>
              </a:pPr>
              <a:r>
                <a:rPr lang="en-US" sz="2000">
                  <a:solidFill>
                    <a:schemeClr val="dk1"/>
                  </a:solidFill>
                  <a:latin typeface="Calibri"/>
                  <a:ea typeface="Calibri"/>
                  <a:cs typeface="Calibri"/>
                  <a:sym typeface="Calibri"/>
                </a:rPr>
                <a:t>Different future use </a:t>
              </a:r>
              <a:endParaRPr sz="2000">
                <a:solidFill>
                  <a:schemeClr val="dk1"/>
                </a:solidFill>
                <a:latin typeface="Calibri"/>
                <a:ea typeface="Calibri"/>
                <a:cs typeface="Calibri"/>
                <a:sym typeface="Calibri"/>
              </a:endParaRPr>
            </a:p>
          </p:txBody>
        </p:sp>
        <p:sp>
          <p:nvSpPr>
            <p:cNvPr id="629" name="Google Shape;629;p60"/>
            <p:cNvSpPr/>
            <p:nvPr/>
          </p:nvSpPr>
          <p:spPr>
            <a:xfrm>
              <a:off x="1479837" y="966690"/>
              <a:ext cx="1820800" cy="1575206"/>
            </a:xfrm>
            <a:prstGeom prst="hexagon">
              <a:avLst>
                <a:gd fmla="val 28570" name="adj"/>
                <a:gd fmla="val 115470" name="vf"/>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60"/>
            <p:cNvSpPr txBox="1"/>
            <p:nvPr/>
          </p:nvSpPr>
          <p:spPr>
            <a:xfrm>
              <a:off x="1781582" y="1227735"/>
              <a:ext cx="1217310" cy="1053116"/>
            </a:xfrm>
            <a:prstGeom prst="rect">
              <a:avLst/>
            </a:prstGeom>
            <a:noFill/>
            <a:ln>
              <a:noFill/>
            </a:ln>
          </p:spPr>
          <p:txBody>
            <a:bodyPr anchorCtr="0" anchor="ctr" bIns="25400" lIns="25400" spcFirstLastPara="1" rIns="25400" wrap="square" tIns="25400">
              <a:noAutofit/>
            </a:bodyPr>
            <a:lstStyle/>
            <a:p>
              <a:pPr indent="0" lvl="0" marL="0" marR="0" rtl="0" algn="ctr">
                <a:lnSpc>
                  <a:spcPct val="90000"/>
                </a:lnSpc>
                <a:spcBef>
                  <a:spcPts val="0"/>
                </a:spcBef>
                <a:spcAft>
                  <a:spcPts val="0"/>
                </a:spcAft>
                <a:buNone/>
              </a:pPr>
              <a:r>
                <a:rPr lang="en-US" sz="2000">
                  <a:solidFill>
                    <a:schemeClr val="dk1"/>
                  </a:solidFill>
                  <a:latin typeface="Calibri"/>
                  <a:ea typeface="Calibri"/>
                  <a:cs typeface="Calibri"/>
                  <a:sym typeface="Calibri"/>
                </a:rPr>
                <a:t>Combined with photos or videos</a:t>
              </a:r>
              <a:endParaRPr sz="2000">
                <a:solidFill>
                  <a:schemeClr val="dk1"/>
                </a:solidFill>
                <a:latin typeface="Calibri"/>
                <a:ea typeface="Calibri"/>
                <a:cs typeface="Calibri"/>
                <a:sym typeface="Calibri"/>
              </a:endParaRPr>
            </a:p>
          </p:txBody>
        </p:sp>
      </p:grpSp>
      <p:pic>
        <p:nvPicPr>
          <p:cNvPr id="631" name="Google Shape;631;p60"/>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pic>
        <p:nvPicPr>
          <p:cNvPr id="636" name="Google Shape;636;p61"/>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
        <p:nvSpPr>
          <p:cNvPr id="637" name="Google Shape;637;p61"/>
          <p:cNvSpPr txBox="1"/>
          <p:nvPr>
            <p:ph type="title"/>
          </p:nvPr>
        </p:nvSpPr>
        <p:spPr>
          <a:xfrm>
            <a:off x="1127760" y="374651"/>
            <a:ext cx="8955900" cy="763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t>Audio recording: pros and cons</a:t>
            </a:r>
            <a:endParaRPr/>
          </a:p>
        </p:txBody>
      </p:sp>
      <p:sp>
        <p:nvSpPr>
          <p:cNvPr id="638" name="Google Shape;638;p61"/>
          <p:cNvSpPr txBox="1"/>
          <p:nvPr/>
        </p:nvSpPr>
        <p:spPr>
          <a:xfrm>
            <a:off x="6032500" y="2427288"/>
            <a:ext cx="4051200" cy="3909900"/>
          </a:xfrm>
          <a:prstGeom prst="rect">
            <a:avLst/>
          </a:prstGeom>
          <a:noFill/>
          <a:ln>
            <a:noFill/>
          </a:ln>
        </p:spPr>
        <p:txBody>
          <a:bodyPr anchorCtr="0" anchor="t" bIns="45700" lIns="91425" spcFirstLastPara="1" rIns="91425" wrap="square" tIns="45700">
            <a:noAutofit/>
          </a:bodyPr>
          <a:lstStyle/>
          <a:p>
            <a:pPr indent="-52387" lvl="0" marL="179388" marR="0" rtl="0" algn="l">
              <a:lnSpc>
                <a:spcPct val="100000"/>
              </a:lnSpc>
              <a:spcBef>
                <a:spcPts val="0"/>
              </a:spcBef>
              <a:spcAft>
                <a:spcPts val="0"/>
              </a:spcAft>
              <a:buClr>
                <a:srgbClr val="07DEDB"/>
              </a:buClr>
              <a:buSzPts val="2000"/>
              <a:buFont typeface="Arial"/>
              <a:buNone/>
            </a:pPr>
            <a:r>
              <a:t/>
            </a:r>
            <a:endParaRPr b="0" sz="2000">
              <a:solidFill>
                <a:srgbClr val="000000"/>
              </a:solidFill>
              <a:latin typeface="Arial"/>
              <a:ea typeface="Arial"/>
              <a:cs typeface="Arial"/>
              <a:sym typeface="Arial"/>
            </a:endParaRPr>
          </a:p>
        </p:txBody>
      </p:sp>
      <p:sp>
        <p:nvSpPr>
          <p:cNvPr id="639" name="Google Shape;639;p61"/>
          <p:cNvSpPr txBox="1"/>
          <p:nvPr/>
        </p:nvSpPr>
        <p:spPr>
          <a:xfrm>
            <a:off x="1727200" y="2427289"/>
            <a:ext cx="4051200" cy="4097400"/>
          </a:xfrm>
          <a:prstGeom prst="rect">
            <a:avLst/>
          </a:prstGeom>
          <a:noFill/>
          <a:ln>
            <a:noFill/>
          </a:ln>
        </p:spPr>
        <p:txBody>
          <a:bodyPr anchorCtr="0" anchor="t" bIns="45700" lIns="91425" spcFirstLastPara="1" rIns="91425" wrap="square" tIns="45700">
            <a:noAutofit/>
          </a:bodyPr>
          <a:lstStyle/>
          <a:p>
            <a:pPr indent="-52387" lvl="0" marL="179388" marR="0" rtl="0" algn="l">
              <a:lnSpc>
                <a:spcPct val="100000"/>
              </a:lnSpc>
              <a:spcBef>
                <a:spcPts val="0"/>
              </a:spcBef>
              <a:spcAft>
                <a:spcPts val="0"/>
              </a:spcAft>
              <a:buClr>
                <a:srgbClr val="07DEDB"/>
              </a:buClr>
              <a:buSzPts val="2000"/>
              <a:buFont typeface="Arial"/>
              <a:buNone/>
            </a:pPr>
            <a:r>
              <a:t/>
            </a:r>
            <a:endParaRPr b="0" sz="2000">
              <a:solidFill>
                <a:schemeClr val="dk1"/>
              </a:solidFill>
              <a:latin typeface="Arial"/>
              <a:ea typeface="Arial"/>
              <a:cs typeface="Arial"/>
              <a:sym typeface="Arial"/>
            </a:endParaRPr>
          </a:p>
        </p:txBody>
      </p:sp>
      <p:graphicFrame>
        <p:nvGraphicFramePr>
          <p:cNvPr id="640" name="Google Shape;640;p61"/>
          <p:cNvGraphicFramePr/>
          <p:nvPr/>
        </p:nvGraphicFramePr>
        <p:xfrm>
          <a:off x="1219200" y="1277620"/>
          <a:ext cx="3000000" cy="3000000"/>
        </p:xfrm>
        <a:graphic>
          <a:graphicData uri="http://schemas.openxmlformats.org/drawingml/2006/table">
            <a:tbl>
              <a:tblPr bandRow="1" firstRow="1">
                <a:noFill/>
                <a:tableStyleId>{82BA5BED-01AE-43FA-81D3-64EDC081D4A3}</a:tableStyleId>
              </a:tblPr>
              <a:tblGrid>
                <a:gridCol w="4998725"/>
                <a:gridCol w="4998725"/>
              </a:tblGrid>
              <a:tr h="551950">
                <a:tc>
                  <a:txBody>
                    <a:bodyPr/>
                    <a:lstStyle/>
                    <a:p>
                      <a:pPr indent="0" lvl="0" marL="0" marR="0" rtl="0" algn="l">
                        <a:lnSpc>
                          <a:spcPct val="100000"/>
                        </a:lnSpc>
                        <a:spcBef>
                          <a:spcPts val="0"/>
                        </a:spcBef>
                        <a:spcAft>
                          <a:spcPts val="0"/>
                        </a:spcAft>
                        <a:buClr>
                          <a:srgbClr val="C00000"/>
                        </a:buClr>
                        <a:buSzPts val="1800"/>
                        <a:buFont typeface="Calibri"/>
                        <a:buNone/>
                      </a:pPr>
                      <a:r>
                        <a:rPr lang="en-US" sz="1800">
                          <a:solidFill>
                            <a:srgbClr val="C00000"/>
                          </a:solidFill>
                        </a:rPr>
                        <a:t>Pros</a:t>
                      </a:r>
                      <a:endParaRPr b="0" sz="1800">
                        <a:solidFill>
                          <a:srgbClr val="C00000"/>
                        </a:solidFill>
                      </a:endParaRPr>
                    </a:p>
                    <a:p>
                      <a:pPr indent="0" lvl="0" marL="0" marR="0" rtl="0" algn="l">
                        <a:spcBef>
                          <a:spcPts val="0"/>
                        </a:spcBef>
                        <a:spcAft>
                          <a:spcPts val="0"/>
                        </a:spcAft>
                        <a:buNone/>
                      </a:pPr>
                      <a:r>
                        <a:t/>
                      </a:r>
                      <a:endParaRPr sz="1800">
                        <a:solidFill>
                          <a:srgbClr val="C00000"/>
                        </a:solidFill>
                      </a:endParaRPr>
                    </a:p>
                  </a:txBody>
                  <a:tcPr marT="45725" marB="45725" marR="91450" marL="91450"/>
                </a:tc>
                <a:tc>
                  <a:txBody>
                    <a:bodyPr/>
                    <a:lstStyle/>
                    <a:p>
                      <a:pPr indent="0" lvl="0" marL="0" marR="0" rtl="0" algn="l">
                        <a:lnSpc>
                          <a:spcPct val="100000"/>
                        </a:lnSpc>
                        <a:spcBef>
                          <a:spcPts val="0"/>
                        </a:spcBef>
                        <a:spcAft>
                          <a:spcPts val="0"/>
                        </a:spcAft>
                        <a:buClr>
                          <a:srgbClr val="C00000"/>
                        </a:buClr>
                        <a:buSzPts val="1800"/>
                        <a:buFont typeface="Calibri"/>
                        <a:buNone/>
                      </a:pPr>
                      <a:r>
                        <a:rPr lang="en-US" sz="1800">
                          <a:solidFill>
                            <a:srgbClr val="C00000"/>
                          </a:solidFill>
                        </a:rPr>
                        <a:t>Cons</a:t>
                      </a:r>
                      <a:endParaRPr/>
                    </a:p>
                    <a:p>
                      <a:pPr indent="0" lvl="0" marL="0" marR="0" rtl="0" algn="l">
                        <a:spcBef>
                          <a:spcPts val="0"/>
                        </a:spcBef>
                        <a:spcAft>
                          <a:spcPts val="0"/>
                        </a:spcAft>
                        <a:buNone/>
                      </a:pPr>
                      <a:r>
                        <a:t/>
                      </a:r>
                      <a:endParaRPr sz="1800">
                        <a:solidFill>
                          <a:srgbClr val="C00000"/>
                        </a:solidFill>
                      </a:endParaRPr>
                    </a:p>
                  </a:txBody>
                  <a:tcPr marT="45725" marB="45725" marR="91450" marL="91450"/>
                </a:tc>
              </a:tr>
              <a:tr h="4336700">
                <a:tc>
                  <a:txBody>
                    <a:bodyPr/>
                    <a:lstStyle/>
                    <a:p>
                      <a:pPr indent="-114300" lvl="0" marL="0" marR="0" rtl="0" algn="l">
                        <a:lnSpc>
                          <a:spcPct val="100000"/>
                        </a:lnSpc>
                        <a:spcBef>
                          <a:spcPts val="0"/>
                        </a:spcBef>
                        <a:spcAft>
                          <a:spcPts val="0"/>
                        </a:spcAft>
                        <a:buClr>
                          <a:srgbClr val="000000"/>
                        </a:buClr>
                        <a:buSzPts val="1800"/>
                        <a:buFont typeface="Calibri"/>
                        <a:buChar char="•"/>
                      </a:pPr>
                      <a:r>
                        <a:rPr lang="en-US" sz="1800">
                          <a:solidFill>
                            <a:srgbClr val="000000"/>
                          </a:solidFill>
                        </a:rPr>
                        <a:t>Conveys</a:t>
                      </a:r>
                      <a:r>
                        <a:rPr lang="en-US" sz="1800">
                          <a:solidFill>
                            <a:srgbClr val="000000"/>
                          </a:solidFill>
                        </a:rPr>
                        <a:t> </a:t>
                      </a:r>
                      <a:r>
                        <a:rPr lang="en-US" sz="1800">
                          <a:solidFill>
                            <a:srgbClr val="000000"/>
                          </a:solidFill>
                        </a:rPr>
                        <a:t>mbience, tone and carries critical information t</a:t>
                      </a:r>
                      <a:r>
                        <a:rPr b="0" lang="en-US" sz="1800">
                          <a:solidFill>
                            <a:schemeClr val="dk1"/>
                          </a:solidFill>
                        </a:rPr>
                        <a:t>o photographs and other information-generation and presentation approaches to inventorying</a:t>
                      </a:r>
                      <a:endParaRPr/>
                    </a:p>
                    <a:p>
                      <a:pPr indent="-114300" lvl="0" marL="0" marR="0" rtl="0" algn="l">
                        <a:lnSpc>
                          <a:spcPct val="100000"/>
                        </a:lnSpc>
                        <a:spcBef>
                          <a:spcPts val="0"/>
                        </a:spcBef>
                        <a:spcAft>
                          <a:spcPts val="0"/>
                        </a:spcAft>
                        <a:buClr>
                          <a:schemeClr val="dk1"/>
                        </a:buClr>
                        <a:buSzPts val="1800"/>
                        <a:buFont typeface="Calibri"/>
                        <a:buChar char="•"/>
                      </a:pPr>
                      <a:r>
                        <a:rPr b="0" lang="en-US" sz="1800">
                          <a:solidFill>
                            <a:schemeClr val="dk1"/>
                          </a:solidFill>
                        </a:rPr>
                        <a:t>Allows relocating segments and re-listening to aid in feedback sessions and discussions of ICH elements </a:t>
                      </a:r>
                      <a:endParaRPr/>
                    </a:p>
                    <a:p>
                      <a:pPr indent="-114300" lvl="0" marL="0" marR="0" rtl="0" algn="l">
                        <a:lnSpc>
                          <a:spcPct val="100000"/>
                        </a:lnSpc>
                        <a:spcBef>
                          <a:spcPts val="0"/>
                        </a:spcBef>
                        <a:spcAft>
                          <a:spcPts val="0"/>
                        </a:spcAft>
                        <a:buClr>
                          <a:srgbClr val="000000"/>
                        </a:buClr>
                        <a:buSzPts val="1800"/>
                        <a:buFont typeface="Calibri"/>
                        <a:buChar char="•"/>
                      </a:pPr>
                      <a:r>
                        <a:rPr lang="en-US" sz="1800">
                          <a:solidFill>
                            <a:srgbClr val="000000"/>
                          </a:solidFill>
                        </a:rPr>
                        <a:t>Discret when you do not want to be intrusive, or not make people self conscious audio recording is a good option</a:t>
                      </a:r>
                      <a:endParaRPr/>
                    </a:p>
                    <a:p>
                      <a:pPr indent="-114300" lvl="0" marL="0" marR="0" rtl="0" algn="l">
                        <a:lnSpc>
                          <a:spcPct val="100000"/>
                        </a:lnSpc>
                        <a:spcBef>
                          <a:spcPts val="0"/>
                        </a:spcBef>
                        <a:spcAft>
                          <a:spcPts val="0"/>
                        </a:spcAft>
                        <a:buClr>
                          <a:srgbClr val="000000"/>
                        </a:buClr>
                        <a:buSzPts val="1800"/>
                        <a:buFont typeface="Calibri"/>
                        <a:buChar char="•"/>
                      </a:pPr>
                      <a:r>
                        <a:rPr lang="en-US" sz="1800">
                          <a:solidFill>
                            <a:srgbClr val="000000"/>
                          </a:solidFill>
                        </a:rPr>
                        <a:t>Complementary to bad sound video cameras</a:t>
                      </a:r>
                      <a:endParaRPr/>
                    </a:p>
                    <a:p>
                      <a:pPr indent="-114300" lvl="0" marL="0" marR="0" rtl="0" algn="l">
                        <a:lnSpc>
                          <a:spcPct val="100000"/>
                        </a:lnSpc>
                        <a:spcBef>
                          <a:spcPts val="0"/>
                        </a:spcBef>
                        <a:spcAft>
                          <a:spcPts val="0"/>
                        </a:spcAft>
                        <a:buClr>
                          <a:srgbClr val="000000"/>
                        </a:buClr>
                        <a:buSzPts val="1800"/>
                        <a:buFont typeface="Calibri"/>
                        <a:buChar char="•"/>
                      </a:pPr>
                      <a:r>
                        <a:rPr lang="en-US" sz="1800">
                          <a:solidFill>
                            <a:srgbClr val="000000"/>
                          </a:solidFill>
                        </a:rPr>
                        <a:t>The training to use audio recording is easier </a:t>
                      </a:r>
                      <a:endParaRPr/>
                    </a:p>
                    <a:p>
                      <a:pPr indent="-114300" lvl="0" marL="0" marR="0" rtl="0" algn="l">
                        <a:lnSpc>
                          <a:spcPct val="100000"/>
                        </a:lnSpc>
                        <a:spcBef>
                          <a:spcPts val="0"/>
                        </a:spcBef>
                        <a:spcAft>
                          <a:spcPts val="0"/>
                        </a:spcAft>
                        <a:buClr>
                          <a:srgbClr val="000000"/>
                        </a:buClr>
                        <a:buSzPts val="1800"/>
                        <a:buFont typeface="Calibri"/>
                        <a:buChar char="•"/>
                      </a:pPr>
                      <a:r>
                        <a:rPr lang="en-US" sz="1800">
                          <a:solidFill>
                            <a:srgbClr val="000000"/>
                          </a:solidFill>
                        </a:rPr>
                        <a:t>Audio files are smaller and easier to send and store, edit,</a:t>
                      </a:r>
                      <a:r>
                        <a:rPr lang="en-US" sz="1800">
                          <a:solidFill>
                            <a:srgbClr val="000000"/>
                          </a:solidFill>
                        </a:rPr>
                        <a:t> man</a:t>
                      </a:r>
                      <a:r>
                        <a:rPr lang="en-US" sz="1800">
                          <a:solidFill>
                            <a:srgbClr val="000000"/>
                          </a:solidFill>
                        </a:rPr>
                        <a:t>ipulate and</a:t>
                      </a:r>
                      <a:r>
                        <a:rPr lang="en-US" sz="1800">
                          <a:solidFill>
                            <a:srgbClr val="000000"/>
                          </a:solidFill>
                        </a:rPr>
                        <a:t> </a:t>
                      </a:r>
                      <a:r>
                        <a:rPr lang="en-US" sz="1800">
                          <a:solidFill>
                            <a:srgbClr val="000000"/>
                          </a:solidFill>
                        </a:rPr>
                        <a:t>upload on the internet for access and for broadcasting</a:t>
                      </a:r>
                      <a:endParaRPr b="0" sz="1800">
                        <a:solidFill>
                          <a:schemeClr val="dk1"/>
                        </a:solidFill>
                      </a:endParaRPr>
                    </a:p>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lnSpc>
                          <a:spcPct val="100000"/>
                        </a:lnSpc>
                        <a:spcBef>
                          <a:spcPts val="0"/>
                        </a:spcBef>
                        <a:spcAft>
                          <a:spcPts val="0"/>
                        </a:spcAft>
                        <a:buNone/>
                      </a:pPr>
                      <a:r>
                        <a:rPr b="0" lang="en-US" sz="1800">
                          <a:solidFill>
                            <a:srgbClr val="000000"/>
                          </a:solidFill>
                        </a:rPr>
                        <a:t>Digital recorders and related equipment can be expensive </a:t>
                      </a:r>
                      <a:endParaRPr/>
                    </a:p>
                    <a:p>
                      <a:pPr indent="0" lvl="0" marL="0" marR="0" rtl="0" algn="l">
                        <a:lnSpc>
                          <a:spcPct val="100000"/>
                        </a:lnSpc>
                        <a:spcBef>
                          <a:spcPts val="0"/>
                        </a:spcBef>
                        <a:spcAft>
                          <a:spcPts val="0"/>
                        </a:spcAft>
                        <a:buNone/>
                      </a:pPr>
                      <a:r>
                        <a:t/>
                      </a:r>
                      <a:endParaRPr b="0" sz="1800">
                        <a:solidFill>
                          <a:srgbClr val="000000"/>
                        </a:solidFill>
                      </a:endParaRPr>
                    </a:p>
                    <a:p>
                      <a:pPr indent="0" lvl="0" marL="0" marR="0" rtl="0" algn="l">
                        <a:lnSpc>
                          <a:spcPct val="100000"/>
                        </a:lnSpc>
                        <a:spcBef>
                          <a:spcPts val="0"/>
                        </a:spcBef>
                        <a:spcAft>
                          <a:spcPts val="0"/>
                        </a:spcAft>
                        <a:buNone/>
                      </a:pPr>
                      <a:r>
                        <a:rPr b="0" lang="en-US" sz="1800">
                          <a:solidFill>
                            <a:srgbClr val="000000"/>
                          </a:solidFill>
                        </a:rPr>
                        <a:t>Not guaranteed technical familiarity of ICH facilitators/community members</a:t>
                      </a:r>
                      <a:endParaRPr/>
                    </a:p>
                    <a:p>
                      <a:pPr indent="0" lvl="0" marL="0" marR="0" rtl="0" algn="l">
                        <a:lnSpc>
                          <a:spcPct val="100000"/>
                        </a:lnSpc>
                        <a:spcBef>
                          <a:spcPts val="0"/>
                        </a:spcBef>
                        <a:spcAft>
                          <a:spcPts val="0"/>
                        </a:spcAft>
                        <a:buClr>
                          <a:schemeClr val="dk1"/>
                        </a:buClr>
                        <a:buSzPts val="1800"/>
                        <a:buFont typeface="Calibri"/>
                        <a:buNone/>
                      </a:pPr>
                      <a:r>
                        <a:t/>
                      </a:r>
                      <a:endParaRPr b="0" sz="1800">
                        <a:solidFill>
                          <a:srgbClr val="000000"/>
                        </a:solidFill>
                      </a:endParaRPr>
                    </a:p>
                    <a:p>
                      <a:pPr indent="-114300" lvl="0" marL="0" marR="0" rtl="0" algn="l">
                        <a:lnSpc>
                          <a:spcPct val="100000"/>
                        </a:lnSpc>
                        <a:spcBef>
                          <a:spcPts val="0"/>
                        </a:spcBef>
                        <a:spcAft>
                          <a:spcPts val="0"/>
                        </a:spcAft>
                        <a:buClr>
                          <a:srgbClr val="000000"/>
                        </a:buClr>
                        <a:buSzPts val="1800"/>
                        <a:buFont typeface="Calibri"/>
                        <a:buChar char="•"/>
                      </a:pPr>
                      <a:r>
                        <a:rPr b="0" lang="en-US" sz="1800">
                          <a:solidFill>
                            <a:srgbClr val="000000"/>
                          </a:solidFill>
                        </a:rPr>
                        <a:t>Can be time-consuming to transcribe recordings and/or apply them to other media</a:t>
                      </a:r>
                      <a:endParaRPr/>
                    </a:p>
                    <a:p>
                      <a:pPr indent="0" lvl="0" marL="0" marR="0" rtl="0" algn="l">
                        <a:spcBef>
                          <a:spcPts val="0"/>
                        </a:spcBef>
                        <a:spcAft>
                          <a:spcPts val="0"/>
                        </a:spcAft>
                        <a:buNone/>
                      </a:pPr>
                      <a:r>
                        <a:t/>
                      </a:r>
                      <a:endParaRPr sz="1800"/>
                    </a:p>
                  </a:txBody>
                  <a:tcPr marT="45725" marB="45725" marR="91450" marL="91450"/>
                </a:tc>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62"/>
          <p:cNvSpPr txBox="1"/>
          <p:nvPr>
            <p:ph type="title"/>
          </p:nvPr>
        </p:nvSpPr>
        <p:spPr>
          <a:xfrm>
            <a:off x="3806826" y="417513"/>
            <a:ext cx="6480175" cy="3447098"/>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br>
              <a:rPr lang="en-US"/>
            </a:br>
            <a:br>
              <a:rPr lang="en-US"/>
            </a:br>
            <a:br>
              <a:rPr lang="en-US"/>
            </a:br>
            <a:br>
              <a:rPr lang="en-US"/>
            </a:br>
            <a:br>
              <a:rPr lang="en-US">
                <a:solidFill>
                  <a:schemeClr val="lt1"/>
                </a:solidFill>
              </a:rPr>
            </a:br>
            <a:endParaRPr/>
          </a:p>
        </p:txBody>
      </p:sp>
      <p:sp>
        <p:nvSpPr>
          <p:cNvPr id="647" name="Google Shape;647;p62"/>
          <p:cNvSpPr txBox="1"/>
          <p:nvPr>
            <p:ph idx="1" type="body"/>
          </p:nvPr>
        </p:nvSpPr>
        <p:spPr>
          <a:xfrm>
            <a:off x="650240" y="1285528"/>
            <a:ext cx="11074500" cy="39723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lt1"/>
              </a:buClr>
              <a:buSzPts val="2200"/>
              <a:buChar char="•"/>
            </a:pPr>
            <a:r>
              <a:rPr b="1" lang="en-US" sz="2200"/>
              <a:t>Choosing equipment: </a:t>
            </a:r>
            <a:endParaRPr/>
          </a:p>
          <a:p>
            <a:pPr indent="0" lvl="0" marL="0" rtl="0" algn="l">
              <a:lnSpc>
                <a:spcPct val="90000"/>
              </a:lnSpc>
              <a:spcBef>
                <a:spcPts val="600"/>
              </a:spcBef>
              <a:spcAft>
                <a:spcPts val="0"/>
              </a:spcAft>
              <a:buClr>
                <a:srgbClr val="000000"/>
              </a:buClr>
              <a:buSzPts val="2200"/>
              <a:buNone/>
            </a:pPr>
            <a:r>
              <a:rPr lang="en-US" sz="2200"/>
              <a:t>- Digital recorder either with portable battery operation or electrical charging is the best asset for inventorying</a:t>
            </a:r>
            <a:endParaRPr/>
          </a:p>
          <a:p>
            <a:pPr indent="0" lvl="0" marL="0" rtl="0" algn="l">
              <a:lnSpc>
                <a:spcPct val="90000"/>
              </a:lnSpc>
              <a:spcBef>
                <a:spcPts val="600"/>
              </a:spcBef>
              <a:spcAft>
                <a:spcPts val="0"/>
              </a:spcAft>
              <a:buClr>
                <a:srgbClr val="000000"/>
              </a:buClr>
              <a:buSzPts val="2200"/>
              <a:buNone/>
            </a:pPr>
            <a:r>
              <a:rPr lang="en-US" sz="2200"/>
              <a:t>- Storage media for digital recorders range from SD Cards to Hard disks and pen drives </a:t>
            </a:r>
            <a:endParaRPr sz="2200"/>
          </a:p>
          <a:p>
            <a:pPr indent="0" lvl="0" marL="0" rtl="0" algn="l">
              <a:lnSpc>
                <a:spcPct val="100000"/>
              </a:lnSpc>
              <a:spcBef>
                <a:spcPts val="600"/>
              </a:spcBef>
              <a:spcAft>
                <a:spcPts val="0"/>
              </a:spcAft>
              <a:buClr>
                <a:srgbClr val="000000"/>
              </a:buClr>
              <a:buSzPts val="2200"/>
              <a:buNone/>
            </a:pPr>
            <a:r>
              <a:rPr lang="en-US" sz="2200"/>
              <a:t>- Headphones: to check the balance between performers/interviewees and ambience, to listen with accuracy, to check the ongoing interview or recording </a:t>
            </a:r>
            <a:endParaRPr sz="2200"/>
          </a:p>
          <a:p>
            <a:pPr indent="-228600" lvl="0" marL="228600" rtl="0" algn="l">
              <a:lnSpc>
                <a:spcPct val="100000"/>
              </a:lnSpc>
              <a:spcBef>
                <a:spcPts val="600"/>
              </a:spcBef>
              <a:spcAft>
                <a:spcPts val="0"/>
              </a:spcAft>
              <a:buClr>
                <a:schemeClr val="lt1"/>
              </a:buClr>
              <a:buSzPts val="2200"/>
              <a:buChar char="-"/>
            </a:pPr>
            <a:r>
              <a:rPr lang="en-US" sz="2200"/>
              <a:t>Microphones or ‘mikes’ (external microphone or inbuilt mikes)</a:t>
            </a:r>
            <a:endParaRPr/>
          </a:p>
          <a:p>
            <a:pPr indent="-228600" lvl="0" marL="228600" rtl="0" algn="l">
              <a:lnSpc>
                <a:spcPct val="100000"/>
              </a:lnSpc>
              <a:spcBef>
                <a:spcPts val="600"/>
              </a:spcBef>
              <a:spcAft>
                <a:spcPts val="0"/>
              </a:spcAft>
              <a:buClr>
                <a:schemeClr val="lt1"/>
              </a:buClr>
              <a:buSzPts val="2200"/>
              <a:buChar char="•"/>
            </a:pPr>
            <a:r>
              <a:rPr b="1" lang="en-US" sz="2200"/>
              <a:t>Microphone positioning</a:t>
            </a:r>
            <a:endParaRPr/>
          </a:p>
          <a:p>
            <a:pPr indent="0" lvl="0" marL="0" rtl="0" algn="l">
              <a:lnSpc>
                <a:spcPct val="100000"/>
              </a:lnSpc>
              <a:spcBef>
                <a:spcPts val="600"/>
              </a:spcBef>
              <a:spcAft>
                <a:spcPts val="0"/>
              </a:spcAft>
              <a:buClr>
                <a:srgbClr val="000000"/>
              </a:buClr>
              <a:buSzPts val="2200"/>
              <a:buNone/>
            </a:pPr>
            <a:r>
              <a:rPr lang="en-US" sz="2200"/>
              <a:t>- Not to ‘overload’, as far away as wider the group is, a single performer at about one meter</a:t>
            </a:r>
            <a:endParaRPr/>
          </a:p>
          <a:p>
            <a:pPr indent="-228600" lvl="0" marL="228600" rtl="0" algn="l">
              <a:lnSpc>
                <a:spcPct val="100000"/>
              </a:lnSpc>
              <a:spcBef>
                <a:spcPts val="600"/>
              </a:spcBef>
              <a:spcAft>
                <a:spcPts val="0"/>
              </a:spcAft>
              <a:buClr>
                <a:schemeClr val="lt1"/>
              </a:buClr>
              <a:buSzPts val="2200"/>
              <a:buChar char="•"/>
            </a:pPr>
            <a:r>
              <a:rPr b="1" lang="en-US" sz="2200"/>
              <a:t>Choosing a spot indoors or outdoors</a:t>
            </a:r>
            <a:endParaRPr/>
          </a:p>
          <a:p>
            <a:pPr indent="-228600" lvl="0" marL="228600" rtl="0" algn="l">
              <a:lnSpc>
                <a:spcPct val="100000"/>
              </a:lnSpc>
              <a:spcBef>
                <a:spcPts val="600"/>
              </a:spcBef>
              <a:spcAft>
                <a:spcPts val="0"/>
              </a:spcAft>
              <a:buClr>
                <a:schemeClr val="lt1"/>
              </a:buClr>
              <a:buSzPts val="2200"/>
              <a:buChar char="-"/>
            </a:pPr>
            <a:r>
              <a:rPr lang="en-US" sz="2200"/>
              <a:t>Large room with high ceiling, irregular shape and things that can absorb sound like rugs, curtains and furniture. People also help in this case. Windy spaces are hard to deal with.</a:t>
            </a:r>
            <a:endParaRPr/>
          </a:p>
          <a:p>
            <a:pPr indent="-228600" lvl="0" marL="228600" rtl="0" algn="l">
              <a:lnSpc>
                <a:spcPct val="100000"/>
              </a:lnSpc>
              <a:spcBef>
                <a:spcPts val="600"/>
              </a:spcBef>
              <a:spcAft>
                <a:spcPts val="0"/>
              </a:spcAft>
              <a:buClr>
                <a:schemeClr val="lt1"/>
              </a:buClr>
              <a:buSzPts val="2200"/>
              <a:buChar char="•"/>
            </a:pPr>
            <a:r>
              <a:rPr b="1" lang="en-US" sz="2200"/>
              <a:t>Storing and Backing-up recordings</a:t>
            </a:r>
            <a:endParaRPr b="1" sz="2200"/>
          </a:p>
          <a:p>
            <a:pPr indent="-88900" lvl="0" marL="228600" rtl="0" algn="l">
              <a:lnSpc>
                <a:spcPct val="100000"/>
              </a:lnSpc>
              <a:spcBef>
                <a:spcPts val="600"/>
              </a:spcBef>
              <a:spcAft>
                <a:spcPts val="0"/>
              </a:spcAft>
              <a:buClr>
                <a:schemeClr val="dk1"/>
              </a:buClr>
              <a:buSzPts val="2200"/>
              <a:buNone/>
            </a:pPr>
            <a:r>
              <a:t/>
            </a:r>
            <a:endParaRPr sz="2200"/>
          </a:p>
          <a:p>
            <a:pPr indent="0" lvl="0" marL="0" rtl="0" algn="l">
              <a:lnSpc>
                <a:spcPct val="100000"/>
              </a:lnSpc>
              <a:spcBef>
                <a:spcPts val="600"/>
              </a:spcBef>
              <a:spcAft>
                <a:spcPts val="0"/>
              </a:spcAft>
              <a:buClr>
                <a:schemeClr val="dk1"/>
              </a:buClr>
              <a:buSzPts val="2200"/>
              <a:buNone/>
            </a:pPr>
            <a:r>
              <a:t/>
            </a:r>
            <a:endParaRPr b="1" sz="2200"/>
          </a:p>
          <a:p>
            <a:pPr indent="-88900" lvl="0" marL="228600" rtl="0" algn="l">
              <a:lnSpc>
                <a:spcPct val="100000"/>
              </a:lnSpc>
              <a:spcBef>
                <a:spcPts val="600"/>
              </a:spcBef>
              <a:spcAft>
                <a:spcPts val="0"/>
              </a:spcAft>
              <a:buClr>
                <a:schemeClr val="dk1"/>
              </a:buClr>
              <a:buSzPts val="2200"/>
              <a:buFont typeface="Calibri"/>
              <a:buNone/>
            </a:pPr>
            <a:r>
              <a:t/>
            </a:r>
            <a:endParaRPr sz="2200"/>
          </a:p>
          <a:p>
            <a:pPr indent="0" lvl="0" marL="0" rtl="0" algn="l">
              <a:lnSpc>
                <a:spcPct val="100000"/>
              </a:lnSpc>
              <a:spcBef>
                <a:spcPts val="600"/>
              </a:spcBef>
              <a:spcAft>
                <a:spcPts val="0"/>
              </a:spcAft>
              <a:buClr>
                <a:schemeClr val="dk1"/>
              </a:buClr>
              <a:buSzPts val="2200"/>
              <a:buNone/>
            </a:pPr>
            <a:r>
              <a:t/>
            </a:r>
            <a:endParaRPr sz="2200"/>
          </a:p>
          <a:p>
            <a:pPr indent="0" lvl="0" marL="0" rtl="0" algn="l">
              <a:lnSpc>
                <a:spcPct val="90000"/>
              </a:lnSpc>
              <a:spcBef>
                <a:spcPts val="600"/>
              </a:spcBef>
              <a:spcAft>
                <a:spcPts val="0"/>
              </a:spcAft>
              <a:buClr>
                <a:schemeClr val="dk1"/>
              </a:buClr>
              <a:buSzPts val="2200"/>
              <a:buNone/>
            </a:pPr>
            <a:r>
              <a:t/>
            </a:r>
            <a:endParaRPr sz="2200"/>
          </a:p>
        </p:txBody>
      </p:sp>
      <p:sp>
        <p:nvSpPr>
          <p:cNvPr id="648" name="Google Shape;648;p62"/>
          <p:cNvSpPr/>
          <p:nvPr/>
        </p:nvSpPr>
        <p:spPr>
          <a:xfrm>
            <a:off x="703063" y="417515"/>
            <a:ext cx="6096000" cy="1754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Corbel"/>
                <a:ea typeface="Corbel"/>
                <a:cs typeface="Corbel"/>
                <a:sym typeface="Corbel"/>
              </a:rPr>
              <a:t>Important tips</a:t>
            </a:r>
            <a:endParaRPr>
              <a:solidFill>
                <a:schemeClr val="lt1"/>
              </a:solidFill>
              <a:latin typeface="Corbel"/>
              <a:ea typeface="Corbel"/>
              <a:cs typeface="Corbel"/>
              <a:sym typeface="Corbel"/>
            </a:endParaRPr>
          </a:p>
          <a:p>
            <a:pPr indent="0" lvl="0" marL="0" marR="0" rtl="0" algn="l">
              <a:spcBef>
                <a:spcPts val="0"/>
              </a:spcBef>
              <a:spcAft>
                <a:spcPts val="0"/>
              </a:spcAft>
              <a:buNone/>
            </a:pPr>
            <a:br>
              <a:rPr b="1" lang="en-US" sz="3600">
                <a:solidFill>
                  <a:schemeClr val="lt1"/>
                </a:solidFill>
                <a:latin typeface="Corbel"/>
                <a:ea typeface="Corbel"/>
                <a:cs typeface="Corbel"/>
                <a:sym typeface="Corbel"/>
              </a:rPr>
            </a:br>
            <a:endParaRPr sz="3600">
              <a:solidFill>
                <a:schemeClr val="lt1"/>
              </a:solidFill>
              <a:latin typeface="Corbel"/>
              <a:ea typeface="Corbel"/>
              <a:cs typeface="Corbel"/>
              <a:sym typeface="Corbe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p63"/>
          <p:cNvSpPr txBox="1"/>
          <p:nvPr>
            <p:ph type="title"/>
          </p:nvPr>
        </p:nvSpPr>
        <p:spPr>
          <a:xfrm>
            <a:off x="911226" y="508954"/>
            <a:ext cx="6480175" cy="554037"/>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b="1" lang="en-US" sz="3600"/>
              <a:t>Participatory audio recording</a:t>
            </a:r>
            <a:endParaRPr b="1" sz="3600"/>
          </a:p>
        </p:txBody>
      </p:sp>
      <p:sp>
        <p:nvSpPr>
          <p:cNvPr id="655" name="Google Shape;655;p63"/>
          <p:cNvSpPr txBox="1"/>
          <p:nvPr>
            <p:ph idx="1" type="body"/>
          </p:nvPr>
        </p:nvSpPr>
        <p:spPr>
          <a:xfrm>
            <a:off x="5457826" y="1288099"/>
            <a:ext cx="6510654" cy="2308225"/>
          </a:xfrm>
          <a:prstGeom prst="rect">
            <a:avLst/>
          </a:prstGeom>
          <a:noFill/>
          <a:ln>
            <a:noFill/>
          </a:ln>
        </p:spPr>
        <p:txBody>
          <a:bodyPr anchorCtr="0" anchor="t" bIns="45700" lIns="91425" spcFirstLastPara="1" rIns="91425" wrap="square" tIns="45700">
            <a:normAutofit/>
          </a:bodyPr>
          <a:lstStyle/>
          <a:p>
            <a:pPr indent="-179388" lvl="0" marL="179388" rtl="0" algn="l">
              <a:lnSpc>
                <a:spcPct val="100000"/>
              </a:lnSpc>
              <a:spcBef>
                <a:spcPts val="0"/>
              </a:spcBef>
              <a:spcAft>
                <a:spcPts val="0"/>
              </a:spcAft>
              <a:buClr>
                <a:schemeClr val="lt1"/>
              </a:buClr>
              <a:buSzPts val="2000"/>
              <a:buChar char="•"/>
            </a:pPr>
            <a:r>
              <a:rPr lang="en-US" sz="2000"/>
              <a:t>Community representatives should undergo the training</a:t>
            </a:r>
            <a:endParaRPr/>
          </a:p>
          <a:p>
            <a:pPr indent="-179388" lvl="0" marL="179388" rtl="0" algn="l">
              <a:lnSpc>
                <a:spcPct val="100000"/>
              </a:lnSpc>
              <a:spcBef>
                <a:spcPts val="600"/>
              </a:spcBef>
              <a:spcAft>
                <a:spcPts val="0"/>
              </a:spcAft>
              <a:buClr>
                <a:schemeClr val="lt1"/>
              </a:buClr>
              <a:buSzPts val="2000"/>
              <a:buChar char="•"/>
            </a:pPr>
            <a:r>
              <a:rPr lang="en-US" sz="2000"/>
              <a:t>Short workshop session for familiarity with equipment</a:t>
            </a:r>
            <a:endParaRPr/>
          </a:p>
          <a:p>
            <a:pPr indent="-179388" lvl="0" marL="179388" rtl="0" algn="l">
              <a:lnSpc>
                <a:spcPct val="100000"/>
              </a:lnSpc>
              <a:spcBef>
                <a:spcPts val="600"/>
              </a:spcBef>
              <a:spcAft>
                <a:spcPts val="0"/>
              </a:spcAft>
              <a:buClr>
                <a:schemeClr val="lt1"/>
              </a:buClr>
              <a:buSzPts val="2000"/>
              <a:buChar char="•"/>
            </a:pPr>
            <a:r>
              <a:rPr lang="en-US" sz="2000"/>
              <a:t>Recording should be carried out by community members and with their guidance</a:t>
            </a:r>
            <a:endParaRPr/>
          </a:p>
        </p:txBody>
      </p:sp>
      <p:pic>
        <p:nvPicPr>
          <p:cNvPr id="656" name="Google Shape;656;p63"/>
          <p:cNvPicPr preferRelativeResize="0"/>
          <p:nvPr/>
        </p:nvPicPr>
        <p:blipFill rotWithShape="1">
          <a:blip r:embed="rId3">
            <a:alphaModFix/>
          </a:blip>
          <a:srcRect b="0" l="0" r="0" t="0"/>
          <a:stretch/>
        </p:blipFill>
        <p:spPr>
          <a:xfrm>
            <a:off x="1011873" y="1288099"/>
            <a:ext cx="4025900" cy="2701925"/>
          </a:xfrm>
          <a:prstGeom prst="rect">
            <a:avLst/>
          </a:prstGeom>
          <a:noFill/>
          <a:ln>
            <a:noFill/>
          </a:ln>
        </p:spPr>
      </p:pic>
      <p:sp>
        <p:nvSpPr>
          <p:cNvPr id="657" name="Google Shape;657;p63"/>
          <p:cNvSpPr/>
          <p:nvPr/>
        </p:nvSpPr>
        <p:spPr>
          <a:xfrm>
            <a:off x="911226" y="4138414"/>
            <a:ext cx="11169014" cy="253915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orbel"/>
                <a:ea typeface="Corbel"/>
                <a:cs typeface="Corbel"/>
                <a:sym typeface="Corbel"/>
              </a:rPr>
              <a:t>Recording interviews</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None/>
            </a:pPr>
            <a:r>
              <a:rPr lang="en-US" sz="1800">
                <a:solidFill>
                  <a:schemeClr val="lt1"/>
                </a:solidFill>
                <a:latin typeface="Corbel"/>
                <a:ea typeface="Corbel"/>
                <a:cs typeface="Corbel"/>
                <a:sym typeface="Corbel"/>
              </a:rPr>
              <a:t>Identification of all participants, announcement of the place, date, and purpose of the interview, record the </a:t>
            </a:r>
            <a:endParaRPr sz="1800">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None/>
            </a:pPr>
            <a:r>
              <a:rPr lang="en-US" sz="1800">
                <a:solidFill>
                  <a:schemeClr val="lt1"/>
                </a:solidFill>
                <a:latin typeface="Corbel"/>
                <a:ea typeface="Corbel"/>
                <a:cs typeface="Corbel"/>
                <a:sym typeface="Corbel"/>
              </a:rPr>
              <a:t>permission to record, people speaking one at a time, notes - supplement of the recording.</a:t>
            </a:r>
            <a:endParaRPr>
              <a:solidFill>
                <a:schemeClr val="lt1"/>
              </a:solidFill>
              <a:latin typeface="Corbel"/>
              <a:ea typeface="Corbel"/>
              <a:cs typeface="Corbel"/>
              <a:sym typeface="Corbel"/>
            </a:endParaRPr>
          </a:p>
          <a:p>
            <a:pPr indent="0" lvl="0" marL="0" marR="0" rtl="0" algn="l">
              <a:spcBef>
                <a:spcPts val="0"/>
              </a:spcBef>
              <a:spcAft>
                <a:spcPts val="0"/>
              </a:spcAft>
              <a:buNone/>
            </a:pPr>
            <a:r>
              <a:rPr b="1" lang="en-US" sz="1800">
                <a:solidFill>
                  <a:schemeClr val="lt1"/>
                </a:solidFill>
                <a:latin typeface="Corbel"/>
                <a:ea typeface="Corbel"/>
                <a:cs typeface="Corbel"/>
                <a:sym typeface="Corbel"/>
              </a:rPr>
              <a:t>Recording music and dance</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None/>
            </a:pPr>
            <a:r>
              <a:rPr lang="en-US" sz="1800">
                <a:solidFill>
                  <a:schemeClr val="lt1"/>
                </a:solidFill>
                <a:latin typeface="Corbel"/>
                <a:ea typeface="Corbel"/>
                <a:cs typeface="Corbel"/>
                <a:sym typeface="Corbel"/>
              </a:rPr>
              <a:t>Difference between speech and music: volume (the louder the most far). A circular dance can be recorded with the mike in the middle!</a:t>
            </a:r>
            <a:endParaRPr sz="1800">
              <a:solidFill>
                <a:schemeClr val="lt1"/>
              </a:solidFill>
              <a:latin typeface="Corbel"/>
              <a:ea typeface="Corbel"/>
              <a:cs typeface="Corbel"/>
              <a:sym typeface="Corbel"/>
            </a:endParaRPr>
          </a:p>
          <a:p>
            <a:pPr indent="0" lvl="0" marL="0" marR="0" rtl="0" algn="l">
              <a:spcBef>
                <a:spcPts val="0"/>
              </a:spcBef>
              <a:spcAft>
                <a:spcPts val="0"/>
              </a:spcAft>
              <a:buNone/>
            </a:pPr>
            <a:r>
              <a:t/>
            </a:r>
            <a:endParaRPr sz="1800">
              <a:solidFill>
                <a:schemeClr val="lt1"/>
              </a:solidFill>
              <a:latin typeface="Corbel"/>
              <a:ea typeface="Corbel"/>
              <a:cs typeface="Corbel"/>
              <a:sym typeface="Corbel"/>
            </a:endParaRPr>
          </a:p>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pic>
        <p:nvPicPr>
          <p:cNvPr id="662" name="Google Shape;662;p64"/>
          <p:cNvPicPr preferRelativeResize="0"/>
          <p:nvPr/>
        </p:nvPicPr>
        <p:blipFill rotWithShape="1">
          <a:blip r:embed="rId3">
            <a:alphaModFix/>
          </a:blip>
          <a:srcRect b="0" l="0" r="0" t="0"/>
          <a:stretch/>
        </p:blipFill>
        <p:spPr>
          <a:xfrm>
            <a:off x="5950267" y="457517"/>
            <a:ext cx="5881448" cy="1950403"/>
          </a:xfrm>
          <a:prstGeom prst="rect">
            <a:avLst/>
          </a:prstGeom>
          <a:noFill/>
          <a:ln cap="flat" cmpd="sng" w="9525">
            <a:solidFill>
              <a:srgbClr val="000000"/>
            </a:solidFill>
            <a:prstDash val="solid"/>
            <a:round/>
            <a:headEnd len="sm" w="sm" type="none"/>
            <a:tailEnd len="sm" w="sm" type="none"/>
          </a:ln>
        </p:spPr>
      </p:pic>
      <p:sp>
        <p:nvSpPr>
          <p:cNvPr id="663" name="Google Shape;663;p64"/>
          <p:cNvSpPr txBox="1"/>
          <p:nvPr>
            <p:ph type="title"/>
          </p:nvPr>
        </p:nvSpPr>
        <p:spPr>
          <a:xfrm>
            <a:off x="762000" y="557530"/>
            <a:ext cx="9301480" cy="554038"/>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b="1" lang="en-US" sz="3600"/>
              <a:t>Participatory mapping</a:t>
            </a:r>
            <a:endParaRPr b="1" sz="3600"/>
          </a:p>
        </p:txBody>
      </p:sp>
      <p:sp>
        <p:nvSpPr>
          <p:cNvPr id="664" name="Google Shape;664;p64"/>
          <p:cNvSpPr txBox="1"/>
          <p:nvPr/>
        </p:nvSpPr>
        <p:spPr>
          <a:xfrm>
            <a:off x="585675" y="1285450"/>
            <a:ext cx="5364600" cy="1357800"/>
          </a:xfrm>
          <a:prstGeom prst="rect">
            <a:avLst/>
          </a:prstGeom>
          <a:noFill/>
          <a:ln>
            <a:noFill/>
          </a:ln>
        </p:spPr>
        <p:txBody>
          <a:bodyPr anchorCtr="0" anchor="t" bIns="45700" lIns="91425" spcFirstLastPara="1" rIns="91425" wrap="square" tIns="45700">
            <a:noAutofit/>
          </a:bodyPr>
          <a:lstStyle/>
          <a:p>
            <a:pPr indent="-179388" lvl="0" marL="179388" marR="0" rtl="0" algn="l">
              <a:lnSpc>
                <a:spcPct val="100000"/>
              </a:lnSpc>
              <a:spcBef>
                <a:spcPts val="0"/>
              </a:spcBef>
              <a:spcAft>
                <a:spcPts val="0"/>
              </a:spcAft>
              <a:buClr>
                <a:schemeClr val="dk1"/>
              </a:buClr>
              <a:buSzPts val="2000"/>
              <a:buFont typeface="Arial"/>
              <a:buNone/>
            </a:pPr>
            <a:r>
              <a:rPr b="1" lang="en-US" sz="2000">
                <a:solidFill>
                  <a:schemeClr val="lt1"/>
                </a:solidFill>
                <a:latin typeface="Corbel"/>
                <a:ea typeface="Corbel"/>
                <a:cs typeface="Corbel"/>
                <a:sym typeface="Corbel"/>
              </a:rPr>
              <a:t>Depicts t</a:t>
            </a:r>
            <a:r>
              <a:rPr lang="en-US" sz="2000">
                <a:solidFill>
                  <a:schemeClr val="lt1"/>
                </a:solidFill>
                <a:latin typeface="Corbel"/>
                <a:ea typeface="Corbel"/>
                <a:cs typeface="Corbel"/>
                <a:sym typeface="Corbel"/>
              </a:rPr>
              <a:t>he cultural landscape (social values,</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chemeClr val="dk1"/>
              </a:buClr>
              <a:buSzPts val="2000"/>
              <a:buFont typeface="Arial"/>
              <a:buNone/>
            </a:pPr>
            <a:r>
              <a:rPr lang="en-US" sz="2000">
                <a:solidFill>
                  <a:schemeClr val="lt1"/>
                </a:solidFill>
                <a:latin typeface="Corbel"/>
                <a:ea typeface="Corbel"/>
                <a:cs typeface="Corbel"/>
                <a:sym typeface="Corbel"/>
              </a:rPr>
              <a:t>norms and practices) relative to an ICH </a:t>
            </a:r>
            <a:endParaRPr sz="2000">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chemeClr val="dk1"/>
              </a:buClr>
              <a:buSzPts val="2000"/>
              <a:buFont typeface="Arial"/>
              <a:buNone/>
            </a:pPr>
            <a:r>
              <a:rPr lang="en-US" sz="2000">
                <a:solidFill>
                  <a:schemeClr val="lt1"/>
                </a:solidFill>
                <a:latin typeface="Corbel"/>
                <a:ea typeface="Corbel"/>
                <a:cs typeface="Corbel"/>
                <a:sym typeface="Corbel"/>
              </a:rPr>
              <a:t>element as identified by the community themselves. </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rgbClr val="07DEDB"/>
              </a:buClr>
              <a:buSzPts val="2000"/>
              <a:buFont typeface="Arial"/>
              <a:buNone/>
            </a:pPr>
            <a:r>
              <a:t/>
            </a:r>
            <a:endParaRPr sz="2000">
              <a:solidFill>
                <a:schemeClr val="lt1"/>
              </a:solidFill>
              <a:latin typeface="Corbel"/>
              <a:ea typeface="Corbel"/>
              <a:cs typeface="Corbel"/>
              <a:sym typeface="Corbel"/>
            </a:endParaRPr>
          </a:p>
        </p:txBody>
      </p:sp>
      <p:sp>
        <p:nvSpPr>
          <p:cNvPr id="665" name="Google Shape;665;p64"/>
          <p:cNvSpPr/>
          <p:nvPr/>
        </p:nvSpPr>
        <p:spPr>
          <a:xfrm>
            <a:off x="690880" y="2817131"/>
            <a:ext cx="5364480" cy="3785652"/>
          </a:xfrm>
          <a:prstGeom prst="rect">
            <a:avLst/>
          </a:prstGeom>
          <a:noFill/>
          <a:ln>
            <a:noFill/>
          </a:ln>
        </p:spPr>
        <p:txBody>
          <a:bodyPr anchorCtr="0" anchor="t" bIns="45700" lIns="91425" spcFirstLastPara="1" rIns="91425" wrap="square" tIns="45700">
            <a:spAutoFit/>
          </a:bodyPr>
          <a:lstStyle/>
          <a:p>
            <a:pPr indent="0" lvl="0" marL="91440" marR="0" rtl="0" algn="l">
              <a:spcBef>
                <a:spcPts val="0"/>
              </a:spcBef>
              <a:spcAft>
                <a:spcPts val="0"/>
              </a:spcAft>
              <a:buNone/>
            </a:pPr>
            <a:r>
              <a:rPr b="1" lang="en-US" sz="2000">
                <a:solidFill>
                  <a:schemeClr val="lt1"/>
                </a:solidFill>
                <a:latin typeface="Corbel"/>
                <a:ea typeface="Corbel"/>
                <a:cs typeface="Corbel"/>
                <a:sym typeface="Corbel"/>
              </a:rPr>
              <a:t>Pros</a:t>
            </a:r>
            <a:endParaRPr b="1" sz="2000">
              <a:solidFill>
                <a:schemeClr val="lt1"/>
              </a:solidFill>
              <a:latin typeface="Corbel"/>
              <a:ea typeface="Corbel"/>
              <a:cs typeface="Corbel"/>
              <a:sym typeface="Corbel"/>
            </a:endParaRPr>
          </a:p>
          <a:p>
            <a:pPr indent="-127000" lvl="0" marL="91440" marR="0" rtl="0" algn="l">
              <a:spcBef>
                <a:spcPts val="0"/>
              </a:spcBef>
              <a:spcAft>
                <a:spcPts val="0"/>
              </a:spcAft>
              <a:buClr>
                <a:schemeClr val="lt1"/>
              </a:buClr>
              <a:buSzPts val="2000"/>
              <a:buFont typeface="Corbel"/>
              <a:buChar char="•"/>
            </a:pPr>
            <a:r>
              <a:rPr lang="en-US" sz="2000">
                <a:solidFill>
                  <a:schemeClr val="lt1"/>
                </a:solidFill>
                <a:latin typeface="Corbel"/>
                <a:ea typeface="Corbel"/>
                <a:cs typeface="Corbel"/>
                <a:sym typeface="Corbel"/>
              </a:rPr>
              <a:t>Collaborative and constructive,</a:t>
            </a:r>
            <a:endParaRPr>
              <a:solidFill>
                <a:schemeClr val="lt1"/>
              </a:solidFill>
              <a:latin typeface="Corbel"/>
              <a:ea typeface="Corbel"/>
              <a:cs typeface="Corbel"/>
              <a:sym typeface="Corbel"/>
            </a:endParaRPr>
          </a:p>
          <a:p>
            <a:pPr indent="0" lvl="0" marL="91440" marR="0" rtl="0" algn="l">
              <a:spcBef>
                <a:spcPts val="0"/>
              </a:spcBef>
              <a:spcAft>
                <a:spcPts val="0"/>
              </a:spcAft>
              <a:buNone/>
            </a:pPr>
            <a:r>
              <a:t/>
            </a:r>
            <a:endParaRPr sz="2000">
              <a:solidFill>
                <a:schemeClr val="lt1"/>
              </a:solidFill>
              <a:latin typeface="Corbel"/>
              <a:ea typeface="Corbel"/>
              <a:cs typeface="Corbel"/>
              <a:sym typeface="Corbel"/>
            </a:endParaRPr>
          </a:p>
          <a:p>
            <a:pPr indent="-127000" lvl="0" marL="91440" marR="0" rtl="0" algn="l">
              <a:spcBef>
                <a:spcPts val="0"/>
              </a:spcBef>
              <a:spcAft>
                <a:spcPts val="0"/>
              </a:spcAft>
              <a:buClr>
                <a:schemeClr val="lt1"/>
              </a:buClr>
              <a:buSzPts val="2000"/>
              <a:buFont typeface="Corbel"/>
              <a:buChar char="•"/>
            </a:pPr>
            <a:r>
              <a:rPr lang="en-US" sz="2000">
                <a:solidFill>
                  <a:schemeClr val="lt1"/>
                </a:solidFill>
                <a:latin typeface="Corbel"/>
                <a:ea typeface="Corbel"/>
                <a:cs typeface="Corbel"/>
                <a:sym typeface="Corbel"/>
              </a:rPr>
              <a:t>Communities take a leading role in generating information,</a:t>
            </a:r>
            <a:endParaRPr>
              <a:solidFill>
                <a:schemeClr val="lt1"/>
              </a:solidFill>
              <a:latin typeface="Corbel"/>
              <a:ea typeface="Corbel"/>
              <a:cs typeface="Corbel"/>
              <a:sym typeface="Corbel"/>
            </a:endParaRPr>
          </a:p>
          <a:p>
            <a:pPr indent="0" lvl="0" marL="91440" marR="0" rtl="0" algn="l">
              <a:spcBef>
                <a:spcPts val="0"/>
              </a:spcBef>
              <a:spcAft>
                <a:spcPts val="0"/>
              </a:spcAft>
              <a:buNone/>
            </a:pPr>
            <a:r>
              <a:t/>
            </a:r>
            <a:endParaRPr sz="2000">
              <a:solidFill>
                <a:schemeClr val="lt1"/>
              </a:solidFill>
              <a:latin typeface="Corbel"/>
              <a:ea typeface="Corbel"/>
              <a:cs typeface="Corbel"/>
              <a:sym typeface="Corbel"/>
            </a:endParaRPr>
          </a:p>
          <a:p>
            <a:pPr indent="-127000" lvl="0" marL="91440" marR="0" rtl="0" algn="l">
              <a:spcBef>
                <a:spcPts val="0"/>
              </a:spcBef>
              <a:spcAft>
                <a:spcPts val="0"/>
              </a:spcAft>
              <a:buClr>
                <a:schemeClr val="lt1"/>
              </a:buClr>
              <a:buSzPts val="2000"/>
              <a:buFont typeface="Corbel"/>
              <a:buChar char="•"/>
            </a:pPr>
            <a:r>
              <a:rPr lang="en-US" sz="2000">
                <a:solidFill>
                  <a:schemeClr val="lt1"/>
                </a:solidFill>
                <a:latin typeface="Corbel"/>
                <a:ea typeface="Corbel"/>
                <a:cs typeface="Corbel"/>
                <a:sym typeface="Corbel"/>
              </a:rPr>
              <a:t>Stakeholders relate to mapping products,</a:t>
            </a:r>
            <a:br>
              <a:rPr lang="en-US" sz="2000">
                <a:solidFill>
                  <a:schemeClr val="lt1"/>
                </a:solidFill>
                <a:latin typeface="Corbel"/>
                <a:ea typeface="Corbel"/>
                <a:cs typeface="Corbel"/>
                <a:sym typeface="Corbel"/>
              </a:rPr>
            </a:br>
            <a:endParaRPr sz="2000">
              <a:solidFill>
                <a:schemeClr val="lt1"/>
              </a:solidFill>
              <a:latin typeface="Corbel"/>
              <a:ea typeface="Corbel"/>
              <a:cs typeface="Corbel"/>
              <a:sym typeface="Corbel"/>
            </a:endParaRPr>
          </a:p>
          <a:p>
            <a:pPr indent="-127000" lvl="0" marL="91440" marR="0" rtl="0" algn="l">
              <a:spcBef>
                <a:spcPts val="0"/>
              </a:spcBef>
              <a:spcAft>
                <a:spcPts val="0"/>
              </a:spcAft>
              <a:buClr>
                <a:schemeClr val="lt1"/>
              </a:buClr>
              <a:buSzPts val="2000"/>
              <a:buFont typeface="Corbel"/>
              <a:buChar char="•"/>
            </a:pPr>
            <a:r>
              <a:rPr lang="en-US" sz="2000">
                <a:solidFill>
                  <a:schemeClr val="lt1"/>
                </a:solidFill>
                <a:latin typeface="Corbel"/>
                <a:ea typeface="Corbel"/>
                <a:cs typeface="Corbel"/>
                <a:sym typeface="Corbel"/>
              </a:rPr>
              <a:t>Recording and archiving local knowledge,</a:t>
            </a:r>
            <a:endParaRPr>
              <a:solidFill>
                <a:schemeClr val="lt1"/>
              </a:solidFill>
              <a:latin typeface="Corbel"/>
              <a:ea typeface="Corbel"/>
              <a:cs typeface="Corbel"/>
              <a:sym typeface="Corbel"/>
            </a:endParaRPr>
          </a:p>
          <a:p>
            <a:pPr indent="0" lvl="0" marL="91440" marR="0" rtl="0" algn="l">
              <a:spcBef>
                <a:spcPts val="0"/>
              </a:spcBef>
              <a:spcAft>
                <a:spcPts val="0"/>
              </a:spcAft>
              <a:buNone/>
            </a:pPr>
            <a:r>
              <a:rPr lang="en-US" sz="2000">
                <a:solidFill>
                  <a:schemeClr val="lt1"/>
                </a:solidFill>
                <a:latin typeface="Corbel"/>
                <a:ea typeface="Corbel"/>
                <a:cs typeface="Corbel"/>
                <a:sym typeface="Corbel"/>
              </a:rPr>
              <a:t> </a:t>
            </a:r>
            <a:endParaRPr sz="2000">
              <a:solidFill>
                <a:schemeClr val="lt1"/>
              </a:solidFill>
              <a:latin typeface="Corbel"/>
              <a:ea typeface="Corbel"/>
              <a:cs typeface="Corbel"/>
              <a:sym typeface="Corbel"/>
            </a:endParaRPr>
          </a:p>
          <a:p>
            <a:pPr indent="-127000" lvl="0" marL="91440" marR="0" rtl="0" algn="l">
              <a:spcBef>
                <a:spcPts val="0"/>
              </a:spcBef>
              <a:spcAft>
                <a:spcPts val="0"/>
              </a:spcAft>
              <a:buClr>
                <a:schemeClr val="lt1"/>
              </a:buClr>
              <a:buSzPts val="2000"/>
              <a:buFont typeface="Corbel"/>
              <a:buChar char="•"/>
            </a:pPr>
            <a:r>
              <a:rPr lang="en-US" sz="2000">
                <a:solidFill>
                  <a:schemeClr val="lt1"/>
                </a:solidFill>
                <a:latin typeface="Corbel"/>
                <a:ea typeface="Corbel"/>
                <a:cs typeface="Corbel"/>
                <a:sym typeface="Corbel"/>
              </a:rPr>
              <a:t>Visibility of community knowledge of an ICH element.</a:t>
            </a:r>
            <a:endParaRPr>
              <a:solidFill>
                <a:schemeClr val="lt1"/>
              </a:solidFill>
              <a:latin typeface="Corbel"/>
              <a:ea typeface="Corbel"/>
              <a:cs typeface="Corbel"/>
              <a:sym typeface="Corbel"/>
            </a:endParaRPr>
          </a:p>
        </p:txBody>
      </p:sp>
      <p:sp>
        <p:nvSpPr>
          <p:cNvPr id="666" name="Google Shape;666;p64"/>
          <p:cNvSpPr/>
          <p:nvPr/>
        </p:nvSpPr>
        <p:spPr>
          <a:xfrm>
            <a:off x="6660275" y="2786650"/>
            <a:ext cx="5171440" cy="3170099"/>
          </a:xfrm>
          <a:prstGeom prst="rect">
            <a:avLst/>
          </a:prstGeom>
          <a:noFill/>
          <a:ln>
            <a:noFill/>
          </a:ln>
        </p:spPr>
        <p:txBody>
          <a:bodyPr anchorCtr="0" anchor="t" bIns="45700" lIns="91425" spcFirstLastPara="1" rIns="91425" wrap="square" tIns="45700">
            <a:spAutoFit/>
          </a:bodyPr>
          <a:lstStyle/>
          <a:p>
            <a:pPr indent="0" lvl="0" marL="91440" marR="0" rtl="0" algn="l">
              <a:spcBef>
                <a:spcPts val="0"/>
              </a:spcBef>
              <a:spcAft>
                <a:spcPts val="0"/>
              </a:spcAft>
              <a:buNone/>
            </a:pPr>
            <a:r>
              <a:rPr b="1" lang="en-US" sz="2000">
                <a:solidFill>
                  <a:schemeClr val="lt1"/>
                </a:solidFill>
                <a:latin typeface="Corbel"/>
                <a:ea typeface="Corbel"/>
                <a:cs typeface="Corbel"/>
                <a:sym typeface="Corbel"/>
              </a:rPr>
              <a:t>Cons</a:t>
            </a:r>
            <a:endParaRPr>
              <a:solidFill>
                <a:schemeClr val="lt1"/>
              </a:solidFill>
              <a:latin typeface="Corbel"/>
              <a:ea typeface="Corbel"/>
              <a:cs typeface="Corbel"/>
              <a:sym typeface="Corbel"/>
            </a:endParaRPr>
          </a:p>
          <a:p>
            <a:pPr indent="-127000" lvl="0" marL="91440" marR="0" rtl="0" algn="l">
              <a:spcBef>
                <a:spcPts val="0"/>
              </a:spcBef>
              <a:spcAft>
                <a:spcPts val="0"/>
              </a:spcAft>
              <a:buClr>
                <a:schemeClr val="lt1"/>
              </a:buClr>
              <a:buSzPts val="2000"/>
              <a:buFont typeface="Corbel"/>
              <a:buChar char="•"/>
            </a:pPr>
            <a:r>
              <a:rPr lang="en-US" sz="2000">
                <a:solidFill>
                  <a:schemeClr val="lt1"/>
                </a:solidFill>
                <a:latin typeface="Corbel"/>
                <a:ea typeface="Corbel"/>
                <a:cs typeface="Corbel"/>
                <a:sym typeface="Corbel"/>
              </a:rPr>
              <a:t>Possible accuracy lack,</a:t>
            </a:r>
            <a:endParaRPr>
              <a:solidFill>
                <a:schemeClr val="lt1"/>
              </a:solidFill>
              <a:latin typeface="Corbel"/>
              <a:ea typeface="Corbel"/>
              <a:cs typeface="Corbel"/>
              <a:sym typeface="Corbel"/>
            </a:endParaRPr>
          </a:p>
          <a:p>
            <a:pPr indent="0" lvl="0" marL="91440" marR="0" rtl="0" algn="l">
              <a:spcBef>
                <a:spcPts val="0"/>
              </a:spcBef>
              <a:spcAft>
                <a:spcPts val="0"/>
              </a:spcAft>
              <a:buNone/>
            </a:pPr>
            <a:r>
              <a:t/>
            </a:r>
            <a:endParaRPr sz="2000">
              <a:solidFill>
                <a:schemeClr val="lt1"/>
              </a:solidFill>
              <a:latin typeface="Corbel"/>
              <a:ea typeface="Corbel"/>
              <a:cs typeface="Corbel"/>
              <a:sym typeface="Corbel"/>
            </a:endParaRPr>
          </a:p>
          <a:p>
            <a:pPr indent="-127000" lvl="0" marL="91440" marR="0" rtl="0" algn="l">
              <a:spcBef>
                <a:spcPts val="0"/>
              </a:spcBef>
              <a:spcAft>
                <a:spcPts val="0"/>
              </a:spcAft>
              <a:buClr>
                <a:schemeClr val="lt1"/>
              </a:buClr>
              <a:buSzPts val="2000"/>
              <a:buFont typeface="Corbel"/>
              <a:buChar char="•"/>
            </a:pPr>
            <a:r>
              <a:rPr lang="en-US" sz="2000">
                <a:solidFill>
                  <a:schemeClr val="lt1"/>
                </a:solidFill>
                <a:latin typeface="Corbel"/>
                <a:ea typeface="Corbel"/>
                <a:cs typeface="Corbel"/>
                <a:sym typeface="Corbel"/>
              </a:rPr>
              <a:t>Possible authority lack with stakeholders,</a:t>
            </a:r>
            <a:endParaRPr>
              <a:solidFill>
                <a:schemeClr val="lt1"/>
              </a:solidFill>
              <a:latin typeface="Corbel"/>
              <a:ea typeface="Corbel"/>
              <a:cs typeface="Corbel"/>
              <a:sym typeface="Corbel"/>
            </a:endParaRPr>
          </a:p>
          <a:p>
            <a:pPr indent="0" lvl="0" marL="91440" marR="0" rtl="0" algn="l">
              <a:spcBef>
                <a:spcPts val="0"/>
              </a:spcBef>
              <a:spcAft>
                <a:spcPts val="0"/>
              </a:spcAft>
              <a:buNone/>
            </a:pPr>
            <a:r>
              <a:t/>
            </a:r>
            <a:endParaRPr sz="2000">
              <a:solidFill>
                <a:schemeClr val="lt1"/>
              </a:solidFill>
              <a:latin typeface="Corbel"/>
              <a:ea typeface="Corbel"/>
              <a:cs typeface="Corbel"/>
              <a:sym typeface="Corbel"/>
            </a:endParaRPr>
          </a:p>
          <a:p>
            <a:pPr indent="-127000" lvl="0" marL="91440" marR="0" rtl="0" algn="l">
              <a:spcBef>
                <a:spcPts val="0"/>
              </a:spcBef>
              <a:spcAft>
                <a:spcPts val="0"/>
              </a:spcAft>
              <a:buClr>
                <a:schemeClr val="lt1"/>
              </a:buClr>
              <a:buSzPts val="2000"/>
              <a:buFont typeface="Corbel"/>
              <a:buChar char="•"/>
            </a:pPr>
            <a:r>
              <a:rPr lang="en-US" sz="2000">
                <a:solidFill>
                  <a:schemeClr val="lt1"/>
                </a:solidFill>
                <a:latin typeface="Corbel"/>
                <a:ea typeface="Corbel"/>
                <a:cs typeface="Corbel"/>
                <a:sym typeface="Corbel"/>
              </a:rPr>
              <a:t>Possible ethical issues,</a:t>
            </a:r>
            <a:endParaRPr>
              <a:solidFill>
                <a:schemeClr val="lt1"/>
              </a:solidFill>
              <a:latin typeface="Corbel"/>
              <a:ea typeface="Corbel"/>
              <a:cs typeface="Corbel"/>
              <a:sym typeface="Corbel"/>
            </a:endParaRPr>
          </a:p>
          <a:p>
            <a:pPr indent="0" lvl="0" marL="91440" marR="0" rtl="0" algn="l">
              <a:spcBef>
                <a:spcPts val="0"/>
              </a:spcBef>
              <a:spcAft>
                <a:spcPts val="0"/>
              </a:spcAft>
              <a:buNone/>
            </a:pPr>
            <a:r>
              <a:t/>
            </a:r>
            <a:endParaRPr sz="2000">
              <a:solidFill>
                <a:schemeClr val="lt1"/>
              </a:solidFill>
              <a:latin typeface="Corbel"/>
              <a:ea typeface="Corbel"/>
              <a:cs typeface="Corbel"/>
              <a:sym typeface="Corbel"/>
            </a:endParaRPr>
          </a:p>
          <a:p>
            <a:pPr indent="-127000" lvl="0" marL="91440" marR="0" rtl="0" algn="l">
              <a:spcBef>
                <a:spcPts val="0"/>
              </a:spcBef>
              <a:spcAft>
                <a:spcPts val="0"/>
              </a:spcAft>
              <a:buClr>
                <a:schemeClr val="lt1"/>
              </a:buClr>
              <a:buSzPts val="2000"/>
              <a:buFont typeface="Corbel"/>
              <a:buChar char="•"/>
            </a:pPr>
            <a:r>
              <a:rPr lang="en-US" sz="2000">
                <a:solidFill>
                  <a:schemeClr val="lt1"/>
                </a:solidFill>
                <a:latin typeface="Corbel"/>
                <a:ea typeface="Corbel"/>
                <a:cs typeface="Corbel"/>
                <a:sym typeface="Corbel"/>
              </a:rPr>
              <a:t>Relatively complex process requiring a range of competencies. </a:t>
            </a:r>
            <a:endParaRPr sz="2000">
              <a:solidFill>
                <a:schemeClr val="lt1"/>
              </a:solidFill>
              <a:latin typeface="Corbel"/>
              <a:ea typeface="Corbel"/>
              <a:cs typeface="Corbel"/>
              <a:sym typeface="Corbel"/>
            </a:endParaRPr>
          </a:p>
          <a:p>
            <a:pPr indent="0" lvl="0" marL="91440" marR="0" rtl="0" algn="l">
              <a:spcBef>
                <a:spcPts val="0"/>
              </a:spcBef>
              <a:spcAft>
                <a:spcPts val="0"/>
              </a:spcAft>
              <a:buNone/>
            </a:pPr>
            <a:r>
              <a:t/>
            </a:r>
            <a:endParaRPr sz="2000">
              <a:solidFill>
                <a:schemeClr val="lt1"/>
              </a:solidFill>
              <a:latin typeface="Corbel"/>
              <a:ea typeface="Corbel"/>
              <a:cs typeface="Corbel"/>
              <a:sym typeface="Corbel"/>
            </a:endParaRPr>
          </a:p>
        </p:txBody>
      </p:sp>
      <p:pic>
        <p:nvPicPr>
          <p:cNvPr id="667" name="Google Shape;667;p64"/>
          <p:cNvPicPr preferRelativeResize="0"/>
          <p:nvPr/>
        </p:nvPicPr>
        <p:blipFill rotWithShape="1">
          <a:blip r:embed="rId4">
            <a:alphaModFix/>
          </a:blip>
          <a:srcRect b="0" l="0" r="0" t="0"/>
          <a:stretch/>
        </p:blipFill>
        <p:spPr>
          <a:xfrm rot="5400000">
            <a:off x="10042388" y="4723637"/>
            <a:ext cx="2553324" cy="27512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p65"/>
          <p:cNvSpPr txBox="1"/>
          <p:nvPr>
            <p:ph type="title"/>
          </p:nvPr>
        </p:nvSpPr>
        <p:spPr>
          <a:xfrm>
            <a:off x="752867" y="419894"/>
            <a:ext cx="9403080" cy="55403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b="1" lang="en-US" sz="3600"/>
              <a:t>Ground and sketch mapping</a:t>
            </a:r>
            <a:endParaRPr b="1" sz="3600"/>
          </a:p>
        </p:txBody>
      </p:sp>
      <p:sp>
        <p:nvSpPr>
          <p:cNvPr id="673" name="Google Shape;673;p65"/>
          <p:cNvSpPr txBox="1"/>
          <p:nvPr>
            <p:ph idx="1" type="body"/>
          </p:nvPr>
        </p:nvSpPr>
        <p:spPr>
          <a:xfrm>
            <a:off x="752867" y="928688"/>
            <a:ext cx="9244782" cy="596871"/>
          </a:xfrm>
          <a:prstGeom prst="rect">
            <a:avLst/>
          </a:prstGeom>
          <a:noFill/>
          <a:ln>
            <a:noFill/>
          </a:ln>
        </p:spPr>
        <p:txBody>
          <a:bodyPr anchorCtr="0" anchor="t" bIns="45700" lIns="91425" spcFirstLastPara="1" rIns="91425" wrap="square" tIns="45700">
            <a:normAutofit lnSpcReduction="20000"/>
          </a:bodyPr>
          <a:lstStyle/>
          <a:p>
            <a:pPr indent="-179388" lvl="1" marL="179388" rtl="0" algn="l">
              <a:lnSpc>
                <a:spcPct val="90000"/>
              </a:lnSpc>
              <a:spcBef>
                <a:spcPts val="0"/>
              </a:spcBef>
              <a:spcAft>
                <a:spcPts val="0"/>
              </a:spcAft>
              <a:buClr>
                <a:srgbClr val="888888"/>
              </a:buClr>
              <a:buSzPts val="2000"/>
              <a:buNone/>
            </a:pPr>
            <a:r>
              <a:t/>
            </a:r>
            <a:endParaRPr>
              <a:solidFill>
                <a:schemeClr val="lt1"/>
              </a:solidFill>
            </a:endParaRPr>
          </a:p>
          <a:p>
            <a:pPr indent="0" lvl="0" marL="0" rtl="0" algn="l">
              <a:lnSpc>
                <a:spcPct val="90000"/>
              </a:lnSpc>
              <a:spcBef>
                <a:spcPts val="600"/>
              </a:spcBef>
              <a:spcAft>
                <a:spcPts val="0"/>
              </a:spcAft>
              <a:buClr>
                <a:schemeClr val="dk1"/>
              </a:buClr>
              <a:buSzPts val="2000"/>
              <a:buNone/>
            </a:pPr>
            <a:r>
              <a:rPr lang="en-US" sz="2000">
                <a:solidFill>
                  <a:schemeClr val="lt1"/>
                </a:solidFill>
              </a:rPr>
              <a:t>A commonly used method, suitable when introducing mapping to a community</a:t>
            </a:r>
            <a:endParaRPr>
              <a:solidFill>
                <a:schemeClr val="lt1"/>
              </a:solidFill>
            </a:endParaRPr>
          </a:p>
        </p:txBody>
      </p:sp>
      <p:pic>
        <p:nvPicPr>
          <p:cNvPr id="674" name="Google Shape;674;p65"/>
          <p:cNvPicPr preferRelativeResize="0"/>
          <p:nvPr/>
        </p:nvPicPr>
        <p:blipFill rotWithShape="1">
          <a:blip r:embed="rId3">
            <a:alphaModFix/>
          </a:blip>
          <a:srcRect b="0" l="0" r="0" t="0"/>
          <a:stretch/>
        </p:blipFill>
        <p:spPr>
          <a:xfrm>
            <a:off x="752867" y="1766888"/>
            <a:ext cx="2930525" cy="2116138"/>
          </a:xfrm>
          <a:prstGeom prst="rect">
            <a:avLst/>
          </a:prstGeom>
          <a:noFill/>
          <a:ln cap="flat" cmpd="sng" w="9525">
            <a:solidFill>
              <a:srgbClr val="000000"/>
            </a:solidFill>
            <a:prstDash val="solid"/>
            <a:miter lim="800000"/>
            <a:headEnd len="sm" w="sm" type="none"/>
            <a:tailEnd len="sm" w="sm" type="none"/>
          </a:ln>
        </p:spPr>
      </p:pic>
      <p:pic>
        <p:nvPicPr>
          <p:cNvPr id="675" name="Google Shape;675;p65"/>
          <p:cNvPicPr preferRelativeResize="0"/>
          <p:nvPr/>
        </p:nvPicPr>
        <p:blipFill rotWithShape="1">
          <a:blip r:embed="rId4">
            <a:alphaModFix/>
          </a:blip>
          <a:srcRect b="0" l="0" r="0" t="0"/>
          <a:stretch/>
        </p:blipFill>
        <p:spPr>
          <a:xfrm>
            <a:off x="883920" y="3502025"/>
            <a:ext cx="2930525" cy="463550"/>
          </a:xfrm>
          <a:prstGeom prst="rect">
            <a:avLst/>
          </a:prstGeom>
          <a:noFill/>
          <a:ln>
            <a:noFill/>
          </a:ln>
        </p:spPr>
      </p:pic>
      <p:sp>
        <p:nvSpPr>
          <p:cNvPr id="676" name="Google Shape;676;p65"/>
          <p:cNvSpPr/>
          <p:nvPr/>
        </p:nvSpPr>
        <p:spPr>
          <a:xfrm>
            <a:off x="619304" y="4154928"/>
            <a:ext cx="5380804" cy="2062103"/>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None/>
            </a:pPr>
            <a:r>
              <a:rPr lang="en-US" sz="1800">
                <a:solidFill>
                  <a:schemeClr val="lt1"/>
                </a:solidFill>
                <a:latin typeface="Corbel"/>
                <a:ea typeface="Corbel"/>
                <a:cs typeface="Corbel"/>
                <a:sym typeface="Corbel"/>
              </a:rPr>
              <a:t>Most basic map-making method, drawn on the ground</a:t>
            </a:r>
            <a:endParaRPr>
              <a:solidFill>
                <a:schemeClr val="lt1"/>
              </a:solidFill>
              <a:latin typeface="Corbel"/>
              <a:ea typeface="Corbel"/>
              <a:cs typeface="Corbel"/>
              <a:sym typeface="Corbel"/>
            </a:endParaRPr>
          </a:p>
          <a:p>
            <a:pPr indent="-342900" lvl="0" marL="342900" marR="0" rtl="0" algn="l">
              <a:spcBef>
                <a:spcPts val="0"/>
              </a:spcBef>
              <a:spcAft>
                <a:spcPts val="0"/>
              </a:spcAft>
              <a:buNone/>
            </a:pPr>
            <a:r>
              <a:rPr lang="en-US" sz="1800">
                <a:solidFill>
                  <a:schemeClr val="lt1"/>
                </a:solidFill>
                <a:latin typeface="Corbel"/>
                <a:ea typeface="Corbel"/>
                <a:cs typeface="Corbel"/>
                <a:sym typeface="Corbel"/>
              </a:rPr>
              <a:t>Uses raw materials (e.g. soil, pebbles, sticks, leaves)</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None/>
            </a:pPr>
            <a:r>
              <a:rPr lang="en-US" sz="1800">
                <a:solidFill>
                  <a:schemeClr val="lt1"/>
                </a:solidFill>
                <a:latin typeface="Corbel"/>
                <a:ea typeface="Corbel"/>
                <a:cs typeface="Corbel"/>
                <a:sym typeface="Corbel"/>
              </a:rPr>
              <a:t>Participants store acquired knowledge as mental maps</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None/>
            </a:pPr>
            <a:r>
              <a:rPr lang="en-US" sz="1800">
                <a:solidFill>
                  <a:schemeClr val="lt1"/>
                </a:solidFill>
                <a:latin typeface="Corbel"/>
                <a:ea typeface="Corbel"/>
                <a:cs typeface="Corbel"/>
                <a:sym typeface="Corbel"/>
              </a:rPr>
              <a:t>and mentally recompose them when needed.</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None/>
            </a:pPr>
            <a:r>
              <a:rPr lang="en-US" sz="1800">
                <a:solidFill>
                  <a:schemeClr val="lt1"/>
                </a:solidFill>
                <a:latin typeface="Corbel"/>
                <a:ea typeface="Corbel"/>
                <a:cs typeface="Corbel"/>
                <a:sym typeface="Corbel"/>
              </a:rPr>
              <a:t>Used to map physical and cultural landscapes as the</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None/>
            </a:pPr>
            <a:r>
              <a:rPr lang="en-US" sz="1800">
                <a:solidFill>
                  <a:schemeClr val="lt1"/>
                </a:solidFill>
                <a:latin typeface="Corbel"/>
                <a:ea typeface="Corbel"/>
                <a:cs typeface="Corbel"/>
                <a:sym typeface="Corbel"/>
              </a:rPr>
              <a:t>local communities perceive them to be. </a:t>
            </a:r>
            <a:endParaRPr>
              <a:solidFill>
                <a:schemeClr val="lt1"/>
              </a:solidFill>
              <a:latin typeface="Corbel"/>
              <a:ea typeface="Corbel"/>
              <a:cs typeface="Corbel"/>
              <a:sym typeface="Corbel"/>
            </a:endParaRPr>
          </a:p>
        </p:txBody>
      </p:sp>
      <p:pic>
        <p:nvPicPr>
          <p:cNvPr id="677" name="Google Shape;677;p65"/>
          <p:cNvPicPr preferRelativeResize="0"/>
          <p:nvPr/>
        </p:nvPicPr>
        <p:blipFill rotWithShape="1">
          <a:blip r:embed="rId5">
            <a:alphaModFix/>
          </a:blip>
          <a:srcRect b="0" l="0" r="0" t="0"/>
          <a:stretch/>
        </p:blipFill>
        <p:spPr>
          <a:xfrm>
            <a:off x="6606283" y="1766888"/>
            <a:ext cx="2609310" cy="2213532"/>
          </a:xfrm>
          <a:prstGeom prst="rect">
            <a:avLst/>
          </a:prstGeom>
          <a:noFill/>
          <a:ln cap="flat" cmpd="sng" w="9525">
            <a:solidFill>
              <a:srgbClr val="000000"/>
            </a:solidFill>
            <a:prstDash val="solid"/>
            <a:miter lim="800000"/>
            <a:headEnd len="sm" w="sm" type="none"/>
            <a:tailEnd len="sm" w="sm" type="none"/>
          </a:ln>
        </p:spPr>
      </p:pic>
      <p:sp>
        <p:nvSpPr>
          <p:cNvPr id="678" name="Google Shape;678;p65"/>
          <p:cNvSpPr/>
          <p:nvPr/>
        </p:nvSpPr>
        <p:spPr>
          <a:xfrm>
            <a:off x="6597054" y="3472190"/>
            <a:ext cx="2618539"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800">
                <a:solidFill>
                  <a:srgbClr val="000000"/>
                </a:solidFill>
                <a:latin typeface="Calibri"/>
                <a:ea typeface="Calibri"/>
                <a:cs typeface="Calibri"/>
                <a:sym typeface="Calibri"/>
              </a:rPr>
              <a:t>Facilitating the development of a participatory forest management map in Karima Forest, Kenya. 2007.</a:t>
            </a:r>
            <a:endParaRPr/>
          </a:p>
          <a:p>
            <a:pPr indent="0" lvl="0" marL="0" marR="0" rtl="0" algn="l">
              <a:spcBef>
                <a:spcPts val="400"/>
              </a:spcBef>
              <a:spcAft>
                <a:spcPts val="0"/>
              </a:spcAft>
              <a:buNone/>
            </a:pPr>
            <a:r>
              <a:rPr lang="en-US" sz="800">
                <a:solidFill>
                  <a:srgbClr val="000000"/>
                </a:solidFill>
                <a:latin typeface="Calibri"/>
                <a:ea typeface="Calibri"/>
                <a:cs typeface="Calibri"/>
                <a:sym typeface="Calibri"/>
              </a:rPr>
              <a:t>Picture courtesy of Julius Muchemi, ERMIS Africa.</a:t>
            </a:r>
            <a:endParaRPr/>
          </a:p>
        </p:txBody>
      </p:sp>
      <p:sp>
        <p:nvSpPr>
          <p:cNvPr id="679" name="Google Shape;679;p65"/>
          <p:cNvSpPr/>
          <p:nvPr/>
        </p:nvSpPr>
        <p:spPr>
          <a:xfrm>
            <a:off x="6463032" y="4221749"/>
            <a:ext cx="5311152" cy="2139047"/>
          </a:xfrm>
          <a:prstGeom prst="rect">
            <a:avLst/>
          </a:prstGeom>
          <a:noFill/>
          <a:ln>
            <a:noFill/>
          </a:ln>
        </p:spPr>
        <p:txBody>
          <a:bodyPr anchorCtr="0" anchor="t" bIns="45700" lIns="91425" spcFirstLastPara="1" rIns="91425" wrap="square" tIns="45700">
            <a:spAutoFit/>
          </a:bodyPr>
          <a:lstStyle/>
          <a:p>
            <a:pPr indent="-179388" lvl="0" marL="179388" marR="0" rtl="0" algn="l">
              <a:lnSpc>
                <a:spcPct val="100000"/>
              </a:lnSpc>
              <a:spcBef>
                <a:spcPts val="0"/>
              </a:spcBef>
              <a:spcAft>
                <a:spcPts val="0"/>
              </a:spcAft>
              <a:buNone/>
            </a:pPr>
            <a:r>
              <a:rPr lang="en-US" sz="1800">
                <a:solidFill>
                  <a:schemeClr val="lt1"/>
                </a:solidFill>
                <a:latin typeface="Corbel"/>
                <a:ea typeface="Corbel"/>
                <a:cs typeface="Corbel"/>
                <a:sym typeface="Corbel"/>
              </a:rPr>
              <a:t>A slightly more elaborate mapping method that uses </a:t>
            </a:r>
            <a:endParaRPr sz="1800">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None/>
            </a:pPr>
            <a:r>
              <a:rPr lang="en-US" sz="1800">
                <a:solidFill>
                  <a:schemeClr val="lt1"/>
                </a:solidFill>
                <a:latin typeface="Corbel"/>
                <a:ea typeface="Corbel"/>
                <a:cs typeface="Corbel"/>
                <a:sym typeface="Corbel"/>
              </a:rPr>
              <a:t>large sheets of craft paper.</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None/>
            </a:pPr>
            <a:r>
              <a:rPr lang="en-US" sz="1800">
                <a:solidFill>
                  <a:schemeClr val="lt1"/>
                </a:solidFill>
                <a:latin typeface="Corbel"/>
                <a:ea typeface="Corbel"/>
                <a:cs typeface="Corbel"/>
                <a:sym typeface="Corbel"/>
              </a:rPr>
              <a:t>Features are depicted with natural materials or, more</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None/>
            </a:pPr>
            <a:r>
              <a:rPr lang="en-US" sz="1800">
                <a:solidFill>
                  <a:schemeClr val="lt1"/>
                </a:solidFill>
                <a:latin typeface="Corbel"/>
                <a:ea typeface="Corbel"/>
                <a:cs typeface="Corbel"/>
                <a:sym typeface="Corbel"/>
              </a:rPr>
              <a:t>often, with coloured pens or chalk.</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None/>
            </a:pPr>
            <a:r>
              <a:rPr lang="en-US" sz="1800">
                <a:solidFill>
                  <a:schemeClr val="lt1"/>
                </a:solidFill>
                <a:latin typeface="Corbel"/>
                <a:ea typeface="Corbel"/>
                <a:cs typeface="Corbel"/>
                <a:sym typeface="Corbel"/>
              </a:rPr>
              <a:t>Room for interpretation.</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None/>
            </a:pPr>
            <a:r>
              <a:rPr lang="en-US" sz="1800">
                <a:solidFill>
                  <a:schemeClr val="lt1"/>
                </a:solidFill>
                <a:latin typeface="Corbel"/>
                <a:ea typeface="Corbel"/>
                <a:cs typeface="Corbel"/>
                <a:sym typeface="Corbel"/>
              </a:rPr>
              <a:t>Technical and logistical preparation.</a:t>
            </a:r>
            <a:endParaRPr>
              <a:solidFill>
                <a:schemeClr val="lt1"/>
              </a:solidFill>
              <a:latin typeface="Corbel"/>
              <a:ea typeface="Corbel"/>
              <a:cs typeface="Corbel"/>
              <a:sym typeface="Corbe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66"/>
          <p:cNvSpPr txBox="1"/>
          <p:nvPr>
            <p:ph type="title"/>
          </p:nvPr>
        </p:nvSpPr>
        <p:spPr>
          <a:xfrm>
            <a:off x="1243174" y="417514"/>
            <a:ext cx="9043828" cy="554037"/>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b="1" lang="en-US" sz="3600"/>
              <a:t>The map legend</a:t>
            </a:r>
            <a:endParaRPr b="1" sz="3600"/>
          </a:p>
        </p:txBody>
      </p:sp>
      <p:sp>
        <p:nvSpPr>
          <p:cNvPr id="686" name="Google Shape;686;p66"/>
          <p:cNvSpPr txBox="1"/>
          <p:nvPr>
            <p:ph idx="1" type="body"/>
          </p:nvPr>
        </p:nvSpPr>
        <p:spPr>
          <a:xfrm>
            <a:off x="5668624" y="1068513"/>
            <a:ext cx="6095286" cy="5383657"/>
          </a:xfrm>
          <a:prstGeom prst="rect">
            <a:avLst/>
          </a:prstGeom>
          <a:noFill/>
          <a:ln>
            <a:noFill/>
          </a:ln>
        </p:spPr>
        <p:txBody>
          <a:bodyPr anchorCtr="0" anchor="t" bIns="45700" lIns="91425" spcFirstLastPara="1" rIns="91425" wrap="square" tIns="45700">
            <a:normAutofit/>
          </a:bodyPr>
          <a:lstStyle/>
          <a:p>
            <a:pPr indent="-179388" lvl="0" marL="179388" rtl="0" algn="l">
              <a:lnSpc>
                <a:spcPct val="100000"/>
              </a:lnSpc>
              <a:spcBef>
                <a:spcPts val="0"/>
              </a:spcBef>
              <a:spcAft>
                <a:spcPts val="0"/>
              </a:spcAft>
              <a:buClr>
                <a:schemeClr val="lt1"/>
              </a:buClr>
              <a:buSzPts val="2000"/>
              <a:buChar char="•"/>
            </a:pPr>
            <a:r>
              <a:rPr lang="en-US" sz="2000"/>
              <a:t>Information is preserved through the collection process.</a:t>
            </a:r>
            <a:endParaRPr/>
          </a:p>
          <a:p>
            <a:pPr indent="-179388" lvl="0" marL="179388" rtl="0" algn="l">
              <a:lnSpc>
                <a:spcPct val="100000"/>
              </a:lnSpc>
              <a:spcBef>
                <a:spcPts val="600"/>
              </a:spcBef>
              <a:spcAft>
                <a:spcPts val="0"/>
              </a:spcAft>
              <a:buClr>
                <a:schemeClr val="lt1"/>
              </a:buClr>
              <a:buSzPts val="2000"/>
              <a:buChar char="•"/>
            </a:pPr>
            <a:r>
              <a:rPr lang="en-US" sz="2000"/>
              <a:t>Records are preserved in a legend and interpreted using depicted symbols.</a:t>
            </a:r>
            <a:endParaRPr/>
          </a:p>
          <a:p>
            <a:pPr indent="-52387" lvl="0" marL="179388" rtl="0" algn="l">
              <a:lnSpc>
                <a:spcPct val="100000"/>
              </a:lnSpc>
              <a:spcBef>
                <a:spcPts val="600"/>
              </a:spcBef>
              <a:spcAft>
                <a:spcPts val="0"/>
              </a:spcAft>
              <a:buClr>
                <a:schemeClr val="dk1"/>
              </a:buClr>
              <a:buSzPts val="2000"/>
              <a:buNone/>
            </a:pPr>
            <a:r>
              <a:t/>
            </a:r>
            <a:endParaRPr sz="2000"/>
          </a:p>
          <a:p>
            <a:pPr indent="-228600" lvl="0" marL="228600" rtl="0" algn="l">
              <a:lnSpc>
                <a:spcPct val="100000"/>
              </a:lnSpc>
              <a:spcBef>
                <a:spcPts val="600"/>
              </a:spcBef>
              <a:spcAft>
                <a:spcPts val="0"/>
              </a:spcAft>
              <a:buClr>
                <a:srgbClr val="000000"/>
              </a:buClr>
              <a:buSzPts val="2000"/>
              <a:buNone/>
            </a:pPr>
            <a:r>
              <a:rPr b="1" lang="en-US" sz="2000"/>
              <a:t>Mental map analysis </a:t>
            </a:r>
            <a:r>
              <a:rPr lang="en-US" sz="2000"/>
              <a:t>is used to:</a:t>
            </a:r>
            <a:endParaRPr/>
          </a:p>
          <a:p>
            <a:pPr indent="-228600" lvl="1" marL="685800" rtl="0" algn="l">
              <a:lnSpc>
                <a:spcPct val="90000"/>
              </a:lnSpc>
              <a:spcBef>
                <a:spcPts val="1800"/>
              </a:spcBef>
              <a:spcAft>
                <a:spcPts val="0"/>
              </a:spcAft>
              <a:buClr>
                <a:schemeClr val="lt1"/>
              </a:buClr>
              <a:buSzPts val="2000"/>
              <a:buChar char="•"/>
            </a:pPr>
            <a:r>
              <a:rPr lang="en-US" sz="2000"/>
              <a:t>illustrate that different groups of people within communities or organizations may have different perceptions about the same mapping space;</a:t>
            </a:r>
            <a:endParaRPr/>
          </a:p>
          <a:p>
            <a:pPr indent="-101600" lvl="1" marL="685800" rtl="0" algn="l">
              <a:lnSpc>
                <a:spcPct val="90000"/>
              </a:lnSpc>
              <a:spcBef>
                <a:spcPts val="600"/>
              </a:spcBef>
              <a:spcAft>
                <a:spcPts val="0"/>
              </a:spcAft>
              <a:buClr>
                <a:schemeClr val="dk1"/>
              </a:buClr>
              <a:buSzPts val="2000"/>
              <a:buNone/>
            </a:pPr>
            <a:r>
              <a:t/>
            </a:r>
            <a:endParaRPr sz="2000"/>
          </a:p>
          <a:p>
            <a:pPr indent="-228600" lvl="1" marL="685800" rtl="0" algn="l">
              <a:lnSpc>
                <a:spcPct val="90000"/>
              </a:lnSpc>
              <a:spcBef>
                <a:spcPts val="600"/>
              </a:spcBef>
              <a:spcAft>
                <a:spcPts val="0"/>
              </a:spcAft>
              <a:buClr>
                <a:schemeClr val="lt1"/>
              </a:buClr>
              <a:buSzPts val="2000"/>
              <a:buChar char="•"/>
            </a:pPr>
            <a:r>
              <a:rPr lang="en-US" sz="2000"/>
              <a:t>identify map features and determine their attributes, position, patterns, trends and relationships.</a:t>
            </a:r>
            <a:endParaRPr sz="2000"/>
          </a:p>
        </p:txBody>
      </p:sp>
      <p:pic>
        <p:nvPicPr>
          <p:cNvPr id="687" name="Google Shape;687;p66"/>
          <p:cNvPicPr preferRelativeResize="0"/>
          <p:nvPr/>
        </p:nvPicPr>
        <p:blipFill rotWithShape="1">
          <a:blip r:embed="rId3">
            <a:alphaModFix/>
          </a:blip>
          <a:srcRect b="0" l="0" r="0" t="0"/>
          <a:stretch/>
        </p:blipFill>
        <p:spPr>
          <a:xfrm>
            <a:off x="1334500" y="1309911"/>
            <a:ext cx="3442983" cy="3597786"/>
          </a:xfrm>
          <a:prstGeom prst="rect">
            <a:avLst/>
          </a:prstGeom>
          <a:noFill/>
          <a:ln>
            <a:noFill/>
          </a:ln>
        </p:spPr>
      </p:pic>
      <p:sp>
        <p:nvSpPr>
          <p:cNvPr id="688" name="Google Shape;688;p66"/>
          <p:cNvSpPr/>
          <p:nvPr/>
        </p:nvSpPr>
        <p:spPr>
          <a:xfrm>
            <a:off x="1334500" y="5080428"/>
            <a:ext cx="4727253" cy="63094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1" lang="en-US" sz="1000">
                <a:solidFill>
                  <a:schemeClr val="lt1"/>
                </a:solidFill>
                <a:latin typeface="Corbel"/>
                <a:ea typeface="Corbel"/>
                <a:cs typeface="Corbel"/>
                <a:sym typeface="Corbel"/>
              </a:rPr>
              <a:t>A legend developed by local communities in developing a sketch map for participatory forest management, Kenya. 2007. Picture courtesy of Julius Muchemi, </a:t>
            </a:r>
            <a:endParaRPr>
              <a:solidFill>
                <a:schemeClr val="lt1"/>
              </a:solidFill>
              <a:latin typeface="Corbel"/>
              <a:ea typeface="Corbel"/>
              <a:cs typeface="Corbel"/>
              <a:sym typeface="Corbel"/>
            </a:endParaRPr>
          </a:p>
          <a:p>
            <a:pPr indent="0" lvl="0" marL="0" marR="0" rtl="0" algn="l">
              <a:lnSpc>
                <a:spcPct val="100000"/>
              </a:lnSpc>
              <a:spcBef>
                <a:spcPts val="500"/>
              </a:spcBef>
              <a:spcAft>
                <a:spcPts val="0"/>
              </a:spcAft>
              <a:buClr>
                <a:srgbClr val="000000"/>
              </a:buClr>
              <a:buSzPts val="1000"/>
              <a:buFont typeface="Arial"/>
              <a:buNone/>
            </a:pPr>
            <a:r>
              <a:rPr b="1" lang="en-US" sz="1000">
                <a:solidFill>
                  <a:schemeClr val="lt1"/>
                </a:solidFill>
                <a:latin typeface="Corbel"/>
                <a:ea typeface="Corbel"/>
                <a:cs typeface="Corbel"/>
                <a:sym typeface="Corbel"/>
              </a:rPr>
              <a:t>ERMIS Africa.</a:t>
            </a:r>
            <a:endParaRPr>
              <a:solidFill>
                <a:schemeClr val="lt1"/>
              </a:solidFill>
              <a:latin typeface="Corbel"/>
              <a:ea typeface="Corbel"/>
              <a:cs typeface="Corbel"/>
              <a:sym typeface="Corbel"/>
            </a:endParaRPr>
          </a:p>
        </p:txBody>
      </p:sp>
      <p:pic>
        <p:nvPicPr>
          <p:cNvPr id="689" name="Google Shape;689;p66"/>
          <p:cNvPicPr preferRelativeResize="0"/>
          <p:nvPr/>
        </p:nvPicPr>
        <p:blipFill rotWithShape="1">
          <a:blip r:embed="rId4">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p67"/>
          <p:cNvSpPr txBox="1"/>
          <p:nvPr>
            <p:ph type="title"/>
          </p:nvPr>
        </p:nvSpPr>
        <p:spPr>
          <a:xfrm>
            <a:off x="1184275" y="1111224"/>
            <a:ext cx="6480300" cy="554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b="1" lang="en-US" sz="3600"/>
              <a:t>Transect walk</a:t>
            </a:r>
            <a:endParaRPr b="1" sz="3600"/>
          </a:p>
        </p:txBody>
      </p:sp>
      <p:sp>
        <p:nvSpPr>
          <p:cNvPr id="696" name="Google Shape;696;p67"/>
          <p:cNvSpPr txBox="1"/>
          <p:nvPr>
            <p:ph idx="1" type="body"/>
          </p:nvPr>
        </p:nvSpPr>
        <p:spPr>
          <a:xfrm>
            <a:off x="5041900" y="2172625"/>
            <a:ext cx="5245200" cy="2078100"/>
          </a:xfrm>
          <a:prstGeom prst="rect">
            <a:avLst/>
          </a:prstGeom>
          <a:noFill/>
          <a:ln>
            <a:noFill/>
          </a:ln>
        </p:spPr>
        <p:txBody>
          <a:bodyPr anchorCtr="0" anchor="t" bIns="45700" lIns="91425" spcFirstLastPara="1" rIns="91425" wrap="square" tIns="45700">
            <a:normAutofit lnSpcReduction="20000"/>
          </a:bodyPr>
          <a:lstStyle/>
          <a:p>
            <a:pPr indent="-179388" lvl="0" marL="179388" rtl="0" algn="l">
              <a:lnSpc>
                <a:spcPct val="100000"/>
              </a:lnSpc>
              <a:spcBef>
                <a:spcPts val="0"/>
              </a:spcBef>
              <a:spcAft>
                <a:spcPts val="0"/>
              </a:spcAft>
              <a:buClr>
                <a:schemeClr val="lt1"/>
              </a:buClr>
              <a:buSzPts val="2000"/>
              <a:buChar char="•"/>
            </a:pPr>
            <a:r>
              <a:rPr lang="en-US" sz="2000"/>
              <a:t>A cross-section groundtruthing exercise</a:t>
            </a:r>
            <a:endParaRPr/>
          </a:p>
          <a:p>
            <a:pPr indent="-179388" lvl="0" marL="179388" rtl="0" algn="l">
              <a:lnSpc>
                <a:spcPct val="100000"/>
              </a:lnSpc>
              <a:spcBef>
                <a:spcPts val="600"/>
              </a:spcBef>
              <a:spcAft>
                <a:spcPts val="0"/>
              </a:spcAft>
              <a:buClr>
                <a:schemeClr val="lt1"/>
              </a:buClr>
              <a:buSzPts val="2000"/>
              <a:buChar char="•"/>
            </a:pPr>
            <a:r>
              <a:rPr lang="en-US" sz="2000"/>
              <a:t>Traverses across entire landscape</a:t>
            </a:r>
            <a:endParaRPr/>
          </a:p>
          <a:p>
            <a:pPr indent="-179388" lvl="0" marL="179388" rtl="0" algn="l">
              <a:lnSpc>
                <a:spcPct val="100000"/>
              </a:lnSpc>
              <a:spcBef>
                <a:spcPts val="600"/>
              </a:spcBef>
              <a:spcAft>
                <a:spcPts val="0"/>
              </a:spcAft>
              <a:buClr>
                <a:schemeClr val="lt1"/>
              </a:buClr>
              <a:buSzPts val="2000"/>
              <a:buChar char="•"/>
            </a:pPr>
            <a:r>
              <a:rPr lang="en-US" sz="2000"/>
              <a:t>Covers ecological, production and social contexts along the chosen route relative to ICH element</a:t>
            </a:r>
            <a:endParaRPr/>
          </a:p>
          <a:p>
            <a:pPr indent="-179388" lvl="0" marL="179388" rtl="0" algn="l">
              <a:lnSpc>
                <a:spcPct val="100000"/>
              </a:lnSpc>
              <a:spcBef>
                <a:spcPts val="600"/>
              </a:spcBef>
              <a:spcAft>
                <a:spcPts val="0"/>
              </a:spcAft>
              <a:buClr>
                <a:schemeClr val="lt1"/>
              </a:buClr>
              <a:buSzPts val="2000"/>
              <a:buChar char="•"/>
            </a:pPr>
            <a:r>
              <a:rPr lang="en-US" sz="2000"/>
              <a:t>Assists in…</a:t>
            </a:r>
            <a:endParaRPr/>
          </a:p>
        </p:txBody>
      </p:sp>
      <p:pic>
        <p:nvPicPr>
          <p:cNvPr id="697" name="Google Shape;697;p67"/>
          <p:cNvPicPr preferRelativeResize="0"/>
          <p:nvPr/>
        </p:nvPicPr>
        <p:blipFill rotWithShape="1">
          <a:blip r:embed="rId3">
            <a:alphaModFix/>
          </a:blip>
          <a:srcRect b="0" l="0" r="0" t="0"/>
          <a:stretch/>
        </p:blipFill>
        <p:spPr>
          <a:xfrm>
            <a:off x="1184275" y="2061500"/>
            <a:ext cx="3086100" cy="2300287"/>
          </a:xfrm>
          <a:prstGeom prst="rect">
            <a:avLst/>
          </a:prstGeom>
          <a:noFill/>
          <a:ln>
            <a:noFill/>
          </a:ln>
        </p:spPr>
      </p:pic>
      <p:sp>
        <p:nvSpPr>
          <p:cNvPr id="698" name="Google Shape;698;p67"/>
          <p:cNvSpPr/>
          <p:nvPr/>
        </p:nvSpPr>
        <p:spPr>
          <a:xfrm>
            <a:off x="1184275" y="4527044"/>
            <a:ext cx="3086100" cy="462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1" lang="en-US" sz="800">
                <a:solidFill>
                  <a:schemeClr val="lt1"/>
                </a:solidFill>
                <a:latin typeface="Corbel"/>
                <a:ea typeface="Corbel"/>
                <a:cs typeface="Corbel"/>
                <a:sym typeface="Corbel"/>
              </a:rPr>
              <a:t>PRA conducted in El Nido, Palawan in January – February 1997, National Integrated Protected Areas Programme (NIPAP). Adapted from G. Rambaldi</a:t>
            </a:r>
            <a:endParaRPr b="1" sz="800">
              <a:solidFill>
                <a:schemeClr val="lt1"/>
              </a:solidFill>
              <a:latin typeface="Corbel"/>
              <a:ea typeface="Corbel"/>
              <a:cs typeface="Corbel"/>
              <a:sym typeface="Corbel"/>
            </a:endParaRPr>
          </a:p>
        </p:txBody>
      </p:sp>
      <p:pic>
        <p:nvPicPr>
          <p:cNvPr id="699" name="Google Shape;699;p67"/>
          <p:cNvPicPr preferRelativeResize="0"/>
          <p:nvPr/>
        </p:nvPicPr>
        <p:blipFill rotWithShape="1">
          <a:blip r:embed="rId4">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68"/>
          <p:cNvSpPr txBox="1"/>
          <p:nvPr>
            <p:ph type="title"/>
          </p:nvPr>
        </p:nvSpPr>
        <p:spPr>
          <a:xfrm>
            <a:off x="3810000" y="374650"/>
            <a:ext cx="6477000" cy="55403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t/>
            </a:r>
            <a:endParaRPr sz="3600"/>
          </a:p>
        </p:txBody>
      </p:sp>
      <p:sp>
        <p:nvSpPr>
          <p:cNvPr id="705" name="Google Shape;705;p68"/>
          <p:cNvSpPr txBox="1"/>
          <p:nvPr/>
        </p:nvSpPr>
        <p:spPr>
          <a:xfrm>
            <a:off x="1061884" y="1905000"/>
            <a:ext cx="5826596" cy="409733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7DEDB"/>
              </a:buClr>
              <a:buSzPts val="2000"/>
              <a:buFont typeface="Arial"/>
              <a:buNone/>
            </a:pPr>
            <a:r>
              <a:t/>
            </a:r>
            <a:endParaRPr b="0" sz="2000">
              <a:solidFill>
                <a:srgbClr val="7F7F7F"/>
              </a:solidFill>
              <a:latin typeface="Arial"/>
              <a:ea typeface="Arial"/>
              <a:cs typeface="Arial"/>
              <a:sym typeface="Arial"/>
            </a:endParaRPr>
          </a:p>
        </p:txBody>
      </p:sp>
      <p:graphicFrame>
        <p:nvGraphicFramePr>
          <p:cNvPr id="706" name="Google Shape;706;p68"/>
          <p:cNvGraphicFramePr/>
          <p:nvPr/>
        </p:nvGraphicFramePr>
        <p:xfrm>
          <a:off x="975360" y="618466"/>
          <a:ext cx="3000000" cy="3000000"/>
        </p:xfrm>
        <a:graphic>
          <a:graphicData uri="http://schemas.openxmlformats.org/drawingml/2006/table">
            <a:tbl>
              <a:tblPr bandRow="1" firstRow="1">
                <a:noFill/>
                <a:tableStyleId>{82BA5BED-01AE-43FA-81D3-64EDC081D4A3}</a:tableStyleId>
              </a:tblPr>
              <a:tblGrid>
                <a:gridCol w="5466075"/>
                <a:gridCol w="5466075"/>
              </a:tblGrid>
              <a:tr h="946200">
                <a:tc>
                  <a:txBody>
                    <a:bodyPr/>
                    <a:lstStyle/>
                    <a:p>
                      <a:pPr indent="0" lvl="0" marL="0" marR="0" rtl="0" algn="l">
                        <a:lnSpc>
                          <a:spcPct val="100000"/>
                        </a:lnSpc>
                        <a:spcBef>
                          <a:spcPts val="0"/>
                        </a:spcBef>
                        <a:spcAft>
                          <a:spcPts val="0"/>
                        </a:spcAft>
                        <a:buClr>
                          <a:srgbClr val="C00000"/>
                        </a:buClr>
                        <a:buSzPts val="2600"/>
                        <a:buFont typeface="Calibri"/>
                        <a:buNone/>
                      </a:pPr>
                      <a:r>
                        <a:rPr lang="en-US" sz="2600">
                          <a:solidFill>
                            <a:srgbClr val="C00000"/>
                          </a:solidFill>
                          <a:latin typeface="Calibri"/>
                          <a:ea typeface="Calibri"/>
                          <a:cs typeface="Calibri"/>
                          <a:sym typeface="Calibri"/>
                        </a:rPr>
                        <a:t>Strengths of mapping</a:t>
                      </a:r>
                      <a:endParaRPr sz="2600">
                        <a:solidFill>
                          <a:srgbClr val="C00000"/>
                        </a:solidFill>
                        <a:latin typeface="Calibri"/>
                        <a:ea typeface="Calibri"/>
                        <a:cs typeface="Calibri"/>
                        <a:sym typeface="Calibri"/>
                      </a:endParaRPr>
                    </a:p>
                    <a:p>
                      <a:pPr indent="0" lvl="0" marL="0" marR="0" rtl="0" algn="l">
                        <a:spcBef>
                          <a:spcPts val="0"/>
                        </a:spcBef>
                        <a:spcAft>
                          <a:spcPts val="0"/>
                        </a:spcAft>
                        <a:buNone/>
                      </a:pPr>
                      <a:r>
                        <a:t/>
                      </a:r>
                      <a:endParaRPr sz="2600">
                        <a:solidFill>
                          <a:srgbClr val="C00000"/>
                        </a:solidFill>
                        <a:latin typeface="Calibri"/>
                        <a:ea typeface="Calibri"/>
                        <a:cs typeface="Calibri"/>
                        <a:sym typeface="Calibri"/>
                      </a:endParaRPr>
                    </a:p>
                  </a:txBody>
                  <a:tcPr marT="45725" marB="45725" marR="91450" marL="91450"/>
                </a:tc>
                <a:tc>
                  <a:txBody>
                    <a:bodyPr/>
                    <a:lstStyle/>
                    <a:p>
                      <a:pPr indent="0" lvl="0" marL="0" marR="0" rtl="0" algn="l">
                        <a:spcBef>
                          <a:spcPts val="0"/>
                        </a:spcBef>
                        <a:spcAft>
                          <a:spcPts val="0"/>
                        </a:spcAft>
                        <a:buNone/>
                      </a:pPr>
                      <a:r>
                        <a:rPr lang="en-US" sz="2600">
                          <a:solidFill>
                            <a:srgbClr val="C00000"/>
                          </a:solidFill>
                          <a:latin typeface="Calibri"/>
                          <a:ea typeface="Calibri"/>
                          <a:cs typeface="Calibri"/>
                          <a:sym typeface="Calibri"/>
                        </a:rPr>
                        <a:t>Weaknesses of mapping</a:t>
                      </a:r>
                      <a:endParaRPr sz="2600">
                        <a:solidFill>
                          <a:srgbClr val="C00000"/>
                        </a:solidFill>
                        <a:latin typeface="Calibri"/>
                        <a:ea typeface="Calibri"/>
                        <a:cs typeface="Calibri"/>
                        <a:sym typeface="Calibri"/>
                      </a:endParaRPr>
                    </a:p>
                  </a:txBody>
                  <a:tcPr marT="45725" marB="45725" marR="91450" marL="91450"/>
                </a:tc>
              </a:tr>
              <a:tr h="4567825">
                <a:tc>
                  <a:txBody>
                    <a:bodyPr/>
                    <a:lstStyle/>
                    <a:p>
                      <a:pPr indent="0" lvl="0" marL="0" marR="0" rtl="0" algn="l">
                        <a:lnSpc>
                          <a:spcPct val="100000"/>
                        </a:lnSpc>
                        <a:spcBef>
                          <a:spcPts val="0"/>
                        </a:spcBef>
                        <a:spcAft>
                          <a:spcPts val="0"/>
                        </a:spcAft>
                        <a:buClr>
                          <a:schemeClr val="dk1"/>
                        </a:buClr>
                        <a:buSzPts val="2200"/>
                        <a:buFont typeface="Calibri"/>
                        <a:buNone/>
                      </a:pPr>
                      <a:r>
                        <a:rPr b="0" lang="en-US" sz="2200">
                          <a:solidFill>
                            <a:schemeClr val="dk1"/>
                          </a:solidFill>
                          <a:latin typeface="Calibri"/>
                          <a:ea typeface="Calibri"/>
                          <a:cs typeface="Calibri"/>
                          <a:sym typeface="Calibri"/>
                        </a:rPr>
                        <a:t>Local communities take a leading role in:</a:t>
                      </a:r>
                      <a:endParaRPr/>
                    </a:p>
                    <a:p>
                      <a:pPr indent="0" lvl="0" marL="0" marR="0" rtl="0" algn="l">
                        <a:lnSpc>
                          <a:spcPct val="100000"/>
                        </a:lnSpc>
                        <a:spcBef>
                          <a:spcPts val="600"/>
                        </a:spcBef>
                        <a:spcAft>
                          <a:spcPts val="0"/>
                        </a:spcAft>
                        <a:buNone/>
                      </a:pPr>
                      <a:r>
                        <a:rPr b="0" lang="en-US" sz="2200">
                          <a:solidFill>
                            <a:schemeClr val="dk1"/>
                          </a:solidFill>
                          <a:latin typeface="Calibri"/>
                          <a:ea typeface="Calibri"/>
                          <a:cs typeface="Calibri"/>
                          <a:sym typeface="Calibri"/>
                        </a:rPr>
                        <a:t>generating local and indigenous knowledge, and</a:t>
                      </a:r>
                      <a:endParaRPr/>
                    </a:p>
                    <a:p>
                      <a:pPr indent="0" lvl="0" marL="0" marR="0" rtl="0" algn="l">
                        <a:lnSpc>
                          <a:spcPct val="100000"/>
                        </a:lnSpc>
                        <a:spcBef>
                          <a:spcPts val="600"/>
                        </a:spcBef>
                        <a:spcAft>
                          <a:spcPts val="0"/>
                        </a:spcAft>
                        <a:buNone/>
                      </a:pPr>
                      <a:r>
                        <a:rPr b="0" lang="en-US" sz="2200">
                          <a:solidFill>
                            <a:schemeClr val="dk1"/>
                          </a:solidFill>
                          <a:latin typeface="Calibri"/>
                          <a:ea typeface="Calibri"/>
                          <a:cs typeface="Calibri"/>
                          <a:sym typeface="Calibri"/>
                        </a:rPr>
                        <a:t>visualizing spatial perceptions of ICH elements;</a:t>
                      </a:r>
                      <a:endParaRPr/>
                    </a:p>
                    <a:p>
                      <a:pPr indent="0" lvl="0" marL="0" marR="0" rtl="0" algn="l">
                        <a:lnSpc>
                          <a:spcPct val="100000"/>
                        </a:lnSpc>
                        <a:spcBef>
                          <a:spcPts val="600"/>
                        </a:spcBef>
                        <a:spcAft>
                          <a:spcPts val="0"/>
                        </a:spcAft>
                        <a:buNone/>
                      </a:pPr>
                      <a:r>
                        <a:rPr b="0" lang="en-US" sz="2200">
                          <a:solidFill>
                            <a:schemeClr val="dk1"/>
                          </a:solidFill>
                          <a:latin typeface="Calibri"/>
                          <a:ea typeface="Calibri"/>
                          <a:cs typeface="Calibri"/>
                          <a:sym typeface="Calibri"/>
                        </a:rPr>
                        <a:t>Engages non-expert users;</a:t>
                      </a:r>
                      <a:endParaRPr/>
                    </a:p>
                    <a:p>
                      <a:pPr indent="0" lvl="0" marL="0" marR="0" rtl="0" algn="l">
                        <a:lnSpc>
                          <a:spcPct val="100000"/>
                        </a:lnSpc>
                        <a:spcBef>
                          <a:spcPts val="600"/>
                        </a:spcBef>
                        <a:spcAft>
                          <a:spcPts val="0"/>
                        </a:spcAft>
                        <a:buNone/>
                      </a:pPr>
                      <a:r>
                        <a:rPr b="0" lang="en-US" sz="2200">
                          <a:solidFill>
                            <a:schemeClr val="dk1"/>
                          </a:solidFill>
                          <a:latin typeface="Calibri"/>
                          <a:ea typeface="Calibri"/>
                          <a:cs typeface="Calibri"/>
                          <a:sym typeface="Calibri"/>
                        </a:rPr>
                        <a:t>Stakeholders can relate to mapping products;</a:t>
                      </a:r>
                      <a:endParaRPr/>
                    </a:p>
                    <a:p>
                      <a:pPr indent="0" lvl="0" marL="0" marR="0" rtl="0" algn="l">
                        <a:lnSpc>
                          <a:spcPct val="100000"/>
                        </a:lnSpc>
                        <a:spcBef>
                          <a:spcPts val="600"/>
                        </a:spcBef>
                        <a:spcAft>
                          <a:spcPts val="0"/>
                        </a:spcAft>
                        <a:buNone/>
                      </a:pPr>
                      <a:r>
                        <a:rPr b="0" lang="en-US" sz="2200">
                          <a:solidFill>
                            <a:schemeClr val="dk1"/>
                          </a:solidFill>
                          <a:latin typeface="Calibri"/>
                          <a:ea typeface="Calibri"/>
                          <a:cs typeface="Calibri"/>
                          <a:sym typeface="Calibri"/>
                        </a:rPr>
                        <a:t>Low-cost approaches to mapping;</a:t>
                      </a:r>
                      <a:endParaRPr/>
                    </a:p>
                    <a:p>
                      <a:pPr indent="0" lvl="0" marL="0" marR="0" rtl="0" algn="l">
                        <a:lnSpc>
                          <a:spcPct val="100000"/>
                        </a:lnSpc>
                        <a:spcBef>
                          <a:spcPts val="600"/>
                        </a:spcBef>
                        <a:spcAft>
                          <a:spcPts val="0"/>
                        </a:spcAft>
                        <a:buNone/>
                      </a:pPr>
                      <a:r>
                        <a:rPr b="0" lang="en-US" sz="2200">
                          <a:solidFill>
                            <a:schemeClr val="dk1"/>
                          </a:solidFill>
                          <a:latin typeface="Calibri"/>
                          <a:ea typeface="Calibri"/>
                          <a:cs typeface="Calibri"/>
                          <a:sym typeface="Calibri"/>
                        </a:rPr>
                        <a:t>Not technologically dependent; and </a:t>
                      </a:r>
                      <a:endParaRPr/>
                    </a:p>
                    <a:p>
                      <a:pPr indent="0" lvl="0" marL="0" marR="0" rtl="0" algn="l">
                        <a:lnSpc>
                          <a:spcPct val="100000"/>
                        </a:lnSpc>
                        <a:spcBef>
                          <a:spcPts val="600"/>
                        </a:spcBef>
                        <a:spcAft>
                          <a:spcPts val="0"/>
                        </a:spcAft>
                        <a:buNone/>
                      </a:pPr>
                      <a:r>
                        <a:rPr b="0" lang="en-US" sz="2200">
                          <a:solidFill>
                            <a:schemeClr val="dk1"/>
                          </a:solidFill>
                          <a:latin typeface="Calibri"/>
                          <a:ea typeface="Calibri"/>
                          <a:cs typeface="Calibri"/>
                          <a:sym typeface="Calibri"/>
                        </a:rPr>
                        <a:t>Easily facilitated because of their tactility.</a:t>
                      </a:r>
                      <a:endParaRPr/>
                    </a:p>
                    <a:p>
                      <a:pPr indent="0" lvl="0" marL="0" marR="0" rtl="0" algn="l">
                        <a:lnSpc>
                          <a:spcPct val="100000"/>
                        </a:lnSpc>
                        <a:spcBef>
                          <a:spcPts val="600"/>
                        </a:spcBef>
                        <a:spcAft>
                          <a:spcPts val="0"/>
                        </a:spcAft>
                        <a:buNone/>
                      </a:pPr>
                      <a:r>
                        <a:t/>
                      </a:r>
                      <a:endParaRPr b="0" sz="2200">
                        <a:solidFill>
                          <a:srgbClr val="7F7F7F"/>
                        </a:solidFill>
                        <a:latin typeface="Calibri"/>
                        <a:ea typeface="Calibri"/>
                        <a:cs typeface="Calibri"/>
                        <a:sym typeface="Calibri"/>
                      </a:endParaRPr>
                    </a:p>
                    <a:p>
                      <a:pPr indent="0" lvl="0" marL="0" marR="0" rtl="0" algn="l">
                        <a:spcBef>
                          <a:spcPts val="0"/>
                        </a:spcBef>
                        <a:spcAft>
                          <a:spcPts val="0"/>
                        </a:spcAft>
                        <a:buNone/>
                      </a:pPr>
                      <a:r>
                        <a:t/>
                      </a:r>
                      <a:endParaRPr sz="2200">
                        <a:latin typeface="Calibri"/>
                        <a:ea typeface="Calibri"/>
                        <a:cs typeface="Calibri"/>
                        <a:sym typeface="Calibri"/>
                      </a:endParaRPr>
                    </a:p>
                  </a:txBody>
                  <a:tcPr marT="45725" marB="45725" marR="91450" marL="91450"/>
                </a:tc>
                <a:tc>
                  <a:txBody>
                    <a:bodyPr/>
                    <a:lstStyle/>
                    <a:p>
                      <a:pPr indent="0" lvl="0" marL="0" marR="0" rtl="0" algn="l">
                        <a:lnSpc>
                          <a:spcPct val="100000"/>
                        </a:lnSpc>
                        <a:spcBef>
                          <a:spcPts val="0"/>
                        </a:spcBef>
                        <a:spcAft>
                          <a:spcPts val="0"/>
                        </a:spcAft>
                        <a:buNone/>
                      </a:pPr>
                      <a:r>
                        <a:rPr lang="en-US" sz="2200">
                          <a:latin typeface="Calibri"/>
                          <a:ea typeface="Calibri"/>
                          <a:cs typeface="Calibri"/>
                          <a:sym typeface="Calibri"/>
                        </a:rPr>
                        <a:t>Ground and sketch maps lack accuracy</a:t>
                      </a:r>
                      <a:endParaRPr/>
                    </a:p>
                    <a:p>
                      <a:pPr indent="0" lvl="0" marL="0" marR="0" rtl="0" algn="l">
                        <a:lnSpc>
                          <a:spcPct val="100000"/>
                        </a:lnSpc>
                        <a:spcBef>
                          <a:spcPts val="600"/>
                        </a:spcBef>
                        <a:spcAft>
                          <a:spcPts val="0"/>
                        </a:spcAft>
                        <a:buNone/>
                      </a:pPr>
                      <a:r>
                        <a:rPr lang="en-US" sz="2200">
                          <a:latin typeface="Calibri"/>
                          <a:ea typeface="Calibri"/>
                          <a:cs typeface="Calibri"/>
                          <a:sym typeface="Calibri"/>
                        </a:rPr>
                        <a:t>Not useful for location and quantitative accuracy</a:t>
                      </a:r>
                      <a:endParaRPr/>
                    </a:p>
                    <a:p>
                      <a:pPr indent="0" lvl="0" marL="0" marR="0" rtl="0" algn="l">
                        <a:lnSpc>
                          <a:spcPct val="100000"/>
                        </a:lnSpc>
                        <a:spcBef>
                          <a:spcPts val="600"/>
                        </a:spcBef>
                        <a:spcAft>
                          <a:spcPts val="0"/>
                        </a:spcAft>
                        <a:buNone/>
                      </a:pPr>
                      <a:r>
                        <a:rPr lang="en-US" sz="2200">
                          <a:latin typeface="Calibri"/>
                          <a:ea typeface="Calibri"/>
                          <a:cs typeface="Calibri"/>
                          <a:sym typeface="Calibri"/>
                        </a:rPr>
                        <a:t>Not used to determine quantitative measurement</a:t>
                      </a:r>
                      <a:endParaRPr/>
                    </a:p>
                    <a:p>
                      <a:pPr indent="0" lvl="0" marL="0" marR="0" rtl="0" algn="l">
                        <a:lnSpc>
                          <a:spcPct val="100000"/>
                        </a:lnSpc>
                        <a:spcBef>
                          <a:spcPts val="600"/>
                        </a:spcBef>
                        <a:spcAft>
                          <a:spcPts val="0"/>
                        </a:spcAft>
                        <a:buNone/>
                      </a:pPr>
                      <a:r>
                        <a:rPr lang="en-US" sz="2200">
                          <a:latin typeface="Calibri"/>
                          <a:ea typeface="Calibri"/>
                          <a:cs typeface="Calibri"/>
                          <a:sym typeface="Calibri"/>
                        </a:rPr>
                        <a:t>May lack authority</a:t>
                      </a:r>
                      <a:endParaRPr/>
                    </a:p>
                    <a:p>
                      <a:pPr indent="0" lvl="0" marL="0" marR="0" rtl="0" algn="l">
                        <a:lnSpc>
                          <a:spcPct val="100000"/>
                        </a:lnSpc>
                        <a:spcBef>
                          <a:spcPts val="600"/>
                        </a:spcBef>
                        <a:spcAft>
                          <a:spcPts val="0"/>
                        </a:spcAft>
                        <a:buNone/>
                      </a:pPr>
                      <a:r>
                        <a:rPr lang="en-US" sz="2200">
                          <a:latin typeface="Calibri"/>
                          <a:ea typeface="Calibri"/>
                          <a:cs typeface="Calibri"/>
                          <a:sym typeface="Calibri"/>
                        </a:rPr>
                        <a:t>Interpretation is subjective</a:t>
                      </a:r>
                      <a:endParaRPr/>
                    </a:p>
                    <a:p>
                      <a:pPr indent="0" lvl="0" marL="0" marR="0" rtl="0" algn="l">
                        <a:lnSpc>
                          <a:spcPct val="100000"/>
                        </a:lnSpc>
                        <a:spcBef>
                          <a:spcPts val="600"/>
                        </a:spcBef>
                        <a:spcAft>
                          <a:spcPts val="0"/>
                        </a:spcAft>
                        <a:buNone/>
                      </a:pPr>
                      <a:r>
                        <a:rPr lang="en-US" sz="2200">
                          <a:latin typeface="Calibri"/>
                          <a:ea typeface="Calibri"/>
                          <a:cs typeface="Calibri"/>
                          <a:sym typeface="Calibri"/>
                        </a:rPr>
                        <a:t>Ground and sketch maps are short-lived</a:t>
                      </a:r>
                      <a:endParaRPr/>
                    </a:p>
                    <a:p>
                      <a:pPr indent="0" lvl="0" marL="0" marR="0" rtl="0" algn="l">
                        <a:spcBef>
                          <a:spcPts val="0"/>
                        </a:spcBef>
                        <a:spcAft>
                          <a:spcPts val="0"/>
                        </a:spcAft>
                        <a:buNone/>
                      </a:pPr>
                      <a:r>
                        <a:t/>
                      </a:r>
                      <a:endParaRPr sz="2200">
                        <a:latin typeface="Calibri"/>
                        <a:ea typeface="Calibri"/>
                        <a:cs typeface="Calibri"/>
                        <a:sym typeface="Calibri"/>
                      </a:endParaRPr>
                    </a:p>
                  </a:txBody>
                  <a:tcPr marT="45725" marB="45725" marR="91450" marL="91450"/>
                </a:tc>
              </a:tr>
            </a:tbl>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sp>
        <p:nvSpPr>
          <p:cNvPr id="712" name="Google Shape;712;p69"/>
          <p:cNvSpPr txBox="1"/>
          <p:nvPr>
            <p:ph type="title"/>
          </p:nvPr>
        </p:nvSpPr>
        <p:spPr>
          <a:xfrm>
            <a:off x="841260" y="712940"/>
            <a:ext cx="9464100" cy="730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t>Before you leave the fieldwork venue</a:t>
            </a:r>
            <a:endParaRPr b="1" sz="3600"/>
          </a:p>
        </p:txBody>
      </p:sp>
      <p:sp>
        <p:nvSpPr>
          <p:cNvPr id="713" name="Google Shape;713;p69"/>
          <p:cNvSpPr txBox="1"/>
          <p:nvPr>
            <p:ph idx="1" type="body"/>
          </p:nvPr>
        </p:nvSpPr>
        <p:spPr>
          <a:xfrm>
            <a:off x="502603" y="1675960"/>
            <a:ext cx="10937100" cy="5249100"/>
          </a:xfrm>
          <a:prstGeom prst="rect">
            <a:avLst/>
          </a:prstGeom>
          <a:noFill/>
          <a:ln>
            <a:noFill/>
          </a:ln>
        </p:spPr>
        <p:txBody>
          <a:bodyPr anchorCtr="0" anchor="t" bIns="45700" lIns="91425" spcFirstLastPara="1" rIns="91425" wrap="square" tIns="45700">
            <a:normAutofit fontScale="55000" lnSpcReduction="20000"/>
          </a:bodyPr>
          <a:lstStyle/>
          <a:p>
            <a:pPr indent="-213868" lvl="0" marL="228600" rtl="0" algn="l">
              <a:lnSpc>
                <a:spcPct val="90000"/>
              </a:lnSpc>
              <a:spcBef>
                <a:spcPts val="0"/>
              </a:spcBef>
              <a:spcAft>
                <a:spcPts val="0"/>
              </a:spcAft>
              <a:buClr>
                <a:schemeClr val="lt1"/>
              </a:buClr>
              <a:buSzPct val="100000"/>
              <a:buChar char="•"/>
            </a:pPr>
            <a:r>
              <a:rPr lang="en-US" sz="3100"/>
              <a:t>Verify facts, names and spelling of people, events, genres, objects, places</a:t>
            </a:r>
            <a:endParaRPr/>
          </a:p>
          <a:p>
            <a:pPr indent="-213868" lvl="0" marL="228600" rtl="0" algn="l">
              <a:lnSpc>
                <a:spcPct val="90000"/>
              </a:lnSpc>
              <a:spcBef>
                <a:spcPts val="600"/>
              </a:spcBef>
              <a:spcAft>
                <a:spcPts val="0"/>
              </a:spcAft>
              <a:buClr>
                <a:schemeClr val="lt1"/>
              </a:buClr>
              <a:buSzPct val="100000"/>
              <a:buChar char="•"/>
            </a:pPr>
            <a:r>
              <a:rPr lang="en-US" sz="3100"/>
              <a:t>What is the data to be organized? </a:t>
            </a:r>
            <a:endParaRPr/>
          </a:p>
          <a:p>
            <a:pPr indent="-213868" lvl="0" marL="228600" rtl="0" algn="l">
              <a:lnSpc>
                <a:spcPct val="90000"/>
              </a:lnSpc>
              <a:spcBef>
                <a:spcPts val="600"/>
              </a:spcBef>
              <a:spcAft>
                <a:spcPts val="0"/>
              </a:spcAft>
              <a:buClr>
                <a:schemeClr val="lt1"/>
              </a:buClr>
              <a:buSzPct val="100000"/>
              <a:buChar char="✔"/>
            </a:pPr>
            <a:r>
              <a:rPr lang="en-US" sz="3100"/>
              <a:t>Audio and video recordings (logs about name and nature of event or interview, date and place, people involved </a:t>
            </a:r>
            <a:endParaRPr/>
          </a:p>
          <a:p>
            <a:pPr indent="-213868" lvl="0" marL="228600" rtl="0" algn="l">
              <a:lnSpc>
                <a:spcPct val="90000"/>
              </a:lnSpc>
              <a:spcBef>
                <a:spcPts val="600"/>
              </a:spcBef>
              <a:spcAft>
                <a:spcPts val="0"/>
              </a:spcAft>
              <a:buClr>
                <a:schemeClr val="lt1"/>
              </a:buClr>
              <a:buSzPct val="100000"/>
              <a:buChar char="✔"/>
            </a:pPr>
            <a:r>
              <a:rPr lang="en-US" sz="3100"/>
              <a:t>Photographs, </a:t>
            </a:r>
            <a:endParaRPr sz="3100"/>
          </a:p>
          <a:p>
            <a:pPr indent="-213868" lvl="0" marL="228600" rtl="0" algn="l">
              <a:lnSpc>
                <a:spcPct val="90000"/>
              </a:lnSpc>
              <a:spcBef>
                <a:spcPts val="600"/>
              </a:spcBef>
              <a:spcAft>
                <a:spcPts val="0"/>
              </a:spcAft>
              <a:buClr>
                <a:schemeClr val="lt1"/>
              </a:buClr>
              <a:buSzPct val="100000"/>
              <a:buChar char="✔"/>
            </a:pPr>
            <a:r>
              <a:rPr lang="en-US" sz="3100"/>
              <a:t>Notes, observations, interviews, </a:t>
            </a:r>
            <a:endParaRPr sz="3100"/>
          </a:p>
          <a:p>
            <a:pPr indent="-213868" lvl="0" marL="228600" rtl="0" algn="l">
              <a:lnSpc>
                <a:spcPct val="90000"/>
              </a:lnSpc>
              <a:spcBef>
                <a:spcPts val="600"/>
              </a:spcBef>
              <a:spcAft>
                <a:spcPts val="0"/>
              </a:spcAft>
              <a:buClr>
                <a:schemeClr val="lt1"/>
              </a:buClr>
              <a:buSzPct val="100000"/>
              <a:buChar char="✔"/>
            </a:pPr>
            <a:r>
              <a:rPr lang="en-US" sz="3100"/>
              <a:t>Infos on audiovisual recordings and photos, artifacts, objects </a:t>
            </a:r>
            <a:endParaRPr sz="3100"/>
          </a:p>
          <a:p>
            <a:pPr indent="0" lvl="0" marL="0" rtl="0" algn="l">
              <a:lnSpc>
                <a:spcPct val="90000"/>
              </a:lnSpc>
              <a:spcBef>
                <a:spcPts val="600"/>
              </a:spcBef>
              <a:spcAft>
                <a:spcPts val="0"/>
              </a:spcAft>
              <a:buClr>
                <a:srgbClr val="000000"/>
              </a:buClr>
              <a:buSzPct val="100000"/>
              <a:buNone/>
            </a:pPr>
            <a:r>
              <a:rPr lang="en-US" sz="3100"/>
              <a:t>    etc.</a:t>
            </a:r>
            <a:endParaRPr/>
          </a:p>
          <a:p>
            <a:pPr indent="-213868" lvl="0" marL="228600" rtl="0" algn="l">
              <a:lnSpc>
                <a:spcPct val="90000"/>
              </a:lnSpc>
              <a:spcBef>
                <a:spcPts val="600"/>
              </a:spcBef>
              <a:spcAft>
                <a:spcPts val="0"/>
              </a:spcAft>
              <a:buClr>
                <a:schemeClr val="lt1"/>
              </a:buClr>
              <a:buSzPct val="100000"/>
              <a:buChar char="•"/>
            </a:pPr>
            <a:r>
              <a:rPr lang="en-US" sz="3100"/>
              <a:t>Collate materials (sort and list together recordings, photos and notes </a:t>
            </a:r>
            <a:endParaRPr sz="3100"/>
          </a:p>
          <a:p>
            <a:pPr indent="0" lvl="0" marL="0" rtl="0" algn="l">
              <a:lnSpc>
                <a:spcPct val="90000"/>
              </a:lnSpc>
              <a:spcBef>
                <a:spcPts val="600"/>
              </a:spcBef>
              <a:spcAft>
                <a:spcPts val="0"/>
              </a:spcAft>
              <a:buClr>
                <a:srgbClr val="000000"/>
              </a:buClr>
              <a:buSzPct val="100000"/>
              <a:buNone/>
            </a:pPr>
            <a:r>
              <a:rPr lang="en-US" sz="3100"/>
              <a:t>    for each event, number linking documents, recordings, photographs, </a:t>
            </a:r>
            <a:endParaRPr sz="3100"/>
          </a:p>
          <a:p>
            <a:pPr indent="0" lvl="0" marL="0" rtl="0" algn="l">
              <a:lnSpc>
                <a:spcPct val="90000"/>
              </a:lnSpc>
              <a:spcBef>
                <a:spcPts val="600"/>
              </a:spcBef>
              <a:spcAft>
                <a:spcPts val="0"/>
              </a:spcAft>
              <a:buClr>
                <a:srgbClr val="000000"/>
              </a:buClr>
              <a:buSzPct val="100000"/>
              <a:buNone/>
            </a:pPr>
            <a:r>
              <a:rPr lang="en-US" sz="3100"/>
              <a:t>    logs and recording sheets</a:t>
            </a:r>
            <a:endParaRPr/>
          </a:p>
          <a:p>
            <a:pPr indent="-213868" lvl="0" marL="228600" rtl="0" algn="l">
              <a:lnSpc>
                <a:spcPct val="100000"/>
              </a:lnSpc>
              <a:spcBef>
                <a:spcPts val="600"/>
              </a:spcBef>
              <a:spcAft>
                <a:spcPts val="0"/>
              </a:spcAft>
              <a:buClr>
                <a:schemeClr val="lt1"/>
              </a:buClr>
              <a:buSzPct val="100000"/>
              <a:buChar char="•"/>
            </a:pPr>
            <a:r>
              <a:rPr lang="en-US" sz="3100"/>
              <a:t>Transcribe and translate</a:t>
            </a:r>
            <a:endParaRPr/>
          </a:p>
          <a:p>
            <a:pPr indent="-213868" lvl="0" marL="228600" rtl="0" algn="l">
              <a:lnSpc>
                <a:spcPct val="90000"/>
              </a:lnSpc>
              <a:spcBef>
                <a:spcPts val="600"/>
              </a:spcBef>
              <a:spcAft>
                <a:spcPts val="0"/>
              </a:spcAft>
              <a:buClr>
                <a:schemeClr val="lt1"/>
              </a:buClr>
              <a:buSzPct val="100000"/>
              <a:buChar char="•"/>
            </a:pPr>
            <a:r>
              <a:rPr lang="en-US" sz="3100"/>
              <a:t>Data implications for digital content (file formats, safely stored, </a:t>
            </a:r>
            <a:endParaRPr/>
          </a:p>
          <a:p>
            <a:pPr indent="0" lvl="0" marL="0" rtl="0" algn="l">
              <a:lnSpc>
                <a:spcPct val="90000"/>
              </a:lnSpc>
              <a:spcBef>
                <a:spcPts val="1200"/>
              </a:spcBef>
              <a:spcAft>
                <a:spcPts val="0"/>
              </a:spcAft>
              <a:buClr>
                <a:schemeClr val="dk1"/>
              </a:buClr>
              <a:buSzPct val="100000"/>
              <a:buNone/>
            </a:pPr>
            <a:r>
              <a:rPr lang="en-US" sz="3100"/>
              <a:t>logging and listing, consistent naming systems</a:t>
            </a:r>
            <a:endParaRPr sz="3100"/>
          </a:p>
          <a:p>
            <a:pPr indent="-133350" lvl="0" marL="228600" rtl="0" algn="l">
              <a:lnSpc>
                <a:spcPct val="100000"/>
              </a:lnSpc>
              <a:spcBef>
                <a:spcPts val="1200"/>
              </a:spcBef>
              <a:spcAft>
                <a:spcPts val="0"/>
              </a:spcAft>
              <a:buClr>
                <a:schemeClr val="dk1"/>
              </a:buClr>
              <a:buSzPct val="100000"/>
              <a:buNone/>
            </a:pPr>
            <a:r>
              <a:t/>
            </a:r>
            <a:endParaRPr sz="2400"/>
          </a:p>
          <a:p>
            <a:pPr indent="-133350" lvl="0" marL="228600" rtl="0" algn="l">
              <a:lnSpc>
                <a:spcPct val="90000"/>
              </a:lnSpc>
              <a:spcBef>
                <a:spcPts val="600"/>
              </a:spcBef>
              <a:spcAft>
                <a:spcPts val="0"/>
              </a:spcAft>
              <a:buClr>
                <a:schemeClr val="dk1"/>
              </a:buClr>
              <a:buSzPct val="100000"/>
              <a:buNone/>
            </a:pPr>
            <a:r>
              <a:t/>
            </a:r>
            <a:endParaRPr sz="2400"/>
          </a:p>
          <a:p>
            <a:pPr indent="0" lvl="0" marL="0" rtl="0" algn="l">
              <a:lnSpc>
                <a:spcPct val="90000"/>
              </a:lnSpc>
              <a:spcBef>
                <a:spcPts val="600"/>
              </a:spcBef>
              <a:spcAft>
                <a:spcPts val="0"/>
              </a:spcAft>
              <a:buClr>
                <a:schemeClr val="dk1"/>
              </a:buClr>
              <a:buSzPct val="100000"/>
              <a:buNone/>
            </a:pPr>
            <a:r>
              <a:t/>
            </a:r>
            <a:endParaRPr sz="2400"/>
          </a:p>
          <a:p>
            <a:pPr indent="0" lvl="0" marL="0" rtl="0" algn="l">
              <a:lnSpc>
                <a:spcPct val="90000"/>
              </a:lnSpc>
              <a:spcBef>
                <a:spcPts val="600"/>
              </a:spcBef>
              <a:spcAft>
                <a:spcPts val="0"/>
              </a:spcAft>
              <a:buClr>
                <a:schemeClr val="dk1"/>
              </a:buClr>
              <a:buSzPct val="100000"/>
              <a:buNone/>
            </a:pPr>
            <a:r>
              <a:rPr i="1" lang="en-US" sz="2000"/>
              <a:t>Remember: organization of data is reliant on what you collect</a:t>
            </a:r>
            <a:endParaRPr/>
          </a:p>
          <a:p>
            <a:pPr indent="0" lvl="0" marL="0" rtl="0" algn="l">
              <a:lnSpc>
                <a:spcPct val="90000"/>
              </a:lnSpc>
              <a:spcBef>
                <a:spcPts val="600"/>
              </a:spcBef>
              <a:spcAft>
                <a:spcPts val="0"/>
              </a:spcAft>
              <a:buClr>
                <a:schemeClr val="dk1"/>
              </a:buClr>
              <a:buSzPct val="100000"/>
              <a:buNone/>
            </a:pPr>
            <a:r>
              <a:t/>
            </a:r>
            <a:endParaRPr sz="2000"/>
          </a:p>
          <a:p>
            <a:pPr indent="0" lvl="0" marL="0" rtl="0" algn="l">
              <a:lnSpc>
                <a:spcPct val="90000"/>
              </a:lnSpc>
              <a:spcBef>
                <a:spcPts val="600"/>
              </a:spcBef>
              <a:spcAft>
                <a:spcPts val="0"/>
              </a:spcAft>
              <a:buClr>
                <a:schemeClr val="dk1"/>
              </a:buClr>
              <a:buSzPct val="100000"/>
              <a:buNone/>
            </a:pPr>
            <a:r>
              <a:t/>
            </a:r>
            <a:endParaRPr sz="2000"/>
          </a:p>
        </p:txBody>
      </p:sp>
      <p:pic>
        <p:nvPicPr>
          <p:cNvPr id="714" name="Google Shape;714;p69"/>
          <p:cNvPicPr preferRelativeResize="0"/>
          <p:nvPr/>
        </p:nvPicPr>
        <p:blipFill rotWithShape="1">
          <a:blip r:embed="rId3">
            <a:alphaModFix/>
          </a:blip>
          <a:srcRect b="0" l="259" r="15256" t="558"/>
          <a:stretch/>
        </p:blipFill>
        <p:spPr>
          <a:xfrm>
            <a:off x="7783990" y="3203892"/>
            <a:ext cx="3917950" cy="2614613"/>
          </a:xfrm>
          <a:prstGeom prst="rect">
            <a:avLst/>
          </a:prstGeom>
          <a:noFill/>
          <a:ln cap="flat" cmpd="sng" w="9525">
            <a:solidFill>
              <a:srgbClr val="000000"/>
            </a:solidFill>
            <a:prstDash val="solid"/>
            <a:miter lim="800000"/>
            <a:headEnd len="sm" w="sm" type="none"/>
            <a:tailEnd len="sm" w="sm" type="none"/>
          </a:ln>
        </p:spPr>
      </p:pic>
      <p:sp>
        <p:nvSpPr>
          <p:cNvPr id="715" name="Google Shape;715;p69"/>
          <p:cNvSpPr/>
          <p:nvPr/>
        </p:nvSpPr>
        <p:spPr>
          <a:xfrm>
            <a:off x="10798811" y="6200140"/>
            <a:ext cx="1165225" cy="122238"/>
          </a:xfrm>
          <a:prstGeom prst="rect">
            <a:avLst/>
          </a:prstGeom>
          <a:noFill/>
          <a:ln>
            <a:noFill/>
          </a:ln>
        </p:spPr>
        <p:txBody>
          <a:bodyPr anchorCtr="0" anchor="ctr" bIns="0" lIns="0" spcFirstLastPara="1" rIns="0" wrap="square" tIns="0">
            <a:spAutoFit/>
          </a:bodyPr>
          <a:lstStyle/>
          <a:p>
            <a:pPr indent="0" lvl="0" marL="0" marR="0" rtl="0" algn="l">
              <a:spcBef>
                <a:spcPts val="0"/>
              </a:spcBef>
              <a:spcAft>
                <a:spcPts val="0"/>
              </a:spcAft>
              <a:buNone/>
            </a:pPr>
            <a:r>
              <a:rPr lang="en-US" sz="800">
                <a:solidFill>
                  <a:schemeClr val="dk1"/>
                </a:solidFill>
                <a:latin typeface="Calibri"/>
                <a:ea typeface="Calibri"/>
                <a:cs typeface="Calibri"/>
                <a:sym typeface="Calibri"/>
              </a:rPr>
              <a:t>©UNESCO / Tatenda</a:t>
            </a:r>
            <a:endParaRPr sz="8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7"/>
          <p:cNvSpPr txBox="1"/>
          <p:nvPr>
            <p:ph type="title"/>
          </p:nvPr>
        </p:nvSpPr>
        <p:spPr>
          <a:xfrm>
            <a:off x="487680" y="679451"/>
            <a:ext cx="9799200" cy="6414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latin typeface="Calibri"/>
                <a:ea typeface="Calibri"/>
                <a:cs typeface="Calibri"/>
                <a:sym typeface="Calibri"/>
              </a:rPr>
              <a:t>Documents for documentation</a:t>
            </a:r>
            <a:endParaRPr b="1" sz="3600">
              <a:latin typeface="Calibri"/>
              <a:ea typeface="Calibri"/>
              <a:cs typeface="Calibri"/>
              <a:sym typeface="Calibri"/>
            </a:endParaRPr>
          </a:p>
        </p:txBody>
      </p:sp>
      <p:sp>
        <p:nvSpPr>
          <p:cNvPr id="179" name="Google Shape;179;p7"/>
          <p:cNvSpPr txBox="1"/>
          <p:nvPr/>
        </p:nvSpPr>
        <p:spPr>
          <a:xfrm>
            <a:off x="487680" y="1320800"/>
            <a:ext cx="10675800" cy="2453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000"/>
              <a:buFont typeface="Arial"/>
              <a:buNone/>
            </a:pPr>
            <a:r>
              <a:rPr lang="en-US" sz="2000">
                <a:solidFill>
                  <a:schemeClr val="lt1"/>
                </a:solidFill>
                <a:latin typeface="Corbel"/>
                <a:ea typeface="Corbel"/>
                <a:cs typeface="Corbel"/>
                <a:sym typeface="Corbel"/>
              </a:rPr>
              <a:t>Questionnaires (structure, comprehensive, consistent data)</a:t>
            </a:r>
            <a:endParaRPr sz="2000">
              <a:solidFill>
                <a:schemeClr val="lt1"/>
              </a:solidFill>
              <a:latin typeface="Corbel"/>
              <a:ea typeface="Corbel"/>
              <a:cs typeface="Corbel"/>
              <a:sym typeface="Corbel"/>
            </a:endParaRPr>
          </a:p>
          <a:p>
            <a:pPr indent="0" lvl="0" marL="0" marR="0" rtl="0" algn="l">
              <a:lnSpc>
                <a:spcPct val="100000"/>
              </a:lnSpc>
              <a:spcBef>
                <a:spcPts val="600"/>
              </a:spcBef>
              <a:spcAft>
                <a:spcPts val="0"/>
              </a:spcAft>
              <a:buClr>
                <a:schemeClr val="dk1"/>
              </a:buClr>
              <a:buSzPts val="2000"/>
              <a:buFont typeface="Arial"/>
              <a:buNone/>
            </a:pPr>
            <a:r>
              <a:rPr lang="en-US" sz="2000">
                <a:solidFill>
                  <a:schemeClr val="lt1"/>
                </a:solidFill>
                <a:latin typeface="Corbel"/>
                <a:ea typeface="Corbel"/>
                <a:cs typeface="Corbel"/>
                <a:sym typeface="Corbel"/>
              </a:rPr>
              <a:t>Free form (led by community ideas)</a:t>
            </a:r>
            <a:endParaRPr sz="2000">
              <a:solidFill>
                <a:schemeClr val="lt1"/>
              </a:solidFill>
              <a:latin typeface="Corbel"/>
              <a:ea typeface="Corbel"/>
              <a:cs typeface="Corbel"/>
              <a:sym typeface="Corbel"/>
            </a:endParaRPr>
          </a:p>
          <a:p>
            <a:pPr indent="0" lvl="0" marL="0" marR="0" rtl="0" algn="l">
              <a:lnSpc>
                <a:spcPct val="100000"/>
              </a:lnSpc>
              <a:spcBef>
                <a:spcPts val="600"/>
              </a:spcBef>
              <a:spcAft>
                <a:spcPts val="0"/>
              </a:spcAft>
              <a:buClr>
                <a:schemeClr val="dk1"/>
              </a:buClr>
              <a:buSzPts val="2000"/>
              <a:buFont typeface="Arial"/>
              <a:buNone/>
            </a:pPr>
            <a:r>
              <a:rPr lang="en-US" sz="2000">
                <a:solidFill>
                  <a:schemeClr val="lt1"/>
                </a:solidFill>
                <a:latin typeface="Corbel"/>
                <a:ea typeface="Corbel"/>
                <a:cs typeface="Corbel"/>
                <a:sym typeface="Corbel"/>
              </a:rPr>
              <a:t>Recording sheets (technical detail and content for recordings made)</a:t>
            </a:r>
            <a:endParaRPr sz="2000">
              <a:solidFill>
                <a:schemeClr val="lt1"/>
              </a:solidFill>
              <a:latin typeface="Corbel"/>
              <a:ea typeface="Corbel"/>
              <a:cs typeface="Corbel"/>
              <a:sym typeface="Corbel"/>
            </a:endParaRPr>
          </a:p>
          <a:p>
            <a:pPr indent="0" lvl="0" marL="0" marR="0" rtl="0" algn="l">
              <a:lnSpc>
                <a:spcPct val="100000"/>
              </a:lnSpc>
              <a:spcBef>
                <a:spcPts val="600"/>
              </a:spcBef>
              <a:spcAft>
                <a:spcPts val="0"/>
              </a:spcAft>
              <a:buClr>
                <a:schemeClr val="dk1"/>
              </a:buClr>
              <a:buSzPts val="2000"/>
              <a:buFont typeface="Arial"/>
              <a:buNone/>
            </a:pPr>
            <a:r>
              <a:rPr lang="en-US" sz="2000">
                <a:solidFill>
                  <a:schemeClr val="lt1"/>
                </a:solidFill>
                <a:latin typeface="Corbel"/>
                <a:ea typeface="Corbel"/>
                <a:cs typeface="Corbel"/>
                <a:sym typeface="Corbel"/>
              </a:rPr>
              <a:t>Numbering indexing systems </a:t>
            </a:r>
            <a:endParaRPr>
              <a:solidFill>
                <a:schemeClr val="lt1"/>
              </a:solidFill>
              <a:latin typeface="Corbel"/>
              <a:ea typeface="Corbel"/>
              <a:cs typeface="Corbel"/>
              <a:sym typeface="Corbel"/>
            </a:endParaRPr>
          </a:p>
          <a:p>
            <a:pPr indent="0" lvl="0" marL="0" marR="0" rtl="0" algn="l">
              <a:lnSpc>
                <a:spcPct val="100000"/>
              </a:lnSpc>
              <a:spcBef>
                <a:spcPts val="600"/>
              </a:spcBef>
              <a:spcAft>
                <a:spcPts val="0"/>
              </a:spcAft>
              <a:buClr>
                <a:schemeClr val="dk1"/>
              </a:buClr>
              <a:buSzPts val="2000"/>
              <a:buFont typeface="Arial"/>
              <a:buNone/>
            </a:pPr>
            <a:r>
              <a:rPr lang="en-US" sz="2000">
                <a:solidFill>
                  <a:schemeClr val="lt1"/>
                </a:solidFill>
                <a:latin typeface="Corbel"/>
                <a:ea typeface="Corbel"/>
                <a:cs typeface="Corbel"/>
                <a:sym typeface="Corbel"/>
              </a:rPr>
              <a:t>Forms for free, prior and informed consent</a:t>
            </a:r>
            <a:endParaRPr>
              <a:solidFill>
                <a:schemeClr val="lt1"/>
              </a:solidFill>
              <a:latin typeface="Corbel"/>
              <a:ea typeface="Corbel"/>
              <a:cs typeface="Corbel"/>
              <a:sym typeface="Corbel"/>
            </a:endParaRPr>
          </a:p>
          <a:p>
            <a:pPr indent="0" lvl="0" marL="0" marR="0" rtl="0" algn="l">
              <a:lnSpc>
                <a:spcPct val="100000"/>
              </a:lnSpc>
              <a:spcBef>
                <a:spcPts val="600"/>
              </a:spcBef>
              <a:spcAft>
                <a:spcPts val="0"/>
              </a:spcAft>
              <a:buClr>
                <a:schemeClr val="dk1"/>
              </a:buClr>
              <a:buSzPts val="2000"/>
              <a:buFont typeface="Arial"/>
              <a:buNone/>
            </a:pPr>
            <a:r>
              <a:rPr lang="en-US" sz="2000">
                <a:solidFill>
                  <a:schemeClr val="lt1"/>
                </a:solidFill>
                <a:latin typeface="Corbel"/>
                <a:ea typeface="Corbel"/>
                <a:cs typeface="Corbel"/>
                <a:sym typeface="Corbel"/>
              </a:rPr>
              <a:t>Access to materials ( in local language, avoid jargon, create with community member)</a:t>
            </a:r>
            <a:endParaRPr sz="2000">
              <a:solidFill>
                <a:schemeClr val="lt1"/>
              </a:solidFill>
              <a:latin typeface="Corbel"/>
              <a:ea typeface="Corbel"/>
              <a:cs typeface="Corbel"/>
              <a:sym typeface="Corbel"/>
            </a:endParaRPr>
          </a:p>
          <a:p>
            <a:pPr indent="0" lvl="0" marL="0" marR="0" rtl="0" algn="l">
              <a:lnSpc>
                <a:spcPct val="100000"/>
              </a:lnSpc>
              <a:spcBef>
                <a:spcPts val="600"/>
              </a:spcBef>
              <a:spcAft>
                <a:spcPts val="0"/>
              </a:spcAft>
              <a:buClr>
                <a:srgbClr val="07DEDB"/>
              </a:buClr>
              <a:buSzPts val="2000"/>
              <a:buFont typeface="Arial"/>
              <a:buNone/>
            </a:pPr>
            <a:r>
              <a:t/>
            </a:r>
            <a:endParaRPr sz="2000">
              <a:solidFill>
                <a:schemeClr val="lt1"/>
              </a:solidFill>
              <a:latin typeface="Corbel"/>
              <a:ea typeface="Corbel"/>
              <a:cs typeface="Corbel"/>
              <a:sym typeface="Corbel"/>
            </a:endParaRPr>
          </a:p>
        </p:txBody>
      </p:sp>
      <p:sp>
        <p:nvSpPr>
          <p:cNvPr id="180" name="Google Shape;180;p7"/>
          <p:cNvSpPr/>
          <p:nvPr/>
        </p:nvSpPr>
        <p:spPr>
          <a:xfrm>
            <a:off x="487674" y="3774450"/>
            <a:ext cx="6644400" cy="646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Corbel"/>
                <a:ea typeface="Corbel"/>
                <a:cs typeface="Corbel"/>
                <a:sym typeface="Corbel"/>
              </a:rPr>
              <a:t>Documentation: for future use</a:t>
            </a:r>
            <a:endParaRPr b="1" sz="3600">
              <a:solidFill>
                <a:schemeClr val="lt1"/>
              </a:solidFill>
              <a:latin typeface="Corbel"/>
              <a:ea typeface="Corbel"/>
              <a:cs typeface="Corbel"/>
              <a:sym typeface="Corbel"/>
            </a:endParaRPr>
          </a:p>
        </p:txBody>
      </p:sp>
      <p:sp>
        <p:nvSpPr>
          <p:cNvPr id="181" name="Google Shape;181;p7"/>
          <p:cNvSpPr/>
          <p:nvPr/>
        </p:nvSpPr>
        <p:spPr>
          <a:xfrm>
            <a:off x="487680" y="4509179"/>
            <a:ext cx="11261700" cy="15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000">
                <a:solidFill>
                  <a:schemeClr val="lt1"/>
                </a:solidFill>
                <a:latin typeface="Corbel"/>
                <a:ea typeface="Corbel"/>
                <a:cs typeface="Corbel"/>
                <a:sym typeface="Corbel"/>
              </a:rPr>
              <a:t>Annotate recordings (date and place, element recorded, equipment used, recordist, camera person etc.) </a:t>
            </a:r>
            <a:endParaRPr sz="2000">
              <a:solidFill>
                <a:schemeClr val="lt1"/>
              </a:solidFill>
              <a:latin typeface="Corbel"/>
              <a:ea typeface="Corbel"/>
              <a:cs typeface="Corbel"/>
              <a:sym typeface="Corbel"/>
            </a:endParaRPr>
          </a:p>
          <a:p>
            <a:pPr indent="0" lvl="0" marL="0" marR="0" rtl="0" algn="l">
              <a:lnSpc>
                <a:spcPct val="100000"/>
              </a:lnSpc>
              <a:spcBef>
                <a:spcPts val="600"/>
              </a:spcBef>
              <a:spcAft>
                <a:spcPts val="0"/>
              </a:spcAft>
              <a:buNone/>
            </a:pPr>
            <a:r>
              <a:rPr lang="en-US" sz="2000">
                <a:solidFill>
                  <a:schemeClr val="lt1"/>
                </a:solidFill>
                <a:latin typeface="Corbel"/>
                <a:ea typeface="Corbel"/>
                <a:cs typeface="Corbel"/>
                <a:sym typeface="Corbel"/>
              </a:rPr>
              <a:t>Write reports, descriptions, and summaries</a:t>
            </a:r>
            <a:endParaRPr>
              <a:solidFill>
                <a:schemeClr val="lt1"/>
              </a:solidFill>
              <a:latin typeface="Corbel"/>
              <a:ea typeface="Corbel"/>
              <a:cs typeface="Corbel"/>
              <a:sym typeface="Corbel"/>
            </a:endParaRPr>
          </a:p>
          <a:p>
            <a:pPr indent="0" lvl="0" marL="0" marR="0" rtl="0" algn="l">
              <a:lnSpc>
                <a:spcPct val="100000"/>
              </a:lnSpc>
              <a:spcBef>
                <a:spcPts val="600"/>
              </a:spcBef>
              <a:spcAft>
                <a:spcPts val="0"/>
              </a:spcAft>
              <a:buNone/>
            </a:pPr>
            <a:r>
              <a:rPr lang="en-US" sz="2000">
                <a:solidFill>
                  <a:schemeClr val="lt1"/>
                </a:solidFill>
                <a:latin typeface="Corbel"/>
                <a:ea typeface="Corbel"/>
                <a:cs typeface="Corbel"/>
                <a:sym typeface="Corbel"/>
              </a:rPr>
              <a:t>Information on permissions, customary restrictions if any, special instructions</a:t>
            </a:r>
            <a:endParaRPr>
              <a:solidFill>
                <a:schemeClr val="lt1"/>
              </a:solidFill>
              <a:latin typeface="Corbel"/>
              <a:ea typeface="Corbel"/>
              <a:cs typeface="Corbel"/>
              <a:sym typeface="Corbel"/>
            </a:endParaRPr>
          </a:p>
          <a:p>
            <a:pPr indent="0" lvl="0" marL="0" marR="0" rtl="0" algn="l">
              <a:lnSpc>
                <a:spcPct val="100000"/>
              </a:lnSpc>
              <a:spcBef>
                <a:spcPts val="600"/>
              </a:spcBef>
              <a:spcAft>
                <a:spcPts val="0"/>
              </a:spcAft>
              <a:buNone/>
            </a:pPr>
            <a:r>
              <a:rPr lang="en-US" sz="2000">
                <a:solidFill>
                  <a:schemeClr val="lt1"/>
                </a:solidFill>
                <a:latin typeface="Corbel"/>
                <a:ea typeface="Corbel"/>
                <a:cs typeface="Corbel"/>
                <a:sym typeface="Corbel"/>
              </a:rPr>
              <a:t>Contact person(s) for future permissions</a:t>
            </a:r>
            <a:endParaRPr>
              <a:solidFill>
                <a:schemeClr val="lt1"/>
              </a:solidFill>
              <a:latin typeface="Corbel"/>
              <a:ea typeface="Corbel"/>
              <a:cs typeface="Corbel"/>
              <a:sym typeface="Corbel"/>
            </a:endParaRPr>
          </a:p>
        </p:txBody>
      </p:sp>
      <p:pic>
        <p:nvPicPr>
          <p:cNvPr id="182" name="Google Shape;182;p7"/>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pic>
        <p:nvPicPr>
          <p:cNvPr id="721" name="Google Shape;721;p70"/>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
        <p:nvSpPr>
          <p:cNvPr id="722" name="Google Shape;722;p70"/>
          <p:cNvSpPr txBox="1"/>
          <p:nvPr>
            <p:ph type="title"/>
          </p:nvPr>
        </p:nvSpPr>
        <p:spPr>
          <a:xfrm>
            <a:off x="609600" y="417514"/>
            <a:ext cx="10058400" cy="111664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t>Revise, complete and follow up notes</a:t>
            </a:r>
            <a:br>
              <a:rPr lang="en-US" sz="3600"/>
            </a:br>
            <a:endParaRPr sz="3600"/>
          </a:p>
        </p:txBody>
      </p:sp>
      <p:sp>
        <p:nvSpPr>
          <p:cNvPr id="723" name="Google Shape;723;p70"/>
          <p:cNvSpPr txBox="1"/>
          <p:nvPr>
            <p:ph idx="1" type="body"/>
          </p:nvPr>
        </p:nvSpPr>
        <p:spPr>
          <a:xfrm>
            <a:off x="1099979" y="2385737"/>
            <a:ext cx="5303700" cy="3724200"/>
          </a:xfrm>
          <a:prstGeom prst="rect">
            <a:avLst/>
          </a:prstGeom>
          <a:noFill/>
          <a:ln>
            <a:noFill/>
          </a:ln>
        </p:spPr>
        <p:txBody>
          <a:bodyPr anchorCtr="0" anchor="t" bIns="45700" lIns="91425" spcFirstLastPara="1" rIns="91425" wrap="square" tIns="45700">
            <a:normAutofit lnSpcReduction="20000"/>
          </a:bodyPr>
          <a:lstStyle/>
          <a:p>
            <a:pPr indent="-179388" lvl="0" marL="179388" rtl="0" algn="l">
              <a:lnSpc>
                <a:spcPct val="90000"/>
              </a:lnSpc>
              <a:spcBef>
                <a:spcPts val="0"/>
              </a:spcBef>
              <a:spcAft>
                <a:spcPts val="0"/>
              </a:spcAft>
              <a:buClr>
                <a:schemeClr val="lt1"/>
              </a:buClr>
              <a:buSzPts val="2000"/>
              <a:buChar char="•"/>
            </a:pPr>
            <a:r>
              <a:rPr lang="en-US" sz="2000"/>
              <a:t>Further elaborate on rough field notes</a:t>
            </a:r>
            <a:endParaRPr/>
          </a:p>
          <a:p>
            <a:pPr indent="-179388" lvl="1" marL="179388" rtl="0" algn="l">
              <a:lnSpc>
                <a:spcPct val="90000"/>
              </a:lnSpc>
              <a:spcBef>
                <a:spcPts val="1200"/>
              </a:spcBef>
              <a:spcAft>
                <a:spcPts val="0"/>
              </a:spcAft>
              <a:buClr>
                <a:schemeClr val="lt1"/>
              </a:buClr>
              <a:buSzPts val="2000"/>
              <a:buChar char="•"/>
            </a:pPr>
            <a:r>
              <a:rPr lang="en-US" sz="2000"/>
              <a:t>Add information that you can recollect</a:t>
            </a:r>
            <a:endParaRPr/>
          </a:p>
          <a:p>
            <a:pPr indent="-179388" lvl="1" marL="179388" rtl="0" algn="l">
              <a:lnSpc>
                <a:spcPct val="90000"/>
              </a:lnSpc>
              <a:spcBef>
                <a:spcPts val="1200"/>
              </a:spcBef>
              <a:spcAft>
                <a:spcPts val="0"/>
              </a:spcAft>
              <a:buClr>
                <a:schemeClr val="lt1"/>
              </a:buClr>
              <a:buSzPts val="2000"/>
              <a:buChar char="•"/>
            </a:pPr>
            <a:r>
              <a:rPr lang="en-US" sz="2000"/>
              <a:t>Expand on abbreviations</a:t>
            </a:r>
            <a:endParaRPr/>
          </a:p>
          <a:p>
            <a:pPr indent="-179388" lvl="1" marL="179388" rtl="0" algn="l">
              <a:lnSpc>
                <a:spcPct val="90000"/>
              </a:lnSpc>
              <a:spcBef>
                <a:spcPts val="1200"/>
              </a:spcBef>
              <a:spcAft>
                <a:spcPts val="0"/>
              </a:spcAft>
              <a:buClr>
                <a:schemeClr val="lt1"/>
              </a:buClr>
              <a:buSzPts val="2000"/>
              <a:buChar char="•"/>
            </a:pPr>
            <a:r>
              <a:rPr lang="en-US" sz="2000"/>
              <a:t>Check on doubts</a:t>
            </a:r>
            <a:endParaRPr/>
          </a:p>
          <a:p>
            <a:pPr indent="-179388" lvl="1" marL="179388" rtl="0" algn="l">
              <a:lnSpc>
                <a:spcPct val="90000"/>
              </a:lnSpc>
              <a:spcBef>
                <a:spcPts val="1200"/>
              </a:spcBef>
              <a:spcAft>
                <a:spcPts val="0"/>
              </a:spcAft>
              <a:buClr>
                <a:schemeClr val="lt1"/>
              </a:buClr>
              <a:buSzPts val="2000"/>
              <a:buChar char="•"/>
            </a:pPr>
            <a:r>
              <a:rPr lang="en-US" sz="2000"/>
              <a:t>Sort and separate</a:t>
            </a:r>
            <a:endParaRPr/>
          </a:p>
          <a:p>
            <a:pPr indent="-179388" lvl="2" marL="179388" rtl="0" algn="l">
              <a:lnSpc>
                <a:spcPct val="90000"/>
              </a:lnSpc>
              <a:spcBef>
                <a:spcPts val="1200"/>
              </a:spcBef>
              <a:spcAft>
                <a:spcPts val="0"/>
              </a:spcAft>
              <a:buClr>
                <a:schemeClr val="lt1"/>
              </a:buClr>
              <a:buSzPts val="2000"/>
              <a:buChar char="•"/>
            </a:pPr>
            <a:r>
              <a:rPr lang="en-US" sz="2000"/>
              <a:t>Interviews: find notes on recordings</a:t>
            </a:r>
            <a:endParaRPr/>
          </a:p>
          <a:p>
            <a:pPr indent="-179388" lvl="2" marL="179388" rtl="0" algn="l">
              <a:lnSpc>
                <a:spcPct val="90000"/>
              </a:lnSpc>
              <a:spcBef>
                <a:spcPts val="1200"/>
              </a:spcBef>
              <a:spcAft>
                <a:spcPts val="0"/>
              </a:spcAft>
              <a:buClr>
                <a:schemeClr val="lt1"/>
              </a:buClr>
              <a:buSzPts val="2000"/>
              <a:buChar char="•"/>
            </a:pPr>
            <a:r>
              <a:rPr lang="en-US" sz="2000"/>
              <a:t>Check contact information and names</a:t>
            </a:r>
            <a:endParaRPr/>
          </a:p>
          <a:p>
            <a:pPr indent="-179388" lvl="2" marL="179388" rtl="0" algn="l">
              <a:lnSpc>
                <a:spcPct val="90000"/>
              </a:lnSpc>
              <a:spcBef>
                <a:spcPts val="1200"/>
              </a:spcBef>
              <a:spcAft>
                <a:spcPts val="0"/>
              </a:spcAft>
              <a:buClr>
                <a:schemeClr val="lt1"/>
              </a:buClr>
              <a:buSzPts val="2000"/>
              <a:buChar char="•"/>
            </a:pPr>
            <a:r>
              <a:rPr lang="en-US" sz="2000"/>
              <a:t>Find ways of  grouping data gathered</a:t>
            </a:r>
            <a:endParaRPr/>
          </a:p>
          <a:p>
            <a:pPr indent="-52387" lvl="0" marL="179388" rtl="0" algn="l">
              <a:lnSpc>
                <a:spcPct val="90000"/>
              </a:lnSpc>
              <a:spcBef>
                <a:spcPts val="1200"/>
              </a:spcBef>
              <a:spcAft>
                <a:spcPts val="0"/>
              </a:spcAft>
              <a:buClr>
                <a:schemeClr val="dk1"/>
              </a:buClr>
              <a:buSzPts val="2000"/>
              <a:buNone/>
            </a:pPr>
            <a:r>
              <a:t/>
            </a:r>
            <a:endParaRPr sz="2000"/>
          </a:p>
        </p:txBody>
      </p:sp>
      <p:pic>
        <p:nvPicPr>
          <p:cNvPr id="724" name="Google Shape;724;p70"/>
          <p:cNvPicPr preferRelativeResize="0"/>
          <p:nvPr/>
        </p:nvPicPr>
        <p:blipFill rotWithShape="1">
          <a:blip r:embed="rId4">
            <a:alphaModFix/>
          </a:blip>
          <a:srcRect b="0" l="0" r="0" t="0"/>
          <a:stretch/>
        </p:blipFill>
        <p:spPr>
          <a:xfrm>
            <a:off x="6876068" y="1268999"/>
            <a:ext cx="3182939" cy="2523908"/>
          </a:xfrm>
          <a:prstGeom prst="rect">
            <a:avLst/>
          </a:prstGeom>
          <a:noFill/>
          <a:ln cap="flat" cmpd="sng" w="9525">
            <a:solidFill>
              <a:srgbClr val="000000"/>
            </a:solidFill>
            <a:prstDash val="solid"/>
            <a:miter lim="800000"/>
            <a:headEnd len="sm" w="sm" type="none"/>
            <a:tailEnd len="sm" w="sm" type="none"/>
          </a:ln>
        </p:spPr>
      </p:pic>
      <p:pic>
        <p:nvPicPr>
          <p:cNvPr id="725" name="Google Shape;725;p70"/>
          <p:cNvPicPr preferRelativeResize="0"/>
          <p:nvPr>
            <p:ph idx="3" type="body"/>
          </p:nvPr>
        </p:nvPicPr>
        <p:blipFill rotWithShape="1">
          <a:blip r:embed="rId5">
            <a:alphaModFix/>
          </a:blip>
          <a:srcRect b="25369" l="6049" r="25369" t="6049"/>
          <a:stretch/>
        </p:blipFill>
        <p:spPr>
          <a:xfrm>
            <a:off x="6876068" y="4088550"/>
            <a:ext cx="3183000" cy="2387700"/>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p71"/>
          <p:cNvSpPr txBox="1"/>
          <p:nvPr>
            <p:ph type="title"/>
          </p:nvPr>
        </p:nvSpPr>
        <p:spPr>
          <a:xfrm>
            <a:off x="1028383" y="858044"/>
            <a:ext cx="9258617" cy="484188"/>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b="1" lang="en-US" sz="3600"/>
              <a:t>Cataloguing </a:t>
            </a:r>
            <a:br>
              <a:rPr b="1" lang="en-US" sz="3600"/>
            </a:br>
            <a:endParaRPr b="1" sz="3600"/>
          </a:p>
        </p:txBody>
      </p:sp>
      <p:sp>
        <p:nvSpPr>
          <p:cNvPr id="731" name="Google Shape;731;p71"/>
          <p:cNvSpPr txBox="1"/>
          <p:nvPr/>
        </p:nvSpPr>
        <p:spPr>
          <a:xfrm>
            <a:off x="1028383" y="1233964"/>
            <a:ext cx="11163617" cy="4097338"/>
          </a:xfrm>
          <a:prstGeom prst="rect">
            <a:avLst/>
          </a:prstGeom>
          <a:noFill/>
          <a:ln>
            <a:noFill/>
          </a:ln>
        </p:spPr>
        <p:txBody>
          <a:bodyPr anchorCtr="0" anchor="t" bIns="45700" lIns="91425" spcFirstLastPara="1" rIns="91425" wrap="square" tIns="45700">
            <a:noAutofit/>
          </a:bodyPr>
          <a:lstStyle/>
          <a:p>
            <a:pPr indent="-179388" lvl="1" marL="179388" marR="0" rtl="0" algn="l">
              <a:spcBef>
                <a:spcPts val="0"/>
              </a:spcBef>
              <a:spcAft>
                <a:spcPts val="0"/>
              </a:spcAft>
              <a:buClr>
                <a:schemeClr val="lt1"/>
              </a:buClr>
              <a:buSzPts val="2000"/>
              <a:buFont typeface="Corbel"/>
              <a:buChar char="•"/>
            </a:pPr>
            <a:r>
              <a:rPr b="1" i="0" lang="en-US" sz="2000" u="none" cap="none" strike="noStrike">
                <a:solidFill>
                  <a:schemeClr val="lt1"/>
                </a:solidFill>
                <a:latin typeface="Corbel"/>
                <a:ea typeface="Corbel"/>
                <a:cs typeface="Corbel"/>
                <a:sym typeface="Corbel"/>
              </a:rPr>
              <a:t>Use of cataloguing</a:t>
            </a:r>
            <a:endParaRPr b="1" i="0" sz="2000" u="none" cap="none" strike="noStrike">
              <a:solidFill>
                <a:schemeClr val="lt1"/>
              </a:solidFill>
              <a:latin typeface="Corbel"/>
              <a:ea typeface="Corbel"/>
              <a:cs typeface="Corbel"/>
              <a:sym typeface="Corbel"/>
            </a:endParaRPr>
          </a:p>
          <a:p>
            <a:pPr indent="-179388" lvl="1" marL="179388" marR="0" rtl="0" algn="l">
              <a:spcBef>
                <a:spcPts val="0"/>
              </a:spcBef>
              <a:spcAft>
                <a:spcPts val="0"/>
              </a:spcAft>
              <a:buClr>
                <a:schemeClr val="lt1"/>
              </a:buClr>
              <a:buSzPts val="2000"/>
              <a:buFont typeface="Noto Sans Symbols"/>
              <a:buChar char="✔"/>
            </a:pPr>
            <a:r>
              <a:rPr b="1" i="0" lang="en-US" sz="2000" u="none" cap="none" strike="noStrike">
                <a:solidFill>
                  <a:schemeClr val="lt1"/>
                </a:solidFill>
                <a:latin typeface="Corbel"/>
                <a:ea typeface="Corbel"/>
                <a:cs typeface="Corbel"/>
                <a:sym typeface="Corbel"/>
              </a:rPr>
              <a:t>   </a:t>
            </a:r>
            <a:r>
              <a:rPr i="0" lang="en-US" sz="2000" u="none" cap="none" strike="noStrike">
                <a:solidFill>
                  <a:schemeClr val="lt1"/>
                </a:solidFill>
                <a:latin typeface="Corbel"/>
                <a:ea typeface="Corbel"/>
                <a:cs typeface="Corbel"/>
                <a:sym typeface="Corbel"/>
              </a:rPr>
              <a:t>museums, aid community and collaborators to locate and use information</a:t>
            </a:r>
            <a:endParaRPr>
              <a:solidFill>
                <a:schemeClr val="lt1"/>
              </a:solidFill>
              <a:latin typeface="Corbel"/>
              <a:ea typeface="Corbel"/>
              <a:cs typeface="Corbel"/>
              <a:sym typeface="Corbel"/>
            </a:endParaRPr>
          </a:p>
          <a:p>
            <a:pPr indent="0" lvl="2" marL="900112" marR="0" rtl="0" algn="l">
              <a:spcBef>
                <a:spcPts val="0"/>
              </a:spcBef>
              <a:spcAft>
                <a:spcPts val="0"/>
              </a:spcAft>
              <a:buClr>
                <a:schemeClr val="dk1"/>
              </a:buClr>
              <a:buSzPts val="2000"/>
              <a:buFont typeface="Arial"/>
              <a:buNone/>
            </a:pPr>
            <a:r>
              <a:t/>
            </a:r>
            <a:endParaRPr i="0" sz="2000" u="none" cap="none" strike="noStrike">
              <a:solidFill>
                <a:schemeClr val="lt1"/>
              </a:solidFill>
              <a:latin typeface="Corbel"/>
              <a:ea typeface="Corbel"/>
              <a:cs typeface="Corbel"/>
              <a:sym typeface="Corbel"/>
            </a:endParaRPr>
          </a:p>
          <a:p>
            <a:pPr indent="-179388" lvl="1" marL="179388" marR="0" rtl="0" algn="l">
              <a:spcBef>
                <a:spcPts val="0"/>
              </a:spcBef>
              <a:spcAft>
                <a:spcPts val="0"/>
              </a:spcAft>
              <a:buClr>
                <a:schemeClr val="lt1"/>
              </a:buClr>
              <a:buSzPts val="2000"/>
              <a:buFont typeface="Corbel"/>
              <a:buChar char="•"/>
            </a:pPr>
            <a:r>
              <a:rPr b="1" i="0" lang="en-US" sz="2000" u="none" cap="none" strike="noStrike">
                <a:solidFill>
                  <a:schemeClr val="lt1"/>
                </a:solidFill>
                <a:latin typeface="Corbel"/>
                <a:ea typeface="Corbel"/>
                <a:cs typeface="Corbel"/>
                <a:sym typeface="Corbel"/>
              </a:rPr>
              <a:t>Form of cataloguing</a:t>
            </a:r>
            <a:endParaRPr b="1" i="0" sz="2000" u="none" cap="none" strike="noStrike">
              <a:solidFill>
                <a:schemeClr val="lt1"/>
              </a:solidFill>
              <a:latin typeface="Corbel"/>
              <a:ea typeface="Corbel"/>
              <a:cs typeface="Corbel"/>
              <a:sym typeface="Corbel"/>
            </a:endParaRPr>
          </a:p>
          <a:p>
            <a:pPr indent="-179388" lvl="1" marL="179388" marR="0" rtl="0" algn="l">
              <a:spcBef>
                <a:spcPts val="0"/>
              </a:spcBef>
              <a:spcAft>
                <a:spcPts val="0"/>
              </a:spcAft>
              <a:buClr>
                <a:schemeClr val="lt1"/>
              </a:buClr>
              <a:buSzPts val="2000"/>
              <a:buFont typeface="Corbel"/>
              <a:buChar char="✔"/>
            </a:pPr>
            <a:r>
              <a:rPr i="0" lang="en-US" sz="2000" u="none" cap="none" strike="noStrike">
                <a:solidFill>
                  <a:schemeClr val="lt1"/>
                </a:solidFill>
                <a:latin typeface="Corbel"/>
                <a:ea typeface="Corbel"/>
                <a:cs typeface="Corbel"/>
                <a:sym typeface="Corbel"/>
              </a:rPr>
              <a:t>list, card catalog, database, spreadsheet</a:t>
            </a:r>
            <a:endParaRPr>
              <a:solidFill>
                <a:schemeClr val="lt1"/>
              </a:solidFill>
              <a:latin typeface="Corbel"/>
              <a:ea typeface="Corbel"/>
              <a:cs typeface="Corbel"/>
              <a:sym typeface="Corbel"/>
            </a:endParaRPr>
          </a:p>
          <a:p>
            <a:pPr indent="0" lvl="1" marL="0" marR="0" rtl="0" algn="l">
              <a:spcBef>
                <a:spcPts val="0"/>
              </a:spcBef>
              <a:spcAft>
                <a:spcPts val="0"/>
              </a:spcAft>
              <a:buClr>
                <a:schemeClr val="dk1"/>
              </a:buClr>
              <a:buSzPts val="2000"/>
              <a:buFont typeface="Arial"/>
              <a:buNone/>
            </a:pPr>
            <a:r>
              <a:t/>
            </a:r>
            <a:endParaRPr i="0" sz="2000" u="none" cap="none" strike="noStrike">
              <a:solidFill>
                <a:schemeClr val="lt1"/>
              </a:solidFill>
              <a:latin typeface="Corbel"/>
              <a:ea typeface="Corbel"/>
              <a:cs typeface="Corbel"/>
              <a:sym typeface="Corbel"/>
            </a:endParaRPr>
          </a:p>
          <a:p>
            <a:pPr indent="-342900" lvl="0" marL="342900" marR="0" rtl="0" algn="l">
              <a:lnSpc>
                <a:spcPct val="90000"/>
              </a:lnSpc>
              <a:spcBef>
                <a:spcPts val="0"/>
              </a:spcBef>
              <a:spcAft>
                <a:spcPts val="0"/>
              </a:spcAft>
              <a:buClr>
                <a:schemeClr val="lt1"/>
              </a:buClr>
              <a:buSzPts val="2000"/>
              <a:buFont typeface="Corbel"/>
              <a:buChar char="•"/>
            </a:pPr>
            <a:r>
              <a:rPr b="1" lang="en-US" sz="2000">
                <a:solidFill>
                  <a:schemeClr val="lt1"/>
                </a:solidFill>
                <a:latin typeface="Corbel"/>
                <a:ea typeface="Corbel"/>
                <a:cs typeface="Corbel"/>
                <a:sym typeface="Corbel"/>
              </a:rPr>
              <a:t>Function</a:t>
            </a:r>
            <a:endParaRPr b="1" sz="2000">
              <a:solidFill>
                <a:schemeClr val="lt1"/>
              </a:solidFill>
              <a:latin typeface="Corbel"/>
              <a:ea typeface="Corbel"/>
              <a:cs typeface="Corbel"/>
              <a:sym typeface="Corbel"/>
            </a:endParaRPr>
          </a:p>
          <a:p>
            <a:pPr indent="-285750" lvl="0" marL="285750" marR="0" rtl="0" algn="l">
              <a:lnSpc>
                <a:spcPct val="90000"/>
              </a:lnSpc>
              <a:spcBef>
                <a:spcPts val="600"/>
              </a:spcBef>
              <a:spcAft>
                <a:spcPts val="0"/>
              </a:spcAft>
              <a:buClr>
                <a:schemeClr val="lt1"/>
              </a:buClr>
              <a:buSzPts val="2000"/>
              <a:buFont typeface="Corbel"/>
              <a:buChar char="✔"/>
            </a:pPr>
            <a:r>
              <a:rPr lang="en-US" sz="2000">
                <a:solidFill>
                  <a:schemeClr val="lt1"/>
                </a:solidFill>
                <a:latin typeface="Corbel"/>
                <a:ea typeface="Corbel"/>
                <a:cs typeface="Corbel"/>
                <a:sym typeface="Corbel"/>
              </a:rPr>
              <a:t>describe the materials in a systematic way, aid retrieval</a:t>
            </a:r>
            <a:endParaRPr>
              <a:solidFill>
                <a:schemeClr val="lt1"/>
              </a:solidFill>
              <a:latin typeface="Corbel"/>
              <a:ea typeface="Corbel"/>
              <a:cs typeface="Corbel"/>
              <a:sym typeface="Corbel"/>
            </a:endParaRPr>
          </a:p>
          <a:p>
            <a:pPr indent="0" lvl="0" marL="0" marR="0" rtl="0" algn="l">
              <a:lnSpc>
                <a:spcPct val="90000"/>
              </a:lnSpc>
              <a:spcBef>
                <a:spcPts val="600"/>
              </a:spcBef>
              <a:spcAft>
                <a:spcPts val="0"/>
              </a:spcAft>
              <a:buClr>
                <a:schemeClr val="dk1"/>
              </a:buClr>
              <a:buSzPts val="2000"/>
              <a:buFont typeface="Arial"/>
              <a:buNone/>
            </a:pPr>
            <a:r>
              <a:t/>
            </a:r>
            <a:endParaRPr sz="2000">
              <a:solidFill>
                <a:schemeClr val="lt1"/>
              </a:solidFill>
              <a:latin typeface="Corbel"/>
              <a:ea typeface="Corbel"/>
              <a:cs typeface="Corbel"/>
              <a:sym typeface="Corbel"/>
            </a:endParaRPr>
          </a:p>
          <a:p>
            <a:pPr indent="-342900" lvl="1" marL="342900" marR="0" rtl="0" algn="l">
              <a:spcBef>
                <a:spcPts val="600"/>
              </a:spcBef>
              <a:spcAft>
                <a:spcPts val="0"/>
              </a:spcAft>
              <a:buClr>
                <a:schemeClr val="lt1"/>
              </a:buClr>
              <a:buSzPts val="2000"/>
              <a:buFont typeface="Corbel"/>
              <a:buChar char="•"/>
            </a:pPr>
            <a:r>
              <a:rPr b="1" i="0" lang="en-US" sz="2000" u="none" cap="none" strike="noStrike">
                <a:solidFill>
                  <a:schemeClr val="lt1"/>
                </a:solidFill>
                <a:latin typeface="Corbel"/>
                <a:ea typeface="Corbel"/>
                <a:cs typeface="Corbel"/>
                <a:sym typeface="Corbel"/>
              </a:rPr>
              <a:t>Language</a:t>
            </a:r>
            <a:endParaRPr>
              <a:solidFill>
                <a:schemeClr val="lt1"/>
              </a:solidFill>
              <a:latin typeface="Corbel"/>
              <a:ea typeface="Corbel"/>
              <a:cs typeface="Corbel"/>
              <a:sym typeface="Corbel"/>
            </a:endParaRPr>
          </a:p>
          <a:p>
            <a:pPr indent="-179388" lvl="1" marL="179388" marR="0" rtl="0" algn="l">
              <a:spcBef>
                <a:spcPts val="600"/>
              </a:spcBef>
              <a:spcAft>
                <a:spcPts val="0"/>
              </a:spcAft>
              <a:buClr>
                <a:schemeClr val="lt1"/>
              </a:buClr>
              <a:buSzPts val="2000"/>
              <a:buFont typeface="Corbel"/>
              <a:buChar char="✔"/>
            </a:pPr>
            <a:r>
              <a:rPr i="0" lang="en-US" sz="2000" u="none" cap="none" strike="noStrike">
                <a:solidFill>
                  <a:schemeClr val="lt1"/>
                </a:solidFill>
                <a:latin typeface="Corbel"/>
                <a:ea typeface="Corbel"/>
                <a:cs typeface="Corbel"/>
                <a:sym typeface="Corbel"/>
              </a:rPr>
              <a:t>use local names for genres, instruments, crafts</a:t>
            </a:r>
            <a:endParaRPr>
              <a:solidFill>
                <a:schemeClr val="lt1"/>
              </a:solidFill>
              <a:latin typeface="Corbel"/>
              <a:ea typeface="Corbel"/>
              <a:cs typeface="Corbel"/>
              <a:sym typeface="Corbel"/>
            </a:endParaRPr>
          </a:p>
          <a:p>
            <a:pPr indent="0" lvl="1" marL="0" marR="0" rtl="0" algn="l">
              <a:spcBef>
                <a:spcPts val="600"/>
              </a:spcBef>
              <a:spcAft>
                <a:spcPts val="0"/>
              </a:spcAft>
              <a:buClr>
                <a:schemeClr val="dk1"/>
              </a:buClr>
              <a:buSzPts val="2000"/>
              <a:buFont typeface="Arial"/>
              <a:buNone/>
            </a:pPr>
            <a:r>
              <a:t/>
            </a:r>
            <a:endParaRPr i="0" sz="2000" u="none" cap="none" strike="noStrike">
              <a:solidFill>
                <a:schemeClr val="lt1"/>
              </a:solidFill>
              <a:latin typeface="Corbel"/>
              <a:ea typeface="Corbel"/>
              <a:cs typeface="Corbel"/>
              <a:sym typeface="Corbel"/>
            </a:endParaRPr>
          </a:p>
          <a:p>
            <a:pPr indent="-179388" lvl="1" marL="179388" marR="0" rtl="0" algn="l">
              <a:spcBef>
                <a:spcPts val="600"/>
              </a:spcBef>
              <a:spcAft>
                <a:spcPts val="0"/>
              </a:spcAft>
              <a:buClr>
                <a:schemeClr val="lt1"/>
              </a:buClr>
              <a:buSzPts val="2000"/>
              <a:buFont typeface="Corbel"/>
              <a:buChar char="❖"/>
            </a:pPr>
            <a:r>
              <a:rPr i="0" lang="en-US" sz="2000" u="none" cap="none" strike="noStrike">
                <a:solidFill>
                  <a:schemeClr val="lt1"/>
                </a:solidFill>
                <a:latin typeface="Corbel"/>
                <a:ea typeface="Corbel"/>
                <a:cs typeface="Corbel"/>
                <a:sym typeface="Corbel"/>
              </a:rPr>
              <a:t>Add general descriptions or translations</a:t>
            </a:r>
            <a:endParaRPr>
              <a:solidFill>
                <a:schemeClr val="lt1"/>
              </a:solidFill>
              <a:latin typeface="Corbel"/>
              <a:ea typeface="Corbel"/>
              <a:cs typeface="Corbel"/>
              <a:sym typeface="Corbel"/>
            </a:endParaRPr>
          </a:p>
          <a:p>
            <a:pPr indent="-179388" lvl="1" marL="179388" marR="0" rtl="0" algn="l">
              <a:spcBef>
                <a:spcPts val="600"/>
              </a:spcBef>
              <a:spcAft>
                <a:spcPts val="0"/>
              </a:spcAft>
              <a:buClr>
                <a:schemeClr val="lt1"/>
              </a:buClr>
              <a:buSzPts val="2000"/>
              <a:buFont typeface="Corbel"/>
              <a:buChar char="❖"/>
            </a:pPr>
            <a:r>
              <a:rPr i="0" lang="en-US" sz="2000" u="none" cap="none" strike="noStrike">
                <a:solidFill>
                  <a:schemeClr val="lt1"/>
                </a:solidFill>
                <a:latin typeface="Corbel"/>
                <a:ea typeface="Corbel"/>
                <a:cs typeface="Corbel"/>
                <a:sym typeface="Corbel"/>
              </a:rPr>
              <a:t>Add images or other visual aids to improve access</a:t>
            </a:r>
            <a:br>
              <a:rPr i="0" lang="en-US" sz="2000" u="none" cap="none" strike="noStrike">
                <a:solidFill>
                  <a:schemeClr val="lt1"/>
                </a:solidFill>
                <a:latin typeface="Corbel"/>
                <a:ea typeface="Corbel"/>
                <a:cs typeface="Corbel"/>
                <a:sym typeface="Corbel"/>
              </a:rPr>
            </a:br>
            <a:endParaRPr i="0" sz="2000" u="none" cap="none" strike="noStrike">
              <a:solidFill>
                <a:schemeClr val="lt1"/>
              </a:solidFill>
              <a:latin typeface="Corbel"/>
              <a:ea typeface="Corbel"/>
              <a:cs typeface="Corbel"/>
              <a:sym typeface="Corbel"/>
            </a:endParaRPr>
          </a:p>
          <a:p>
            <a:pPr indent="0" lvl="1" marL="0" marR="0" rtl="0" algn="l">
              <a:spcBef>
                <a:spcPts val="600"/>
              </a:spcBef>
              <a:spcAft>
                <a:spcPts val="0"/>
              </a:spcAft>
              <a:buClr>
                <a:schemeClr val="dk1"/>
              </a:buClr>
              <a:buSzPts val="2000"/>
              <a:buFont typeface="Arial"/>
              <a:buNone/>
            </a:pPr>
            <a:br>
              <a:rPr i="0" lang="en-US" sz="2000" u="none" cap="none" strike="noStrike">
                <a:solidFill>
                  <a:schemeClr val="lt1"/>
                </a:solidFill>
                <a:latin typeface="Corbel"/>
                <a:ea typeface="Corbel"/>
                <a:cs typeface="Corbel"/>
                <a:sym typeface="Corbel"/>
              </a:rPr>
            </a:br>
            <a:endParaRPr i="0" sz="2000" u="none" cap="none" strike="noStrike">
              <a:solidFill>
                <a:schemeClr val="lt1"/>
              </a:solidFill>
              <a:latin typeface="Corbel"/>
              <a:ea typeface="Corbel"/>
              <a:cs typeface="Corbel"/>
              <a:sym typeface="Corbel"/>
            </a:endParaRPr>
          </a:p>
        </p:txBody>
      </p:sp>
      <p:pic>
        <p:nvPicPr>
          <p:cNvPr id="732" name="Google Shape;732;p71"/>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p72"/>
          <p:cNvSpPr txBox="1"/>
          <p:nvPr>
            <p:ph type="title"/>
          </p:nvPr>
        </p:nvSpPr>
        <p:spPr>
          <a:xfrm>
            <a:off x="936660" y="417513"/>
            <a:ext cx="9514800" cy="6696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b="1" lang="en-US" sz="3600"/>
              <a:t>Beyond inventorying … access and dissemination</a:t>
            </a:r>
            <a:br>
              <a:rPr lang="en-US" sz="3600"/>
            </a:br>
            <a:r>
              <a:rPr lang="en-US" sz="3600"/>
              <a:t> </a:t>
            </a:r>
            <a:endParaRPr sz="3600"/>
          </a:p>
        </p:txBody>
      </p:sp>
      <p:pic>
        <p:nvPicPr>
          <p:cNvPr descr="C:\Users\c_sagnier\Downloads\images.png" id="739" name="Google Shape;739;p72"/>
          <p:cNvPicPr preferRelativeResize="0"/>
          <p:nvPr/>
        </p:nvPicPr>
        <p:blipFill rotWithShape="1">
          <a:blip r:embed="rId3">
            <a:alphaModFix/>
          </a:blip>
          <a:srcRect b="0" l="0" r="0" t="0"/>
          <a:stretch/>
        </p:blipFill>
        <p:spPr>
          <a:xfrm>
            <a:off x="7751111" y="3464373"/>
            <a:ext cx="4162426" cy="2946361"/>
          </a:xfrm>
          <a:prstGeom prst="rect">
            <a:avLst/>
          </a:prstGeom>
          <a:noFill/>
          <a:ln cap="flat" cmpd="sng" w="9525">
            <a:solidFill>
              <a:srgbClr val="000000"/>
            </a:solidFill>
            <a:prstDash val="solid"/>
            <a:miter lim="800000"/>
            <a:headEnd len="sm" w="sm" type="none"/>
            <a:tailEnd len="sm" w="sm" type="none"/>
          </a:ln>
        </p:spPr>
      </p:pic>
      <p:sp>
        <p:nvSpPr>
          <p:cNvPr id="740" name="Google Shape;740;p72"/>
          <p:cNvSpPr/>
          <p:nvPr/>
        </p:nvSpPr>
        <p:spPr>
          <a:xfrm>
            <a:off x="936660" y="833304"/>
            <a:ext cx="9733200" cy="5655300"/>
          </a:xfrm>
          <a:prstGeom prst="rect">
            <a:avLst/>
          </a:prstGeom>
          <a:noFill/>
          <a:ln>
            <a:noFill/>
          </a:ln>
        </p:spPr>
        <p:txBody>
          <a:bodyPr anchorCtr="0" anchor="t" bIns="45700" lIns="91425" spcFirstLastPara="1" rIns="91425" wrap="square" tIns="45700">
            <a:spAutoFit/>
          </a:bodyPr>
          <a:lstStyle/>
          <a:p>
            <a:pPr indent="-179388" lvl="1" marL="179388" marR="0" rtl="0" algn="l">
              <a:spcBef>
                <a:spcPts val="0"/>
              </a:spcBef>
              <a:spcAft>
                <a:spcPts val="0"/>
              </a:spcAft>
              <a:buNone/>
            </a:pPr>
            <a:r>
              <a:rPr b="1" i="0" lang="en-US" sz="2000" u="none" cap="none" strike="noStrike">
                <a:solidFill>
                  <a:schemeClr val="lt1"/>
                </a:solidFill>
                <a:latin typeface="Corbel"/>
                <a:ea typeface="Corbel"/>
                <a:cs typeface="Corbel"/>
                <a:sym typeface="Corbel"/>
              </a:rPr>
              <a:t>Publication print </a:t>
            </a:r>
            <a:r>
              <a:rPr i="0" lang="en-US" sz="2000" u="none" cap="none" strike="noStrike">
                <a:solidFill>
                  <a:schemeClr val="lt1"/>
                </a:solidFill>
                <a:latin typeface="Corbel"/>
                <a:ea typeface="Corbel"/>
                <a:cs typeface="Corbel"/>
                <a:sym typeface="Corbel"/>
              </a:rPr>
              <a:t>(</a:t>
            </a:r>
            <a:r>
              <a:rPr i="0" lang="en-US" sz="1800" u="none" cap="none" strike="noStrike">
                <a:solidFill>
                  <a:schemeClr val="lt1"/>
                </a:solidFill>
                <a:latin typeface="Corbel"/>
                <a:ea typeface="Corbel"/>
                <a:cs typeface="Corbel"/>
                <a:sym typeface="Corbel"/>
              </a:rPr>
              <a:t>Books, Brochures, Curricular materials, Training manuals, Scholarly articles and</a:t>
            </a:r>
            <a:endParaRPr>
              <a:solidFill>
                <a:schemeClr val="lt1"/>
              </a:solidFill>
              <a:latin typeface="Corbel"/>
              <a:ea typeface="Corbel"/>
              <a:cs typeface="Corbel"/>
              <a:sym typeface="Corbel"/>
            </a:endParaRPr>
          </a:p>
          <a:p>
            <a:pPr indent="-179388" lvl="1" marL="179388" marR="0" rtl="0" algn="l">
              <a:spcBef>
                <a:spcPts val="0"/>
              </a:spcBef>
              <a:spcAft>
                <a:spcPts val="0"/>
              </a:spcAft>
              <a:buNone/>
            </a:pPr>
            <a:r>
              <a:rPr i="0" lang="en-US" sz="1800" u="none" cap="none" strike="noStrike">
                <a:solidFill>
                  <a:schemeClr val="lt1"/>
                </a:solidFill>
                <a:latin typeface="Corbel"/>
                <a:ea typeface="Corbel"/>
                <a:cs typeface="Corbel"/>
                <a:sym typeface="Corbel"/>
              </a:rPr>
              <a:t>books)</a:t>
            </a:r>
            <a:r>
              <a:rPr b="1" i="0" lang="en-US" sz="1800" u="none" cap="none" strike="noStrike">
                <a:solidFill>
                  <a:schemeClr val="lt1"/>
                </a:solidFill>
                <a:latin typeface="Corbel"/>
                <a:ea typeface="Corbel"/>
                <a:cs typeface="Corbel"/>
                <a:sym typeface="Corbel"/>
              </a:rPr>
              <a:t> or electronic (</a:t>
            </a:r>
            <a:r>
              <a:rPr i="0" lang="en-US" sz="1800" u="none" cap="none" strike="noStrike">
                <a:solidFill>
                  <a:schemeClr val="lt1"/>
                </a:solidFill>
                <a:latin typeface="Corbel"/>
                <a:ea typeface="Corbel"/>
                <a:cs typeface="Corbel"/>
                <a:sym typeface="Corbel"/>
              </a:rPr>
              <a:t>Videos, CDs, Publications combining text with audio or video, i.e. Participatory</a:t>
            </a:r>
            <a:endParaRPr>
              <a:solidFill>
                <a:schemeClr val="lt1"/>
              </a:solidFill>
              <a:latin typeface="Corbel"/>
              <a:ea typeface="Corbel"/>
              <a:cs typeface="Corbel"/>
              <a:sym typeface="Corbel"/>
            </a:endParaRPr>
          </a:p>
          <a:p>
            <a:pPr indent="-179388" lvl="1" marL="179388" marR="0" rtl="0" algn="l">
              <a:spcBef>
                <a:spcPts val="0"/>
              </a:spcBef>
              <a:spcAft>
                <a:spcPts val="0"/>
              </a:spcAft>
              <a:buNone/>
            </a:pPr>
            <a:r>
              <a:rPr i="0" lang="en-US" sz="1800" u="none" cap="none" strike="noStrike">
                <a:solidFill>
                  <a:schemeClr val="lt1"/>
                </a:solidFill>
                <a:latin typeface="Corbel"/>
                <a:ea typeface="Corbel"/>
                <a:cs typeface="Corbel"/>
                <a:sym typeface="Corbel"/>
              </a:rPr>
              <a:t>Videos, Performance of Dance, Music CDs)</a:t>
            </a:r>
            <a:endParaRPr i="0" sz="1800" u="none" cap="none" strike="noStrike">
              <a:solidFill>
                <a:schemeClr val="lt1"/>
              </a:solidFill>
              <a:latin typeface="Corbel"/>
              <a:ea typeface="Corbel"/>
              <a:cs typeface="Corbel"/>
              <a:sym typeface="Corbel"/>
            </a:endParaRPr>
          </a:p>
          <a:p>
            <a:pPr indent="-285750" lvl="1" marL="285750" marR="0" rtl="0" algn="l">
              <a:spcBef>
                <a:spcPts val="300"/>
              </a:spcBef>
              <a:spcAft>
                <a:spcPts val="0"/>
              </a:spcAft>
              <a:buClr>
                <a:schemeClr val="lt1"/>
              </a:buClr>
              <a:buSzPts val="1600"/>
              <a:buFont typeface="Corbel"/>
              <a:buChar char="•"/>
            </a:pPr>
            <a:r>
              <a:rPr i="0" lang="en-US" sz="1600" u="none" cap="none" strike="noStrike">
                <a:solidFill>
                  <a:schemeClr val="lt1"/>
                </a:solidFill>
                <a:latin typeface="Corbel"/>
                <a:ea typeface="Corbel"/>
                <a:cs typeface="Corbel"/>
                <a:sym typeface="Corbel"/>
              </a:rPr>
              <a:t>Can reach people outside and outside the community</a:t>
            </a:r>
            <a:endParaRPr>
              <a:solidFill>
                <a:schemeClr val="lt1"/>
              </a:solidFill>
              <a:latin typeface="Corbel"/>
              <a:ea typeface="Corbel"/>
              <a:cs typeface="Corbel"/>
              <a:sym typeface="Corbel"/>
            </a:endParaRPr>
          </a:p>
          <a:p>
            <a:pPr indent="-285750" lvl="1" marL="285750" marR="0" rtl="0" algn="l">
              <a:spcBef>
                <a:spcPts val="300"/>
              </a:spcBef>
              <a:spcAft>
                <a:spcPts val="0"/>
              </a:spcAft>
              <a:buClr>
                <a:schemeClr val="lt1"/>
              </a:buClr>
              <a:buSzPts val="1600"/>
              <a:buFont typeface="Corbel"/>
              <a:buChar char="•"/>
            </a:pPr>
            <a:r>
              <a:rPr i="0" lang="en-US" sz="1600" u="none" cap="none" strike="noStrike">
                <a:solidFill>
                  <a:schemeClr val="lt1"/>
                </a:solidFill>
                <a:latin typeface="Corbel"/>
                <a:ea typeface="Corbel"/>
                <a:cs typeface="Corbel"/>
                <a:sym typeface="Corbel"/>
              </a:rPr>
              <a:t>Issue of language and literacy</a:t>
            </a:r>
            <a:endParaRPr>
              <a:solidFill>
                <a:schemeClr val="lt1"/>
              </a:solidFill>
              <a:latin typeface="Corbel"/>
              <a:ea typeface="Corbel"/>
              <a:cs typeface="Corbel"/>
              <a:sym typeface="Corbel"/>
            </a:endParaRPr>
          </a:p>
          <a:p>
            <a:pPr indent="-285750" lvl="1" marL="285750" marR="0" rtl="0" algn="l">
              <a:spcBef>
                <a:spcPts val="300"/>
              </a:spcBef>
              <a:spcAft>
                <a:spcPts val="0"/>
              </a:spcAft>
              <a:buClr>
                <a:schemeClr val="lt1"/>
              </a:buClr>
              <a:buSzPts val="1600"/>
              <a:buFont typeface="Corbel"/>
              <a:buChar char="•"/>
            </a:pPr>
            <a:r>
              <a:rPr i="0" lang="en-US" sz="1600" u="none" cap="none" strike="noStrike">
                <a:solidFill>
                  <a:schemeClr val="lt1"/>
                </a:solidFill>
                <a:latin typeface="Corbel"/>
                <a:ea typeface="Corbel"/>
                <a:cs typeface="Corbel"/>
                <a:sym typeface="Corbel"/>
              </a:rPr>
              <a:t>Higher costs, but can provide revenue</a:t>
            </a:r>
            <a:endParaRPr>
              <a:solidFill>
                <a:schemeClr val="lt1"/>
              </a:solidFill>
              <a:latin typeface="Corbel"/>
              <a:ea typeface="Corbel"/>
              <a:cs typeface="Corbel"/>
              <a:sym typeface="Corbel"/>
            </a:endParaRPr>
          </a:p>
          <a:p>
            <a:pPr indent="0" lvl="0" marL="0" marR="0" rtl="0" algn="l">
              <a:spcBef>
                <a:spcPts val="0"/>
              </a:spcBef>
              <a:spcAft>
                <a:spcPts val="0"/>
              </a:spcAft>
              <a:buNone/>
            </a:pPr>
            <a:r>
              <a:t/>
            </a:r>
            <a:endParaRPr b="1" sz="2000">
              <a:solidFill>
                <a:schemeClr val="lt1"/>
              </a:solidFill>
              <a:latin typeface="Corbel"/>
              <a:ea typeface="Corbel"/>
              <a:cs typeface="Corbel"/>
              <a:sym typeface="Corbel"/>
            </a:endParaRPr>
          </a:p>
          <a:p>
            <a:pPr indent="0" lvl="0" marL="0" marR="0" rtl="0" algn="l">
              <a:spcBef>
                <a:spcPts val="0"/>
              </a:spcBef>
              <a:spcAft>
                <a:spcPts val="0"/>
              </a:spcAft>
              <a:buNone/>
            </a:pPr>
            <a:r>
              <a:rPr b="1" lang="en-US" sz="2000">
                <a:solidFill>
                  <a:schemeClr val="lt1"/>
                </a:solidFill>
                <a:latin typeface="Corbel"/>
                <a:ea typeface="Corbel"/>
                <a:cs typeface="Corbel"/>
                <a:sym typeface="Corbel"/>
              </a:rPr>
              <a:t>Broadcasting</a:t>
            </a:r>
            <a:endParaRPr>
              <a:solidFill>
                <a:schemeClr val="lt1"/>
              </a:solidFill>
              <a:latin typeface="Corbel"/>
              <a:ea typeface="Corbel"/>
              <a:cs typeface="Corbel"/>
              <a:sym typeface="Corbel"/>
            </a:endParaRPr>
          </a:p>
          <a:p>
            <a:pPr indent="-179388" lvl="0" marL="179388" marR="0" rtl="0" algn="l">
              <a:spcBef>
                <a:spcPts val="0"/>
              </a:spcBef>
              <a:spcAft>
                <a:spcPts val="0"/>
              </a:spcAft>
              <a:buClr>
                <a:schemeClr val="lt1"/>
              </a:buClr>
              <a:buSzPts val="1600"/>
              <a:buFont typeface="Corbel"/>
              <a:buChar char="•"/>
            </a:pPr>
            <a:r>
              <a:rPr lang="en-US" sz="1600">
                <a:solidFill>
                  <a:schemeClr val="lt1"/>
                </a:solidFill>
                <a:latin typeface="Corbel"/>
                <a:ea typeface="Corbel"/>
                <a:cs typeface="Corbel"/>
                <a:sym typeface="Corbel"/>
              </a:rPr>
              <a:t>Television can be local or international </a:t>
            </a:r>
            <a:endParaRPr>
              <a:solidFill>
                <a:schemeClr val="lt1"/>
              </a:solidFill>
              <a:latin typeface="Corbel"/>
              <a:ea typeface="Corbel"/>
              <a:cs typeface="Corbel"/>
              <a:sym typeface="Corbel"/>
            </a:endParaRPr>
          </a:p>
          <a:p>
            <a:pPr indent="-179388" lvl="0" marL="179388" marR="0" rtl="0" algn="l">
              <a:spcBef>
                <a:spcPts val="0"/>
              </a:spcBef>
              <a:spcAft>
                <a:spcPts val="0"/>
              </a:spcAft>
              <a:buClr>
                <a:schemeClr val="lt1"/>
              </a:buClr>
              <a:buSzPts val="1600"/>
              <a:buFont typeface="Corbel"/>
              <a:buChar char="•"/>
            </a:pPr>
            <a:r>
              <a:rPr lang="en-US" sz="1600">
                <a:solidFill>
                  <a:schemeClr val="lt1"/>
                </a:solidFill>
                <a:latin typeface="Corbel"/>
                <a:ea typeface="Corbel"/>
                <a:cs typeface="Corbel"/>
                <a:sym typeface="Corbel"/>
              </a:rPr>
              <a:t>Raises visibility</a:t>
            </a:r>
            <a:endParaRPr>
              <a:solidFill>
                <a:schemeClr val="lt1"/>
              </a:solidFill>
              <a:latin typeface="Corbel"/>
              <a:ea typeface="Corbel"/>
              <a:cs typeface="Corbel"/>
              <a:sym typeface="Corbel"/>
            </a:endParaRPr>
          </a:p>
          <a:p>
            <a:pPr indent="-179388" lvl="0" marL="179388" marR="0" rtl="0" algn="l">
              <a:spcBef>
                <a:spcPts val="0"/>
              </a:spcBef>
              <a:spcAft>
                <a:spcPts val="0"/>
              </a:spcAft>
              <a:buClr>
                <a:schemeClr val="lt1"/>
              </a:buClr>
              <a:buSzPts val="1600"/>
              <a:buFont typeface="Corbel"/>
              <a:buChar char="•"/>
            </a:pPr>
            <a:r>
              <a:rPr lang="en-US" sz="1600">
                <a:solidFill>
                  <a:schemeClr val="lt1"/>
                </a:solidFill>
                <a:latin typeface="Corbel"/>
                <a:ea typeface="Corbel"/>
                <a:cs typeface="Corbel"/>
                <a:sym typeface="Corbel"/>
              </a:rPr>
              <a:t>Community radio and FM – local </a:t>
            </a:r>
            <a:endParaRPr sz="1600">
              <a:solidFill>
                <a:schemeClr val="lt1"/>
              </a:solidFill>
              <a:latin typeface="Corbel"/>
              <a:ea typeface="Corbel"/>
              <a:cs typeface="Corbel"/>
              <a:sym typeface="Corbel"/>
            </a:endParaRPr>
          </a:p>
          <a:p>
            <a:pPr indent="-179388" lvl="0" marL="179388" marR="0" rtl="0" algn="l">
              <a:spcBef>
                <a:spcPts val="0"/>
              </a:spcBef>
              <a:spcAft>
                <a:spcPts val="0"/>
              </a:spcAft>
              <a:buClr>
                <a:schemeClr val="lt1"/>
              </a:buClr>
              <a:buSzPts val="1600"/>
              <a:buFont typeface="Corbel"/>
              <a:buChar char="•"/>
            </a:pPr>
            <a:r>
              <a:rPr lang="en-US" sz="1600">
                <a:solidFill>
                  <a:schemeClr val="lt1"/>
                </a:solidFill>
                <a:latin typeface="Corbel"/>
                <a:ea typeface="Corbel"/>
                <a:cs typeface="Corbel"/>
                <a:sym typeface="Corbel"/>
              </a:rPr>
              <a:t>Internet radio </a:t>
            </a:r>
            <a:endParaRPr>
              <a:solidFill>
                <a:schemeClr val="lt1"/>
              </a:solidFill>
              <a:latin typeface="Corbel"/>
              <a:ea typeface="Corbel"/>
              <a:cs typeface="Corbel"/>
              <a:sym typeface="Corbel"/>
            </a:endParaRPr>
          </a:p>
          <a:p>
            <a:pPr indent="-179388" lvl="0" marL="179388" marR="0" rtl="0" algn="l">
              <a:spcBef>
                <a:spcPts val="0"/>
              </a:spcBef>
              <a:spcAft>
                <a:spcPts val="0"/>
              </a:spcAft>
              <a:buClr>
                <a:schemeClr val="lt1"/>
              </a:buClr>
              <a:buSzPts val="1600"/>
              <a:buFont typeface="Corbel"/>
              <a:buChar char="•"/>
            </a:pPr>
            <a:r>
              <a:rPr lang="en-US" sz="1600">
                <a:solidFill>
                  <a:schemeClr val="lt1"/>
                </a:solidFill>
                <a:latin typeface="Corbel"/>
                <a:ea typeface="Corbel"/>
                <a:cs typeface="Corbel"/>
                <a:sym typeface="Corbel"/>
              </a:rPr>
              <a:t>No literacy barrier and can reach niche communities</a:t>
            </a:r>
            <a:endParaRPr sz="2000">
              <a:solidFill>
                <a:schemeClr val="lt1"/>
              </a:solidFill>
              <a:latin typeface="Corbel"/>
              <a:ea typeface="Corbel"/>
              <a:cs typeface="Corbel"/>
              <a:sym typeface="Corbel"/>
            </a:endParaRPr>
          </a:p>
          <a:p>
            <a:pPr indent="0" lvl="0" marL="0" marR="0" rtl="0" algn="l">
              <a:spcBef>
                <a:spcPts val="0"/>
              </a:spcBef>
              <a:spcAft>
                <a:spcPts val="0"/>
              </a:spcAft>
              <a:buNone/>
            </a:pPr>
            <a:r>
              <a:t/>
            </a:r>
            <a:endParaRPr b="1" sz="2000">
              <a:solidFill>
                <a:schemeClr val="lt1"/>
              </a:solidFill>
              <a:latin typeface="Corbel"/>
              <a:ea typeface="Corbel"/>
              <a:cs typeface="Corbel"/>
              <a:sym typeface="Corbel"/>
            </a:endParaRPr>
          </a:p>
          <a:p>
            <a:pPr indent="0" lvl="0" marL="0" marR="0" rtl="0" algn="l">
              <a:spcBef>
                <a:spcPts val="0"/>
              </a:spcBef>
              <a:spcAft>
                <a:spcPts val="0"/>
              </a:spcAft>
              <a:buNone/>
            </a:pPr>
            <a:r>
              <a:rPr b="1" lang="en-US" sz="2000">
                <a:solidFill>
                  <a:schemeClr val="lt1"/>
                </a:solidFill>
                <a:latin typeface="Corbel"/>
                <a:ea typeface="Corbel"/>
                <a:cs typeface="Corbel"/>
                <a:sym typeface="Corbel"/>
              </a:rPr>
              <a:t>Internet </a:t>
            </a:r>
            <a:r>
              <a:rPr lang="en-US" sz="2000">
                <a:solidFill>
                  <a:schemeClr val="lt1"/>
                </a:solidFill>
                <a:latin typeface="Corbel"/>
                <a:ea typeface="Corbel"/>
                <a:cs typeface="Corbel"/>
                <a:sym typeface="Corbel"/>
              </a:rPr>
              <a:t>(Websites, Blogs, Online sales and distribution, Social </a:t>
            </a:r>
            <a:endParaRPr>
              <a:solidFill>
                <a:schemeClr val="lt1"/>
              </a:solidFill>
              <a:latin typeface="Corbel"/>
              <a:ea typeface="Corbel"/>
              <a:cs typeface="Corbel"/>
              <a:sym typeface="Corbel"/>
            </a:endParaRPr>
          </a:p>
          <a:p>
            <a:pPr indent="0" lvl="0" marL="0" marR="0" rtl="0" algn="l">
              <a:spcBef>
                <a:spcPts val="0"/>
              </a:spcBef>
              <a:spcAft>
                <a:spcPts val="0"/>
              </a:spcAft>
              <a:buNone/>
            </a:pPr>
            <a:r>
              <a:rPr lang="en-US" sz="2000">
                <a:solidFill>
                  <a:schemeClr val="lt1"/>
                </a:solidFill>
                <a:latin typeface="Corbel"/>
                <a:ea typeface="Corbel"/>
                <a:cs typeface="Corbel"/>
                <a:sym typeface="Corbel"/>
              </a:rPr>
              <a:t>Media, i.e.Facebook, Instagram etc, You Tube)</a:t>
            </a:r>
            <a:endParaRPr>
              <a:solidFill>
                <a:schemeClr val="lt1"/>
              </a:solidFill>
              <a:latin typeface="Corbel"/>
              <a:ea typeface="Corbel"/>
              <a:cs typeface="Corbel"/>
              <a:sym typeface="Corbel"/>
            </a:endParaRPr>
          </a:p>
          <a:p>
            <a:pPr indent="-285750" lvl="0" marL="285750" marR="0" rtl="0" algn="l">
              <a:spcBef>
                <a:spcPts val="0"/>
              </a:spcBef>
              <a:spcAft>
                <a:spcPts val="0"/>
              </a:spcAft>
              <a:buClr>
                <a:schemeClr val="lt1"/>
              </a:buClr>
              <a:buSzPts val="1600"/>
              <a:buFont typeface="Corbel"/>
              <a:buChar char="•"/>
            </a:pPr>
            <a:r>
              <a:rPr lang="en-US" sz="1600">
                <a:solidFill>
                  <a:schemeClr val="lt1"/>
                </a:solidFill>
                <a:latin typeface="Corbel"/>
                <a:ea typeface="Corbel"/>
                <a:cs typeface="Corbel"/>
                <a:sym typeface="Corbel"/>
              </a:rPr>
              <a:t>Local and international access </a:t>
            </a:r>
            <a:endParaRPr>
              <a:solidFill>
                <a:schemeClr val="lt1"/>
              </a:solidFill>
              <a:latin typeface="Corbel"/>
              <a:ea typeface="Corbel"/>
              <a:cs typeface="Corbel"/>
              <a:sym typeface="Corbel"/>
            </a:endParaRPr>
          </a:p>
          <a:p>
            <a:pPr indent="-285750" lvl="0" marL="285750" marR="0" rtl="0" algn="l">
              <a:spcBef>
                <a:spcPts val="0"/>
              </a:spcBef>
              <a:spcAft>
                <a:spcPts val="0"/>
              </a:spcAft>
              <a:buClr>
                <a:schemeClr val="lt1"/>
              </a:buClr>
              <a:buSzPts val="1600"/>
              <a:buFont typeface="Corbel"/>
              <a:buChar char="•"/>
            </a:pPr>
            <a:r>
              <a:rPr lang="en-US" sz="1600">
                <a:solidFill>
                  <a:schemeClr val="lt1"/>
                </a:solidFill>
                <a:latin typeface="Corbel"/>
                <a:ea typeface="Corbel"/>
                <a:cs typeface="Corbel"/>
                <a:sym typeface="Corbel"/>
              </a:rPr>
              <a:t>Many free options </a:t>
            </a:r>
            <a:endParaRPr>
              <a:solidFill>
                <a:schemeClr val="lt1"/>
              </a:solidFill>
              <a:latin typeface="Corbel"/>
              <a:ea typeface="Corbel"/>
              <a:cs typeface="Corbel"/>
              <a:sym typeface="Corbel"/>
            </a:endParaRPr>
          </a:p>
          <a:p>
            <a:pPr indent="-285750" lvl="0" marL="285750" marR="0" rtl="0" algn="l">
              <a:spcBef>
                <a:spcPts val="0"/>
              </a:spcBef>
              <a:spcAft>
                <a:spcPts val="0"/>
              </a:spcAft>
              <a:buClr>
                <a:schemeClr val="lt1"/>
              </a:buClr>
              <a:buSzPts val="1600"/>
              <a:buFont typeface="Corbel"/>
              <a:buChar char="•"/>
            </a:pPr>
            <a:r>
              <a:rPr lang="en-US" sz="1600">
                <a:solidFill>
                  <a:schemeClr val="lt1"/>
                </a:solidFill>
                <a:latin typeface="Corbel"/>
                <a:ea typeface="Corbel"/>
                <a:cs typeface="Corbel"/>
                <a:sym typeface="Corbel"/>
              </a:rPr>
              <a:t>Lower costs </a:t>
            </a:r>
            <a:endParaRPr>
              <a:solidFill>
                <a:schemeClr val="lt1"/>
              </a:solidFill>
              <a:latin typeface="Corbel"/>
              <a:ea typeface="Corbel"/>
              <a:cs typeface="Corbel"/>
              <a:sym typeface="Corbel"/>
            </a:endParaRPr>
          </a:p>
          <a:p>
            <a:pPr indent="-285750" lvl="0" marL="285750" marR="0" rtl="0" algn="l">
              <a:spcBef>
                <a:spcPts val="0"/>
              </a:spcBef>
              <a:spcAft>
                <a:spcPts val="0"/>
              </a:spcAft>
              <a:buClr>
                <a:schemeClr val="lt1"/>
              </a:buClr>
              <a:buSzPts val="1600"/>
              <a:buFont typeface="Corbel"/>
              <a:buChar char="•"/>
            </a:pPr>
            <a:r>
              <a:rPr lang="en-US" sz="1600">
                <a:solidFill>
                  <a:schemeClr val="lt1"/>
                </a:solidFill>
                <a:latin typeface="Corbel"/>
                <a:ea typeface="Corbel"/>
                <a:cs typeface="Corbel"/>
                <a:sym typeface="Corbel"/>
              </a:rPr>
              <a:t>Requires internet connection within community</a:t>
            </a:r>
            <a:endParaRPr>
              <a:solidFill>
                <a:schemeClr val="lt1"/>
              </a:solidFill>
              <a:latin typeface="Corbel"/>
              <a:ea typeface="Corbel"/>
              <a:cs typeface="Corbel"/>
              <a:sym typeface="Corbel"/>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p73"/>
          <p:cNvSpPr txBox="1"/>
          <p:nvPr>
            <p:ph type="title"/>
          </p:nvPr>
        </p:nvSpPr>
        <p:spPr>
          <a:xfrm>
            <a:off x="1517190" y="724144"/>
            <a:ext cx="6480300" cy="3522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b="1" lang="en-US" sz="3600"/>
              <a:t>Purpose</a:t>
            </a:r>
            <a:br>
              <a:rPr b="1" lang="en-US" sz="3600"/>
            </a:br>
            <a:endParaRPr b="1" sz="3600"/>
          </a:p>
        </p:txBody>
      </p:sp>
      <p:sp>
        <p:nvSpPr>
          <p:cNvPr id="746" name="Google Shape;746;p73"/>
          <p:cNvSpPr txBox="1"/>
          <p:nvPr>
            <p:ph idx="1" type="body"/>
          </p:nvPr>
        </p:nvSpPr>
        <p:spPr>
          <a:xfrm>
            <a:off x="1412925" y="724144"/>
            <a:ext cx="5162700" cy="2895600"/>
          </a:xfrm>
          <a:prstGeom prst="rect">
            <a:avLst/>
          </a:prstGeom>
          <a:noFill/>
          <a:ln>
            <a:noFill/>
          </a:ln>
        </p:spPr>
        <p:txBody>
          <a:bodyPr anchorCtr="0" anchor="t" bIns="45700" lIns="91425" spcFirstLastPara="1" rIns="91425" wrap="square" tIns="45700">
            <a:normAutofit lnSpcReduction="20000"/>
          </a:bodyPr>
          <a:lstStyle/>
          <a:p>
            <a:pPr indent="-52387" lvl="3" marL="179388" rtl="0" algn="l">
              <a:lnSpc>
                <a:spcPct val="90000"/>
              </a:lnSpc>
              <a:spcBef>
                <a:spcPts val="0"/>
              </a:spcBef>
              <a:spcAft>
                <a:spcPts val="0"/>
              </a:spcAft>
              <a:buClr>
                <a:schemeClr val="dk1"/>
              </a:buClr>
              <a:buSzPts val="2000"/>
              <a:buFont typeface="Noto Sans Symbols"/>
              <a:buNone/>
            </a:pPr>
            <a:r>
              <a:t/>
            </a:r>
            <a:endParaRPr sz="2000"/>
          </a:p>
          <a:p>
            <a:pPr indent="-179388" lvl="3" marL="179388" rtl="0" algn="l">
              <a:lnSpc>
                <a:spcPct val="90000"/>
              </a:lnSpc>
              <a:spcBef>
                <a:spcPts val="500"/>
              </a:spcBef>
              <a:spcAft>
                <a:spcPts val="0"/>
              </a:spcAft>
              <a:buClr>
                <a:schemeClr val="lt1"/>
              </a:buClr>
              <a:buSzPts val="2000"/>
              <a:buChar char="•"/>
            </a:pPr>
            <a:r>
              <a:rPr lang="en-US" sz="2000"/>
              <a:t>Adds value to Inventory</a:t>
            </a:r>
            <a:endParaRPr/>
          </a:p>
          <a:p>
            <a:pPr indent="-179388" lvl="3" marL="179388" rtl="0" algn="l">
              <a:lnSpc>
                <a:spcPct val="90000"/>
              </a:lnSpc>
              <a:spcBef>
                <a:spcPts val="500"/>
              </a:spcBef>
              <a:spcAft>
                <a:spcPts val="0"/>
              </a:spcAft>
              <a:buClr>
                <a:schemeClr val="lt1"/>
              </a:buClr>
              <a:buSzPts val="2000"/>
              <a:buChar char="•"/>
            </a:pPr>
            <a:r>
              <a:rPr lang="en-US" sz="2000"/>
              <a:t>Raises awareness</a:t>
            </a:r>
            <a:endParaRPr/>
          </a:p>
          <a:p>
            <a:pPr indent="-179388" lvl="3" marL="179388" rtl="0" algn="l">
              <a:lnSpc>
                <a:spcPct val="90000"/>
              </a:lnSpc>
              <a:spcBef>
                <a:spcPts val="500"/>
              </a:spcBef>
              <a:spcAft>
                <a:spcPts val="0"/>
              </a:spcAft>
              <a:buClr>
                <a:schemeClr val="lt1"/>
              </a:buClr>
              <a:buSzPts val="2000"/>
              <a:buChar char="•"/>
            </a:pPr>
            <a:r>
              <a:rPr lang="en-US" sz="2000"/>
              <a:t>Contributes to sustainability of ICH</a:t>
            </a:r>
            <a:endParaRPr/>
          </a:p>
          <a:p>
            <a:pPr indent="-179388" lvl="3" marL="179388" rtl="0" algn="l">
              <a:lnSpc>
                <a:spcPct val="90000"/>
              </a:lnSpc>
              <a:spcBef>
                <a:spcPts val="500"/>
              </a:spcBef>
              <a:spcAft>
                <a:spcPts val="0"/>
              </a:spcAft>
              <a:buClr>
                <a:schemeClr val="lt1"/>
              </a:buClr>
              <a:buSzPts val="2000"/>
              <a:buChar char="•"/>
            </a:pPr>
            <a:r>
              <a:rPr lang="en-US" sz="2000"/>
              <a:t>Part of Safeguarding</a:t>
            </a:r>
            <a:endParaRPr/>
          </a:p>
          <a:p>
            <a:pPr indent="-179388" lvl="3" marL="179388" rtl="0" algn="l">
              <a:lnSpc>
                <a:spcPct val="90000"/>
              </a:lnSpc>
              <a:spcBef>
                <a:spcPts val="500"/>
              </a:spcBef>
              <a:spcAft>
                <a:spcPts val="0"/>
              </a:spcAft>
              <a:buClr>
                <a:schemeClr val="lt1"/>
              </a:buClr>
              <a:buSzPts val="2000"/>
              <a:buChar char="•"/>
            </a:pPr>
            <a:r>
              <a:rPr lang="en-US" sz="2000"/>
              <a:t>Creates participation in ICH</a:t>
            </a:r>
            <a:endParaRPr/>
          </a:p>
          <a:p>
            <a:pPr indent="-179387" lvl="4" marL="719138" rtl="0" algn="l">
              <a:lnSpc>
                <a:spcPct val="90000"/>
              </a:lnSpc>
              <a:spcBef>
                <a:spcPts val="500"/>
              </a:spcBef>
              <a:spcAft>
                <a:spcPts val="0"/>
              </a:spcAft>
              <a:buClr>
                <a:schemeClr val="lt1"/>
              </a:buClr>
              <a:buSzPts val="2000"/>
              <a:buChar char="•"/>
            </a:pPr>
            <a:r>
              <a:rPr lang="en-US"/>
              <a:t>Within community</a:t>
            </a:r>
            <a:endParaRPr/>
          </a:p>
          <a:p>
            <a:pPr indent="-179387" lvl="4" marL="719138" rtl="0" algn="l">
              <a:lnSpc>
                <a:spcPct val="90000"/>
              </a:lnSpc>
              <a:spcBef>
                <a:spcPts val="500"/>
              </a:spcBef>
              <a:spcAft>
                <a:spcPts val="0"/>
              </a:spcAft>
              <a:buClr>
                <a:schemeClr val="lt1"/>
              </a:buClr>
              <a:buSzPts val="2000"/>
              <a:buChar char="•"/>
            </a:pPr>
            <a:r>
              <a:rPr lang="en-US"/>
              <a:t>Outside the community</a:t>
            </a:r>
            <a:endParaRPr/>
          </a:p>
          <a:p>
            <a:pPr indent="-52387" lvl="3" marL="179388" rtl="0" algn="l">
              <a:lnSpc>
                <a:spcPct val="90000"/>
              </a:lnSpc>
              <a:spcBef>
                <a:spcPts val="500"/>
              </a:spcBef>
              <a:spcAft>
                <a:spcPts val="0"/>
              </a:spcAft>
              <a:buClr>
                <a:schemeClr val="dk1"/>
              </a:buClr>
              <a:buSzPts val="2000"/>
              <a:buFont typeface="Noto Sans Symbols"/>
              <a:buNone/>
            </a:pPr>
            <a:r>
              <a:t/>
            </a:r>
            <a:endParaRPr sz="2000"/>
          </a:p>
          <a:p>
            <a:pPr indent="-52387" lvl="3" marL="179388" rtl="0" algn="l">
              <a:lnSpc>
                <a:spcPct val="90000"/>
              </a:lnSpc>
              <a:spcBef>
                <a:spcPts val="500"/>
              </a:spcBef>
              <a:spcAft>
                <a:spcPts val="0"/>
              </a:spcAft>
              <a:buClr>
                <a:schemeClr val="dk1"/>
              </a:buClr>
              <a:buSzPts val="2000"/>
              <a:buFont typeface="Noto Sans Symbols"/>
              <a:buNone/>
            </a:pPr>
            <a:r>
              <a:t/>
            </a:r>
            <a:endParaRPr sz="2000"/>
          </a:p>
        </p:txBody>
      </p:sp>
      <p:sp>
        <p:nvSpPr>
          <p:cNvPr id="747" name="Google Shape;747;p73"/>
          <p:cNvSpPr/>
          <p:nvPr/>
        </p:nvSpPr>
        <p:spPr>
          <a:xfrm>
            <a:off x="1476900" y="3531025"/>
            <a:ext cx="4938900" cy="646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Corbel"/>
                <a:ea typeface="Corbel"/>
                <a:cs typeface="Corbel"/>
                <a:sym typeface="Corbel"/>
              </a:rPr>
              <a:t>Needs and Planning</a:t>
            </a:r>
            <a:endParaRPr b="1" sz="3600">
              <a:solidFill>
                <a:schemeClr val="lt1"/>
              </a:solidFill>
              <a:latin typeface="Corbel"/>
              <a:ea typeface="Corbel"/>
              <a:cs typeface="Corbel"/>
              <a:sym typeface="Corbel"/>
            </a:endParaRPr>
          </a:p>
        </p:txBody>
      </p:sp>
      <p:sp>
        <p:nvSpPr>
          <p:cNvPr id="748" name="Google Shape;748;p73"/>
          <p:cNvSpPr/>
          <p:nvPr/>
        </p:nvSpPr>
        <p:spPr>
          <a:xfrm>
            <a:off x="1581165" y="3812663"/>
            <a:ext cx="6096000" cy="2708400"/>
          </a:xfrm>
          <a:prstGeom prst="rect">
            <a:avLst/>
          </a:prstGeom>
          <a:noFill/>
          <a:ln>
            <a:noFill/>
          </a:ln>
        </p:spPr>
        <p:txBody>
          <a:bodyPr anchorCtr="0" anchor="t" bIns="45700" lIns="91425" spcFirstLastPara="1" rIns="91425" wrap="square" tIns="45700">
            <a:spAutoFit/>
          </a:bodyPr>
          <a:lstStyle/>
          <a:p>
            <a:pPr indent="-179388" lvl="0" marL="179388" marR="0" rtl="0" algn="l">
              <a:spcBef>
                <a:spcPts val="0"/>
              </a:spcBef>
              <a:spcAft>
                <a:spcPts val="0"/>
              </a:spcAft>
              <a:buClr>
                <a:schemeClr val="dk1"/>
              </a:buClr>
              <a:buSzPts val="2000"/>
              <a:buFont typeface="Calibri"/>
              <a:buNone/>
            </a:pPr>
            <a:r>
              <a:t/>
            </a:r>
            <a:endParaRPr sz="2000">
              <a:solidFill>
                <a:schemeClr val="lt1"/>
              </a:solidFill>
              <a:latin typeface="Corbel"/>
              <a:ea typeface="Corbel"/>
              <a:cs typeface="Corbel"/>
              <a:sym typeface="Corbel"/>
            </a:endParaRPr>
          </a:p>
          <a:p>
            <a:pPr indent="-179388" lvl="1" marL="179388" marR="0" rtl="0" algn="l">
              <a:spcBef>
                <a:spcPts val="600"/>
              </a:spcBef>
              <a:spcAft>
                <a:spcPts val="0"/>
              </a:spcAft>
              <a:buNone/>
            </a:pPr>
            <a:r>
              <a:rPr i="0" lang="en-US" sz="2000" u="none" cap="none" strike="noStrike">
                <a:solidFill>
                  <a:schemeClr val="lt1"/>
                </a:solidFill>
                <a:latin typeface="Corbel"/>
                <a:ea typeface="Corbel"/>
                <a:cs typeface="Corbel"/>
                <a:sym typeface="Corbel"/>
              </a:rPr>
              <a:t>C</a:t>
            </a:r>
            <a:r>
              <a:rPr i="0" lang="en-US" sz="2000" u="none" cap="none" strike="noStrike">
                <a:solidFill>
                  <a:schemeClr val="lt1"/>
                </a:solidFill>
                <a:latin typeface="Corbel"/>
                <a:ea typeface="Corbel"/>
                <a:cs typeface="Corbel"/>
                <a:sym typeface="Corbel"/>
              </a:rPr>
              <a:t>onsent, permission and participation</a:t>
            </a:r>
            <a:endParaRPr>
              <a:solidFill>
                <a:schemeClr val="lt1"/>
              </a:solidFill>
              <a:latin typeface="Corbel"/>
              <a:ea typeface="Corbel"/>
              <a:cs typeface="Corbel"/>
              <a:sym typeface="Corbel"/>
            </a:endParaRPr>
          </a:p>
          <a:p>
            <a:pPr indent="-179388" lvl="1" marL="179388" marR="0" rtl="0" algn="l">
              <a:spcBef>
                <a:spcPts val="600"/>
              </a:spcBef>
              <a:spcAft>
                <a:spcPts val="0"/>
              </a:spcAft>
              <a:buNone/>
            </a:pPr>
            <a:r>
              <a:rPr i="0" lang="en-US" sz="2000" u="none" cap="none" strike="noStrike">
                <a:solidFill>
                  <a:schemeClr val="lt1"/>
                </a:solidFill>
                <a:latin typeface="Corbel"/>
                <a:ea typeface="Corbel"/>
                <a:cs typeface="Corbel"/>
                <a:sym typeface="Corbel"/>
              </a:rPr>
              <a:t>Budgets and Resources</a:t>
            </a:r>
            <a:endParaRPr>
              <a:solidFill>
                <a:schemeClr val="lt1"/>
              </a:solidFill>
              <a:latin typeface="Corbel"/>
              <a:ea typeface="Corbel"/>
              <a:cs typeface="Corbel"/>
              <a:sym typeface="Corbel"/>
            </a:endParaRPr>
          </a:p>
          <a:p>
            <a:pPr indent="-179388" lvl="1" marL="179388" marR="0" rtl="0" algn="l">
              <a:spcBef>
                <a:spcPts val="600"/>
              </a:spcBef>
              <a:spcAft>
                <a:spcPts val="0"/>
              </a:spcAft>
              <a:buNone/>
            </a:pPr>
            <a:r>
              <a:rPr i="0" lang="en-US" sz="2000" u="none" cap="none" strike="noStrike">
                <a:solidFill>
                  <a:schemeClr val="lt1"/>
                </a:solidFill>
                <a:latin typeface="Corbel"/>
                <a:ea typeface="Corbel"/>
                <a:cs typeface="Corbel"/>
                <a:sym typeface="Corbel"/>
              </a:rPr>
              <a:t>Agreements about royalties and revenue, if any</a:t>
            </a:r>
            <a:endParaRPr>
              <a:solidFill>
                <a:schemeClr val="lt1"/>
              </a:solidFill>
              <a:latin typeface="Corbel"/>
              <a:ea typeface="Corbel"/>
              <a:cs typeface="Corbel"/>
              <a:sym typeface="Corbel"/>
            </a:endParaRPr>
          </a:p>
          <a:p>
            <a:pPr indent="-179388" lvl="1" marL="179388" marR="0" rtl="0" algn="l">
              <a:spcBef>
                <a:spcPts val="600"/>
              </a:spcBef>
              <a:spcAft>
                <a:spcPts val="0"/>
              </a:spcAft>
              <a:buNone/>
            </a:pPr>
            <a:r>
              <a:rPr i="0" lang="en-US" sz="2000" u="none" cap="none" strike="noStrike">
                <a:solidFill>
                  <a:schemeClr val="lt1"/>
                </a:solidFill>
                <a:latin typeface="Corbel"/>
                <a:ea typeface="Corbel"/>
                <a:cs typeface="Corbel"/>
                <a:sym typeface="Corbel"/>
              </a:rPr>
              <a:t>Partnering with resource persons, experts, consultants</a:t>
            </a:r>
            <a:endParaRPr>
              <a:solidFill>
                <a:schemeClr val="lt1"/>
              </a:solidFill>
              <a:latin typeface="Corbel"/>
              <a:ea typeface="Corbel"/>
              <a:cs typeface="Corbel"/>
              <a:sym typeface="Corbel"/>
            </a:endParaRPr>
          </a:p>
          <a:p>
            <a:pPr indent="-179388" lvl="1" marL="179388" marR="0" rtl="0" algn="l">
              <a:spcBef>
                <a:spcPts val="600"/>
              </a:spcBef>
              <a:spcAft>
                <a:spcPts val="0"/>
              </a:spcAft>
              <a:buNone/>
            </a:pPr>
            <a:r>
              <a:rPr i="0" lang="en-US" sz="2000" u="none" cap="none" strike="noStrike">
                <a:solidFill>
                  <a:schemeClr val="lt1"/>
                </a:solidFill>
                <a:latin typeface="Corbel"/>
                <a:ea typeface="Corbel"/>
                <a:cs typeface="Corbel"/>
                <a:sym typeface="Corbel"/>
              </a:rPr>
              <a:t>Plans and projects </a:t>
            </a:r>
            <a:endParaRPr>
              <a:solidFill>
                <a:schemeClr val="lt1"/>
              </a:solidFill>
              <a:latin typeface="Corbel"/>
              <a:ea typeface="Corbel"/>
              <a:cs typeface="Corbel"/>
              <a:sym typeface="Corbel"/>
            </a:endParaRPr>
          </a:p>
        </p:txBody>
      </p:sp>
      <p:pic>
        <p:nvPicPr>
          <p:cNvPr id="749" name="Google Shape;749;p73"/>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p74"/>
          <p:cNvSpPr txBox="1"/>
          <p:nvPr>
            <p:ph type="title"/>
          </p:nvPr>
        </p:nvSpPr>
        <p:spPr>
          <a:xfrm>
            <a:off x="829946" y="590234"/>
            <a:ext cx="6480175" cy="554037"/>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b="1" lang="en-US" sz="3600"/>
              <a:t>Plans for community access</a:t>
            </a:r>
            <a:endParaRPr b="1" sz="3600"/>
          </a:p>
        </p:txBody>
      </p:sp>
      <p:sp>
        <p:nvSpPr>
          <p:cNvPr id="756" name="Google Shape;756;p74"/>
          <p:cNvSpPr txBox="1"/>
          <p:nvPr>
            <p:ph idx="1" type="body"/>
          </p:nvPr>
        </p:nvSpPr>
        <p:spPr>
          <a:xfrm>
            <a:off x="4785360" y="1423989"/>
            <a:ext cx="7000240" cy="2680651"/>
          </a:xfrm>
          <a:prstGeom prst="rect">
            <a:avLst/>
          </a:prstGeom>
          <a:noFill/>
          <a:ln>
            <a:noFill/>
          </a:ln>
        </p:spPr>
        <p:txBody>
          <a:bodyPr anchorCtr="0" anchor="t" bIns="45700" lIns="91425" spcFirstLastPara="1" rIns="91425" wrap="square" tIns="45700">
            <a:noAutofit/>
          </a:bodyPr>
          <a:lstStyle/>
          <a:p>
            <a:pPr indent="-179388" lvl="0" marL="179388" rtl="0" algn="l">
              <a:lnSpc>
                <a:spcPct val="90000"/>
              </a:lnSpc>
              <a:spcBef>
                <a:spcPts val="0"/>
              </a:spcBef>
              <a:spcAft>
                <a:spcPts val="0"/>
              </a:spcAft>
              <a:buClr>
                <a:schemeClr val="lt1"/>
              </a:buClr>
              <a:buSzPts val="2200"/>
              <a:buChar char="•"/>
            </a:pPr>
            <a:r>
              <a:rPr lang="en-US" sz="2200"/>
              <a:t>Creating rights agreements that allow access according to community custom</a:t>
            </a:r>
            <a:endParaRPr/>
          </a:p>
          <a:p>
            <a:pPr indent="-179388" lvl="0" marL="179388" rtl="0" algn="l">
              <a:lnSpc>
                <a:spcPct val="90000"/>
              </a:lnSpc>
              <a:spcBef>
                <a:spcPts val="500"/>
              </a:spcBef>
              <a:spcAft>
                <a:spcPts val="0"/>
              </a:spcAft>
              <a:buClr>
                <a:schemeClr val="lt1"/>
              </a:buClr>
              <a:buSzPts val="2200"/>
              <a:buChar char="•"/>
            </a:pPr>
            <a:r>
              <a:rPr lang="en-US" sz="2200"/>
              <a:t>Copies given to practitioners and others accordingly</a:t>
            </a:r>
            <a:endParaRPr/>
          </a:p>
          <a:p>
            <a:pPr indent="-179388" lvl="0" marL="179388" rtl="0" algn="l">
              <a:lnSpc>
                <a:spcPct val="90000"/>
              </a:lnSpc>
              <a:spcBef>
                <a:spcPts val="500"/>
              </a:spcBef>
              <a:spcAft>
                <a:spcPts val="0"/>
              </a:spcAft>
              <a:buClr>
                <a:schemeClr val="lt1"/>
              </a:buClr>
              <a:buSzPts val="2200"/>
              <a:buChar char="•"/>
            </a:pPr>
            <a:r>
              <a:rPr lang="en-US" sz="2200"/>
              <a:t> Deposit in community archive, museum or community centre. </a:t>
            </a:r>
            <a:endParaRPr/>
          </a:p>
          <a:p>
            <a:pPr indent="-179388" lvl="0" marL="179388" rtl="0" algn="l">
              <a:lnSpc>
                <a:spcPct val="90000"/>
              </a:lnSpc>
              <a:spcBef>
                <a:spcPts val="500"/>
              </a:spcBef>
              <a:spcAft>
                <a:spcPts val="0"/>
              </a:spcAft>
              <a:buClr>
                <a:schemeClr val="lt1"/>
              </a:buClr>
              <a:buSzPts val="2200"/>
              <a:buChar char="•"/>
            </a:pPr>
            <a:r>
              <a:rPr lang="en-US" sz="2200"/>
              <a:t>Inventory materials deposited in archives, museum, etc. with stipulations for community access, and appropriate use</a:t>
            </a:r>
            <a:endParaRPr/>
          </a:p>
        </p:txBody>
      </p:sp>
      <p:pic>
        <p:nvPicPr>
          <p:cNvPr id="757" name="Google Shape;757;p74"/>
          <p:cNvPicPr preferRelativeResize="0"/>
          <p:nvPr>
            <p:ph idx="3" type="body"/>
          </p:nvPr>
        </p:nvPicPr>
        <p:blipFill rotWithShape="1">
          <a:blip r:embed="rId3">
            <a:alphaModFix/>
          </a:blip>
          <a:srcRect b="0" l="0" r="0" t="0"/>
          <a:stretch/>
        </p:blipFill>
        <p:spPr>
          <a:xfrm>
            <a:off x="984886" y="1423989"/>
            <a:ext cx="3560700" cy="2368500"/>
          </a:xfrm>
          <a:prstGeom prst="rect">
            <a:avLst/>
          </a:prstGeom>
          <a:noFill/>
          <a:ln cap="flat" cmpd="sng" w="9525">
            <a:solidFill>
              <a:srgbClr val="000000"/>
            </a:solidFill>
            <a:prstDash val="solid"/>
            <a:round/>
            <a:headEnd len="sm" w="sm" type="none"/>
            <a:tailEnd len="sm" w="sm" type="none"/>
          </a:ln>
        </p:spPr>
      </p:pic>
      <p:sp>
        <p:nvSpPr>
          <p:cNvPr id="758" name="Google Shape;758;p74"/>
          <p:cNvSpPr/>
          <p:nvPr/>
        </p:nvSpPr>
        <p:spPr>
          <a:xfrm>
            <a:off x="829950" y="4308150"/>
            <a:ext cx="5869200" cy="388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lt1"/>
                </a:solidFill>
                <a:latin typeface="Corbel"/>
                <a:ea typeface="Corbel"/>
                <a:cs typeface="Corbel"/>
                <a:sym typeface="Corbel"/>
              </a:rPr>
              <a:t>Example: songs and stories from Uganda</a:t>
            </a:r>
            <a:endParaRPr b="1" sz="2000">
              <a:solidFill>
                <a:schemeClr val="lt1"/>
              </a:solidFill>
              <a:latin typeface="Corbel"/>
              <a:ea typeface="Corbel"/>
              <a:cs typeface="Corbel"/>
              <a:sym typeface="Corbel"/>
            </a:endParaRPr>
          </a:p>
        </p:txBody>
      </p:sp>
      <p:sp>
        <p:nvSpPr>
          <p:cNvPr id="759" name="Google Shape;759;p74"/>
          <p:cNvSpPr/>
          <p:nvPr/>
        </p:nvSpPr>
        <p:spPr>
          <a:xfrm>
            <a:off x="829946" y="4696459"/>
            <a:ext cx="8984614" cy="143116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1800">
                <a:solidFill>
                  <a:schemeClr val="lt1"/>
                </a:solidFill>
                <a:latin typeface="Corbel"/>
                <a:ea typeface="Corbel"/>
                <a:cs typeface="Corbel"/>
                <a:sym typeface="Corbel"/>
              </a:rPr>
              <a:t>13 stories, songs, lullabies and game songs of the Baganda people of Southern Uganda</a:t>
            </a:r>
            <a:endParaRPr>
              <a:solidFill>
                <a:schemeClr val="lt1"/>
              </a:solidFill>
              <a:latin typeface="Corbel"/>
              <a:ea typeface="Corbel"/>
              <a:cs typeface="Corbel"/>
              <a:sym typeface="Corbel"/>
            </a:endParaRPr>
          </a:p>
          <a:p>
            <a:pPr indent="-285750" lvl="0" marL="285750" marR="0" rtl="0" algn="l">
              <a:lnSpc>
                <a:spcPct val="100000"/>
              </a:lnSpc>
              <a:spcBef>
                <a:spcPts val="600"/>
              </a:spcBef>
              <a:spcAft>
                <a:spcPts val="0"/>
              </a:spcAft>
              <a:buClr>
                <a:schemeClr val="lt1"/>
              </a:buClr>
              <a:buSzPts val="1800"/>
              <a:buFont typeface="Corbel"/>
              <a:buChar char="•"/>
            </a:pPr>
            <a:r>
              <a:rPr lang="en-US" sz="1800">
                <a:solidFill>
                  <a:schemeClr val="lt1"/>
                </a:solidFill>
                <a:latin typeface="Corbel"/>
                <a:ea typeface="Corbel"/>
                <a:cs typeface="Corbel"/>
                <a:sym typeface="Corbel"/>
              </a:rPr>
              <a:t>Texts in Luganda with music notation for anybody to be able to sing them.</a:t>
            </a:r>
            <a:endParaRPr>
              <a:solidFill>
                <a:schemeClr val="lt1"/>
              </a:solidFill>
              <a:latin typeface="Corbel"/>
              <a:ea typeface="Corbel"/>
              <a:cs typeface="Corbel"/>
              <a:sym typeface="Corbel"/>
            </a:endParaRPr>
          </a:p>
          <a:p>
            <a:pPr indent="-285750" lvl="0" marL="285750" marR="0" rtl="0" algn="l">
              <a:lnSpc>
                <a:spcPct val="100000"/>
              </a:lnSpc>
              <a:spcBef>
                <a:spcPts val="600"/>
              </a:spcBef>
              <a:spcAft>
                <a:spcPts val="0"/>
              </a:spcAft>
              <a:buClr>
                <a:schemeClr val="lt1"/>
              </a:buClr>
              <a:buSzPts val="1800"/>
              <a:buFont typeface="Corbel"/>
              <a:buChar char="•"/>
            </a:pPr>
            <a:r>
              <a:rPr lang="en-US" sz="1800">
                <a:solidFill>
                  <a:schemeClr val="lt1"/>
                </a:solidFill>
                <a:latin typeface="Corbel"/>
                <a:ea typeface="Corbel"/>
                <a:cs typeface="Corbel"/>
                <a:sym typeface="Corbel"/>
              </a:rPr>
              <a:t>Translations in English</a:t>
            </a:r>
            <a:endParaRPr>
              <a:solidFill>
                <a:schemeClr val="lt1"/>
              </a:solidFill>
              <a:latin typeface="Corbel"/>
              <a:ea typeface="Corbel"/>
              <a:cs typeface="Corbel"/>
              <a:sym typeface="Corbel"/>
            </a:endParaRPr>
          </a:p>
          <a:p>
            <a:pPr indent="-285750" lvl="0" marL="285750" marR="0" rtl="0" algn="l">
              <a:lnSpc>
                <a:spcPct val="100000"/>
              </a:lnSpc>
              <a:spcBef>
                <a:spcPts val="600"/>
              </a:spcBef>
              <a:spcAft>
                <a:spcPts val="0"/>
              </a:spcAft>
              <a:buClr>
                <a:schemeClr val="lt1"/>
              </a:buClr>
              <a:buSzPts val="1800"/>
              <a:buFont typeface="Corbel"/>
              <a:buChar char="•"/>
            </a:pPr>
            <a:r>
              <a:rPr lang="en-US" sz="1800">
                <a:solidFill>
                  <a:schemeClr val="lt1"/>
                </a:solidFill>
                <a:latin typeface="Corbel"/>
                <a:ea typeface="Corbel"/>
                <a:cs typeface="Corbel"/>
                <a:sym typeface="Corbel"/>
              </a:rPr>
              <a:t>Pronunciation to be able to pronounce Luganda words.</a:t>
            </a:r>
            <a:endParaRPr>
              <a:solidFill>
                <a:schemeClr val="lt1"/>
              </a:solidFill>
              <a:latin typeface="Corbel"/>
              <a:ea typeface="Corbel"/>
              <a:cs typeface="Corbel"/>
              <a:sym typeface="Corbel"/>
            </a:endParaRPr>
          </a:p>
        </p:txBody>
      </p:sp>
      <p:pic>
        <p:nvPicPr>
          <p:cNvPr id="760" name="Google Shape;760;p74"/>
          <p:cNvPicPr preferRelativeResize="0"/>
          <p:nvPr/>
        </p:nvPicPr>
        <p:blipFill rotWithShape="1">
          <a:blip r:embed="rId4">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sp>
        <p:nvSpPr>
          <p:cNvPr id="765" name="Google Shape;765;p75"/>
          <p:cNvSpPr txBox="1"/>
          <p:nvPr>
            <p:ph type="ctrTitle"/>
          </p:nvPr>
        </p:nvSpPr>
        <p:spPr>
          <a:xfrm>
            <a:off x="1524000" y="674538"/>
            <a:ext cx="9144000" cy="2387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b="1" lang="en-US"/>
              <a:t>Legal framework</a:t>
            </a:r>
            <a:endParaRPr b="1"/>
          </a:p>
        </p:txBody>
      </p:sp>
      <p:sp>
        <p:nvSpPr>
          <p:cNvPr id="766" name="Google Shape;766;p7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t/>
            </a:r>
            <a:endParaRPr/>
          </a:p>
        </p:txBody>
      </p:sp>
      <p:pic>
        <p:nvPicPr>
          <p:cNvPr id="767" name="Google Shape;767;p75"/>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pic>
        <p:nvPicPr>
          <p:cNvPr id="768" name="Google Shape;768;p75"/>
          <p:cNvPicPr preferRelativeResize="0"/>
          <p:nvPr/>
        </p:nvPicPr>
        <p:blipFill rotWithShape="1">
          <a:blip r:embed="rId4">
            <a:alphaModFix/>
          </a:blip>
          <a:srcRect b="0" l="0" r="0" t="0"/>
          <a:stretch/>
        </p:blipFill>
        <p:spPr>
          <a:xfrm>
            <a:off x="5140412" y="3602049"/>
            <a:ext cx="1911175" cy="19112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sp>
        <p:nvSpPr>
          <p:cNvPr id="773" name="Google Shape;773;p76"/>
          <p:cNvSpPr txBox="1"/>
          <p:nvPr>
            <p:ph type="title"/>
          </p:nvPr>
        </p:nvSpPr>
        <p:spPr>
          <a:xfrm>
            <a:off x="1043812" y="4568239"/>
            <a:ext cx="6480175" cy="49212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Font typeface="Calibri"/>
              <a:buNone/>
            </a:pPr>
            <a:r>
              <a:rPr lang="en-US" sz="1800"/>
              <a:t>Related terms</a:t>
            </a:r>
            <a:endParaRPr/>
          </a:p>
        </p:txBody>
      </p:sp>
      <p:grpSp>
        <p:nvGrpSpPr>
          <p:cNvPr id="774" name="Google Shape;774;p76"/>
          <p:cNvGrpSpPr/>
          <p:nvPr/>
        </p:nvGrpSpPr>
        <p:grpSpPr>
          <a:xfrm>
            <a:off x="4718065" y="2746045"/>
            <a:ext cx="3717693" cy="1752022"/>
            <a:chOff x="1504162" y="1056141"/>
            <a:chExt cx="3717693" cy="1752022"/>
          </a:xfrm>
        </p:grpSpPr>
        <p:sp>
          <p:nvSpPr>
            <p:cNvPr id="775" name="Google Shape;775;p76"/>
            <p:cNvSpPr/>
            <p:nvPr/>
          </p:nvSpPr>
          <p:spPr>
            <a:xfrm>
              <a:off x="1504162" y="1056141"/>
              <a:ext cx="1470537" cy="1189344"/>
            </a:xfrm>
            <a:prstGeom prst="ellipse">
              <a:avLst/>
            </a:prstGeom>
            <a:solidFill>
              <a:srgbClr val="599BD5">
                <a:alpha val="49803"/>
              </a:srgb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76"/>
            <p:cNvSpPr txBox="1"/>
            <p:nvPr/>
          </p:nvSpPr>
          <p:spPr>
            <a:xfrm>
              <a:off x="1719517" y="1230316"/>
              <a:ext cx="1039827" cy="840994"/>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None/>
              </a:pPr>
              <a:r>
                <a:rPr lang="en-US" sz="2000">
                  <a:solidFill>
                    <a:schemeClr val="dk1"/>
                  </a:solidFill>
                  <a:latin typeface="Calibri"/>
                  <a:ea typeface="Calibri"/>
                  <a:cs typeface="Calibri"/>
                  <a:sym typeface="Calibri"/>
                </a:rPr>
                <a:t>Privacy</a:t>
              </a:r>
              <a:endParaRPr sz="2000">
                <a:solidFill>
                  <a:schemeClr val="dk1"/>
                </a:solidFill>
                <a:latin typeface="Calibri"/>
                <a:ea typeface="Calibri"/>
                <a:cs typeface="Calibri"/>
                <a:sym typeface="Calibri"/>
              </a:endParaRPr>
            </a:p>
          </p:txBody>
        </p:sp>
        <p:sp>
          <p:nvSpPr>
            <p:cNvPr id="777" name="Google Shape;777;p76"/>
            <p:cNvSpPr/>
            <p:nvPr/>
          </p:nvSpPr>
          <p:spPr>
            <a:xfrm>
              <a:off x="2415973" y="1443320"/>
              <a:ext cx="1764913" cy="1364843"/>
            </a:xfrm>
            <a:prstGeom prst="ellipse">
              <a:avLst/>
            </a:prstGeom>
            <a:solidFill>
              <a:srgbClr val="599BD5">
                <a:alpha val="49803"/>
              </a:srgb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76"/>
            <p:cNvSpPr txBox="1"/>
            <p:nvPr/>
          </p:nvSpPr>
          <p:spPr>
            <a:xfrm>
              <a:off x="2674439" y="1643197"/>
              <a:ext cx="1247981" cy="965089"/>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None/>
              </a:pPr>
              <a:r>
                <a:rPr lang="en-US" sz="1800">
                  <a:solidFill>
                    <a:schemeClr val="dk1"/>
                  </a:solidFill>
                  <a:latin typeface="Calibri"/>
                  <a:ea typeface="Calibri"/>
                  <a:cs typeface="Calibri"/>
                  <a:sym typeface="Calibri"/>
                </a:rPr>
                <a:t>Permission</a:t>
              </a:r>
              <a:endParaRPr sz="1800">
                <a:solidFill>
                  <a:schemeClr val="dk1"/>
                </a:solidFill>
                <a:latin typeface="Calibri"/>
                <a:ea typeface="Calibri"/>
                <a:cs typeface="Calibri"/>
                <a:sym typeface="Calibri"/>
              </a:endParaRPr>
            </a:p>
          </p:txBody>
        </p:sp>
        <p:sp>
          <p:nvSpPr>
            <p:cNvPr id="779" name="Google Shape;779;p76"/>
            <p:cNvSpPr/>
            <p:nvPr/>
          </p:nvSpPr>
          <p:spPr>
            <a:xfrm>
              <a:off x="3704509" y="1853197"/>
              <a:ext cx="1517346" cy="927536"/>
            </a:xfrm>
            <a:prstGeom prst="ellipse">
              <a:avLst/>
            </a:prstGeom>
            <a:solidFill>
              <a:srgbClr val="599BD5">
                <a:alpha val="49803"/>
              </a:srgb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76"/>
            <p:cNvSpPr txBox="1"/>
            <p:nvPr/>
          </p:nvSpPr>
          <p:spPr>
            <a:xfrm>
              <a:off x="3926719" y="1989032"/>
              <a:ext cx="1072926" cy="655866"/>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None/>
              </a:pPr>
              <a:r>
                <a:rPr lang="en-US" sz="2000">
                  <a:solidFill>
                    <a:schemeClr val="dk1"/>
                  </a:solidFill>
                  <a:latin typeface="Calibri"/>
                  <a:ea typeface="Calibri"/>
                  <a:cs typeface="Calibri"/>
                  <a:sym typeface="Calibri"/>
                </a:rPr>
                <a:t>Respect</a:t>
              </a:r>
              <a:endParaRPr sz="2000">
                <a:solidFill>
                  <a:schemeClr val="dk1"/>
                </a:solidFill>
                <a:latin typeface="Calibri"/>
                <a:ea typeface="Calibri"/>
                <a:cs typeface="Calibri"/>
                <a:sym typeface="Calibri"/>
              </a:endParaRPr>
            </a:p>
          </p:txBody>
        </p:sp>
      </p:grpSp>
      <p:sp>
        <p:nvSpPr>
          <p:cNvPr id="781" name="Google Shape;781;p76"/>
          <p:cNvSpPr/>
          <p:nvPr/>
        </p:nvSpPr>
        <p:spPr>
          <a:xfrm>
            <a:off x="6714175" y="2337162"/>
            <a:ext cx="1348451" cy="1228607"/>
          </a:xfrm>
          <a:prstGeom prst="ellipse">
            <a:avLst/>
          </a:prstGeom>
          <a:gradFill>
            <a:gsLst>
              <a:gs pos="0">
                <a:srgbClr val="70A5DA"/>
              </a:gs>
              <a:gs pos="50000">
                <a:srgbClr val="539BDB"/>
              </a:gs>
              <a:gs pos="100000">
                <a:srgbClr val="4288C8"/>
              </a:gs>
            </a:gsLst>
            <a:lin ang="5400000" scaled="0"/>
          </a:gra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82" name="Google Shape;782;p76"/>
          <p:cNvSpPr txBox="1"/>
          <p:nvPr/>
        </p:nvSpPr>
        <p:spPr>
          <a:xfrm>
            <a:off x="6963031" y="2951465"/>
            <a:ext cx="1099595" cy="28358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Tradition</a:t>
            </a:r>
            <a:endParaRPr/>
          </a:p>
        </p:txBody>
      </p:sp>
      <p:grpSp>
        <p:nvGrpSpPr>
          <p:cNvPr id="783" name="Google Shape;783;p76"/>
          <p:cNvGrpSpPr/>
          <p:nvPr/>
        </p:nvGrpSpPr>
        <p:grpSpPr>
          <a:xfrm>
            <a:off x="5190719" y="4093525"/>
            <a:ext cx="2145960" cy="2628327"/>
            <a:chOff x="3404785" y="254987"/>
            <a:chExt cx="2145960" cy="2628327"/>
          </a:xfrm>
        </p:grpSpPr>
        <p:sp>
          <p:nvSpPr>
            <p:cNvPr id="784" name="Google Shape;784;p76"/>
            <p:cNvSpPr/>
            <p:nvPr/>
          </p:nvSpPr>
          <p:spPr>
            <a:xfrm>
              <a:off x="3534978" y="1275416"/>
              <a:ext cx="1992438" cy="1607898"/>
            </a:xfrm>
            <a:prstGeom prst="ellipse">
              <a:avLst/>
            </a:prstGeom>
            <a:solidFill>
              <a:srgbClr val="F4B081">
                <a:alpha val="49803"/>
              </a:srgb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76"/>
            <p:cNvSpPr txBox="1"/>
            <p:nvPr/>
          </p:nvSpPr>
          <p:spPr>
            <a:xfrm>
              <a:off x="3826764" y="1510887"/>
              <a:ext cx="1408866" cy="1136956"/>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None/>
              </a:pPr>
              <a:r>
                <a:rPr lang="en-US" sz="2000">
                  <a:solidFill>
                    <a:schemeClr val="dk1"/>
                  </a:solidFill>
                  <a:latin typeface="Calibri"/>
                  <a:ea typeface="Calibri"/>
                  <a:cs typeface="Calibri"/>
                  <a:sym typeface="Calibri"/>
                </a:rPr>
                <a:t>Rights</a:t>
              </a:r>
              <a:endParaRPr sz="2000">
                <a:solidFill>
                  <a:schemeClr val="dk1"/>
                </a:solidFill>
                <a:latin typeface="Calibri"/>
                <a:ea typeface="Calibri"/>
                <a:cs typeface="Calibri"/>
                <a:sym typeface="Calibri"/>
              </a:endParaRPr>
            </a:p>
          </p:txBody>
        </p:sp>
        <p:sp>
          <p:nvSpPr>
            <p:cNvPr id="786" name="Google Shape;786;p76"/>
            <p:cNvSpPr/>
            <p:nvPr/>
          </p:nvSpPr>
          <p:spPr>
            <a:xfrm>
              <a:off x="3404785" y="254987"/>
              <a:ext cx="2145960" cy="1441569"/>
            </a:xfrm>
            <a:prstGeom prst="ellipse">
              <a:avLst/>
            </a:prstGeom>
            <a:solidFill>
              <a:srgbClr val="BFBFBF">
                <a:alpha val="49803"/>
              </a:srgb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76"/>
            <p:cNvSpPr txBox="1"/>
            <p:nvPr/>
          </p:nvSpPr>
          <p:spPr>
            <a:xfrm>
              <a:off x="3719054" y="466100"/>
              <a:ext cx="1517422" cy="1019343"/>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None/>
              </a:pPr>
              <a:r>
                <a:rPr lang="en-US" sz="2000">
                  <a:solidFill>
                    <a:schemeClr val="dk1"/>
                  </a:solidFill>
                  <a:latin typeface="Calibri"/>
                  <a:ea typeface="Calibri"/>
                  <a:cs typeface="Calibri"/>
                  <a:sym typeface="Calibri"/>
                </a:rPr>
                <a:t>Customary</a:t>
              </a:r>
              <a:endParaRPr/>
            </a:p>
            <a:p>
              <a:pPr indent="0" lvl="0" marL="0" marR="0" rtl="0" algn="ctr">
                <a:lnSpc>
                  <a:spcPct val="90000"/>
                </a:lnSpc>
                <a:spcBef>
                  <a:spcPts val="700"/>
                </a:spcBef>
                <a:spcAft>
                  <a:spcPts val="0"/>
                </a:spcAft>
                <a:buNone/>
              </a:pPr>
              <a:r>
                <a:rPr lang="en-US" sz="2000">
                  <a:solidFill>
                    <a:schemeClr val="dk1"/>
                  </a:solidFill>
                  <a:latin typeface="Calibri"/>
                  <a:ea typeface="Calibri"/>
                  <a:cs typeface="Calibri"/>
                  <a:sym typeface="Calibri"/>
                </a:rPr>
                <a:t>practice</a:t>
              </a:r>
              <a:endParaRPr sz="2000">
                <a:solidFill>
                  <a:schemeClr val="dk1"/>
                </a:solidFill>
                <a:latin typeface="Calibri"/>
                <a:ea typeface="Calibri"/>
                <a:cs typeface="Calibri"/>
                <a:sym typeface="Calibri"/>
              </a:endParaRPr>
            </a:p>
          </p:txBody>
        </p:sp>
      </p:grpSp>
      <p:sp>
        <p:nvSpPr>
          <p:cNvPr id="788" name="Google Shape;788;p76"/>
          <p:cNvSpPr txBox="1"/>
          <p:nvPr/>
        </p:nvSpPr>
        <p:spPr>
          <a:xfrm>
            <a:off x="9800190" y="6015224"/>
            <a:ext cx="5008098" cy="369332"/>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2400">
                <a:solidFill>
                  <a:schemeClr val="lt1"/>
                </a:solidFill>
                <a:latin typeface="Corbel"/>
                <a:ea typeface="Corbel"/>
                <a:cs typeface="Corbel"/>
                <a:sym typeface="Corbel"/>
              </a:rPr>
              <a:t>Add some more …</a:t>
            </a:r>
            <a:endParaRPr sz="2400">
              <a:solidFill>
                <a:schemeClr val="lt1"/>
              </a:solidFill>
              <a:latin typeface="Corbel"/>
              <a:ea typeface="Corbel"/>
              <a:cs typeface="Corbel"/>
              <a:sym typeface="Corbel"/>
            </a:endParaRPr>
          </a:p>
        </p:txBody>
      </p:sp>
      <p:sp>
        <p:nvSpPr>
          <p:cNvPr id="789" name="Google Shape;789;p76"/>
          <p:cNvSpPr/>
          <p:nvPr/>
        </p:nvSpPr>
        <p:spPr>
          <a:xfrm>
            <a:off x="7253031" y="4445739"/>
            <a:ext cx="1471854" cy="1336431"/>
          </a:xfrm>
          <a:prstGeom prst="ellipse">
            <a:avLst/>
          </a:prstGeom>
          <a:solidFill>
            <a:srgbClr val="FFFF00"/>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0" name="Google Shape;790;p76"/>
          <p:cNvSpPr txBox="1"/>
          <p:nvPr/>
        </p:nvSpPr>
        <p:spPr>
          <a:xfrm>
            <a:off x="7610331" y="4991487"/>
            <a:ext cx="1114554" cy="27699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Creativity</a:t>
            </a:r>
            <a:endParaRPr/>
          </a:p>
        </p:txBody>
      </p:sp>
      <p:sp>
        <p:nvSpPr>
          <p:cNvPr id="791" name="Google Shape;791;p76"/>
          <p:cNvSpPr/>
          <p:nvPr/>
        </p:nvSpPr>
        <p:spPr>
          <a:xfrm>
            <a:off x="7958452" y="2498325"/>
            <a:ext cx="1788489" cy="1580891"/>
          </a:xfrm>
          <a:prstGeom prst="ellipse">
            <a:avLst/>
          </a:prstGeom>
          <a:solidFill>
            <a:srgbClr val="FFC000"/>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2" name="Google Shape;792;p76"/>
          <p:cNvSpPr/>
          <p:nvPr/>
        </p:nvSpPr>
        <p:spPr>
          <a:xfrm>
            <a:off x="3488250" y="3659839"/>
            <a:ext cx="1945503" cy="1834131"/>
          </a:xfrm>
          <a:prstGeom prst="ellipse">
            <a:avLst/>
          </a:prstGeom>
          <a:solidFill>
            <a:srgbClr val="FFF2CC"/>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3" name="Google Shape;793;p76"/>
          <p:cNvSpPr txBox="1"/>
          <p:nvPr/>
        </p:nvSpPr>
        <p:spPr>
          <a:xfrm>
            <a:off x="3612009" y="4445739"/>
            <a:ext cx="2217741" cy="27699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Acknowledgement</a:t>
            </a:r>
            <a:endParaRPr/>
          </a:p>
        </p:txBody>
      </p:sp>
      <p:sp>
        <p:nvSpPr>
          <p:cNvPr id="794" name="Google Shape;794;p76"/>
          <p:cNvSpPr txBox="1"/>
          <p:nvPr/>
        </p:nvSpPr>
        <p:spPr>
          <a:xfrm>
            <a:off x="8204759" y="3288770"/>
            <a:ext cx="1788489" cy="27699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Confidentiality</a:t>
            </a:r>
            <a:endParaRPr/>
          </a:p>
        </p:txBody>
      </p:sp>
      <p:sp>
        <p:nvSpPr>
          <p:cNvPr id="795" name="Google Shape;795;p76"/>
          <p:cNvSpPr/>
          <p:nvPr/>
        </p:nvSpPr>
        <p:spPr>
          <a:xfrm>
            <a:off x="754262" y="663151"/>
            <a:ext cx="3250057"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200">
                <a:solidFill>
                  <a:schemeClr val="lt1"/>
                </a:solidFill>
                <a:latin typeface="Corbel"/>
                <a:ea typeface="Corbel"/>
                <a:cs typeface="Corbel"/>
                <a:sym typeface="Corbel"/>
              </a:rPr>
              <a:t>Ethics: what does it mean?</a:t>
            </a:r>
            <a:endParaRPr>
              <a:solidFill>
                <a:schemeClr val="lt1"/>
              </a:solidFill>
              <a:latin typeface="Corbel"/>
              <a:ea typeface="Corbel"/>
              <a:cs typeface="Corbel"/>
              <a:sym typeface="Corbel"/>
            </a:endParaRPr>
          </a:p>
        </p:txBody>
      </p:sp>
      <p:sp>
        <p:nvSpPr>
          <p:cNvPr id="796" name="Google Shape;796;p76"/>
          <p:cNvSpPr/>
          <p:nvPr/>
        </p:nvSpPr>
        <p:spPr>
          <a:xfrm>
            <a:off x="4283899" y="639133"/>
            <a:ext cx="5815259"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200">
                <a:solidFill>
                  <a:schemeClr val="lt1"/>
                </a:solidFill>
                <a:latin typeface="Corbel"/>
                <a:ea typeface="Corbel"/>
                <a:cs typeface="Corbel"/>
                <a:sym typeface="Corbel"/>
              </a:rPr>
              <a:t>Doing the ‘right’ thing</a:t>
            </a:r>
            <a:endParaRPr>
              <a:solidFill>
                <a:schemeClr val="lt1"/>
              </a:solidFill>
              <a:latin typeface="Corbel"/>
              <a:ea typeface="Corbel"/>
              <a:cs typeface="Corbel"/>
              <a:sym typeface="Corbel"/>
            </a:endParaRPr>
          </a:p>
          <a:p>
            <a:pPr indent="0" lvl="0" marL="0" marR="0" rtl="0" algn="l">
              <a:spcBef>
                <a:spcPts val="0"/>
              </a:spcBef>
              <a:spcAft>
                <a:spcPts val="0"/>
              </a:spcAft>
              <a:buNone/>
            </a:pPr>
            <a:r>
              <a:rPr lang="en-US" sz="2200">
                <a:solidFill>
                  <a:schemeClr val="lt1"/>
                </a:solidFill>
                <a:latin typeface="Corbel"/>
                <a:ea typeface="Corbel"/>
                <a:cs typeface="Corbel"/>
                <a:sym typeface="Corbel"/>
              </a:rPr>
              <a:t>Honesty, transparency</a:t>
            </a:r>
            <a:endParaRPr>
              <a:solidFill>
                <a:schemeClr val="lt1"/>
              </a:solidFill>
              <a:latin typeface="Corbel"/>
              <a:ea typeface="Corbel"/>
              <a:cs typeface="Corbel"/>
              <a:sym typeface="Corbel"/>
            </a:endParaRPr>
          </a:p>
          <a:p>
            <a:pPr indent="0" lvl="0" marL="0" marR="0" rtl="0" algn="l">
              <a:spcBef>
                <a:spcPts val="0"/>
              </a:spcBef>
              <a:spcAft>
                <a:spcPts val="0"/>
              </a:spcAft>
              <a:buNone/>
            </a:pPr>
            <a:r>
              <a:rPr lang="en-US" sz="2200">
                <a:solidFill>
                  <a:schemeClr val="lt1"/>
                </a:solidFill>
                <a:latin typeface="Corbel"/>
                <a:ea typeface="Corbel"/>
                <a:cs typeface="Corbel"/>
                <a:sym typeface="Corbel"/>
              </a:rPr>
              <a:t>Sensitivity to cultural norms</a:t>
            </a:r>
            <a:endParaRPr>
              <a:solidFill>
                <a:schemeClr val="lt1"/>
              </a:solidFill>
              <a:latin typeface="Corbel"/>
              <a:ea typeface="Corbel"/>
              <a:cs typeface="Corbel"/>
              <a:sym typeface="Corbel"/>
            </a:endParaRPr>
          </a:p>
          <a:p>
            <a:pPr indent="0" lvl="0" marL="0" marR="0" rtl="0" algn="l">
              <a:spcBef>
                <a:spcPts val="0"/>
              </a:spcBef>
              <a:spcAft>
                <a:spcPts val="0"/>
              </a:spcAft>
              <a:buNone/>
            </a:pPr>
            <a:r>
              <a:rPr lang="en-US" sz="2200">
                <a:solidFill>
                  <a:schemeClr val="lt1"/>
                </a:solidFill>
                <a:latin typeface="Corbel"/>
                <a:ea typeface="Corbel"/>
                <a:cs typeface="Corbel"/>
                <a:sym typeface="Corbel"/>
              </a:rPr>
              <a:t>Not exploiting </a:t>
            </a:r>
            <a:r>
              <a:rPr lang="en-US" sz="2000">
                <a:solidFill>
                  <a:schemeClr val="lt1"/>
                </a:solidFill>
                <a:latin typeface="Corbel"/>
                <a:ea typeface="Corbel"/>
                <a:cs typeface="Corbel"/>
                <a:sym typeface="Corbel"/>
              </a:rPr>
              <a:t>Morally / Legally / Commercially</a:t>
            </a:r>
            <a:endParaRPr sz="2000">
              <a:solidFill>
                <a:schemeClr val="lt1"/>
              </a:solidFill>
              <a:latin typeface="Corbel"/>
              <a:ea typeface="Corbel"/>
              <a:cs typeface="Corbel"/>
              <a:sym typeface="Corbel"/>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id="801" name="Google Shape;801;p77"/>
          <p:cNvSpPr txBox="1"/>
          <p:nvPr>
            <p:ph type="title"/>
          </p:nvPr>
        </p:nvSpPr>
        <p:spPr>
          <a:xfrm>
            <a:off x="990540" y="922031"/>
            <a:ext cx="10323900" cy="23160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83333"/>
              <a:buFont typeface="Calibri"/>
              <a:buNone/>
            </a:pPr>
            <a:r>
              <a:rPr lang="en-US"/>
              <a:t>Ethical principles for safeguarding ICH 2015 </a:t>
            </a:r>
            <a:br>
              <a:rPr lang="en-US"/>
            </a:br>
            <a:r>
              <a:rPr lang="en-US" sz="2400"/>
              <a:t>Valencia meeting</a:t>
            </a:r>
            <a:br>
              <a:rPr lang="en-US" sz="2400"/>
            </a:br>
            <a:r>
              <a:rPr lang="en-US" sz="2400"/>
              <a:t>first step in the global discussion on a model code of ethics for ICH </a:t>
            </a:r>
            <a:br>
              <a:rPr lang="en-US" sz="2400"/>
            </a:br>
            <a:r>
              <a:rPr lang="en-US" sz="2400"/>
              <a:t>12 Ethical principles for safeguarding ICH</a:t>
            </a:r>
            <a:br>
              <a:rPr lang="en-US" sz="2400"/>
            </a:br>
            <a:r>
              <a:rPr lang="en-US" sz="2400"/>
              <a:t>to be used as a basis for the development of specific codes of ethics  </a:t>
            </a:r>
            <a:br>
              <a:rPr lang="en-US" sz="2400"/>
            </a:br>
            <a:r>
              <a:rPr lang="en-US" sz="2400"/>
              <a:t>many are relevant for inventorying</a:t>
            </a:r>
            <a:br>
              <a:rPr lang="en-US" sz="2400"/>
            </a:br>
            <a:endParaRPr sz="2400"/>
          </a:p>
        </p:txBody>
      </p:sp>
      <p:sp>
        <p:nvSpPr>
          <p:cNvPr id="802" name="Google Shape;802;p77"/>
          <p:cNvSpPr txBox="1"/>
          <p:nvPr>
            <p:ph idx="1" type="body"/>
          </p:nvPr>
        </p:nvSpPr>
        <p:spPr>
          <a:xfrm>
            <a:off x="1138025" y="3237885"/>
            <a:ext cx="9561300" cy="4493400"/>
          </a:xfrm>
          <a:prstGeom prst="rect">
            <a:avLst/>
          </a:prstGeom>
          <a:noFill/>
          <a:ln>
            <a:noFill/>
          </a:ln>
        </p:spPr>
        <p:txBody>
          <a:bodyPr anchorCtr="0" anchor="t" bIns="45700" lIns="91425" spcFirstLastPara="1" rIns="91425" wrap="square" tIns="45700">
            <a:normAutofit/>
          </a:bodyPr>
          <a:lstStyle/>
          <a:p>
            <a:pPr indent="0" lvl="3" marL="0" rtl="0" algn="l">
              <a:lnSpc>
                <a:spcPct val="90000"/>
              </a:lnSpc>
              <a:spcBef>
                <a:spcPts val="0"/>
              </a:spcBef>
              <a:spcAft>
                <a:spcPts val="0"/>
              </a:spcAft>
              <a:buClr>
                <a:schemeClr val="dk1"/>
              </a:buClr>
              <a:buSzPts val="2800"/>
              <a:buNone/>
            </a:pPr>
            <a:r>
              <a:rPr b="1" lang="en-US" sz="2800"/>
              <a:t>Key aspects of ethics in community-based inventorying</a:t>
            </a:r>
            <a:endParaRPr b="1" sz="2800"/>
          </a:p>
          <a:p>
            <a:pPr indent="-228600" lvl="0" marL="228600" rtl="0" algn="l">
              <a:lnSpc>
                <a:spcPct val="90000"/>
              </a:lnSpc>
              <a:spcBef>
                <a:spcPts val="1000"/>
              </a:spcBef>
              <a:spcAft>
                <a:spcPts val="0"/>
              </a:spcAft>
              <a:buClr>
                <a:schemeClr val="lt1"/>
              </a:buClr>
              <a:buSzPts val="2200"/>
              <a:buChar char="•"/>
            </a:pPr>
            <a:r>
              <a:rPr lang="en-US" sz="2200"/>
              <a:t>Ethics is culture specific</a:t>
            </a:r>
            <a:endParaRPr/>
          </a:p>
          <a:p>
            <a:pPr indent="-228600" lvl="0" marL="228600" rtl="0" algn="l">
              <a:lnSpc>
                <a:spcPct val="90000"/>
              </a:lnSpc>
              <a:spcBef>
                <a:spcPts val="1000"/>
              </a:spcBef>
              <a:spcAft>
                <a:spcPts val="0"/>
              </a:spcAft>
              <a:buClr>
                <a:schemeClr val="lt1"/>
              </a:buClr>
              <a:buSzPts val="2200"/>
              <a:buChar char="•"/>
            </a:pPr>
            <a:r>
              <a:rPr lang="en-US" sz="2200"/>
              <a:t>Ethics usually refers to engagement with ‘the other’</a:t>
            </a:r>
            <a:endParaRPr/>
          </a:p>
          <a:p>
            <a:pPr indent="-228600" lvl="3" marL="1600200" rtl="0" algn="l">
              <a:lnSpc>
                <a:spcPct val="90000"/>
              </a:lnSpc>
              <a:spcBef>
                <a:spcPts val="500"/>
              </a:spcBef>
              <a:spcAft>
                <a:spcPts val="0"/>
              </a:spcAft>
              <a:buClr>
                <a:schemeClr val="lt1"/>
              </a:buClr>
              <a:buSzPts val="2000"/>
              <a:buChar char="•"/>
            </a:pPr>
            <a:r>
              <a:rPr lang="en-US" sz="2000"/>
              <a:t>Ethnographic research</a:t>
            </a:r>
            <a:endParaRPr/>
          </a:p>
          <a:p>
            <a:pPr indent="-228600" lvl="3" marL="1600200" rtl="0" algn="l">
              <a:lnSpc>
                <a:spcPct val="90000"/>
              </a:lnSpc>
              <a:spcBef>
                <a:spcPts val="500"/>
              </a:spcBef>
              <a:spcAft>
                <a:spcPts val="0"/>
              </a:spcAft>
              <a:buClr>
                <a:schemeClr val="lt1"/>
              </a:buClr>
              <a:buSzPts val="2000"/>
              <a:buChar char="•"/>
            </a:pPr>
            <a:r>
              <a:rPr lang="en-US" sz="2000"/>
              <a:t>Ethics statements of professional bodies, archives, museums …</a:t>
            </a:r>
            <a:endParaRPr/>
          </a:p>
          <a:p>
            <a:pPr indent="-228600" lvl="0" marL="228600" rtl="0" algn="l">
              <a:lnSpc>
                <a:spcPct val="90000"/>
              </a:lnSpc>
              <a:spcBef>
                <a:spcPts val="1000"/>
              </a:spcBef>
              <a:spcAft>
                <a:spcPts val="0"/>
              </a:spcAft>
              <a:buClr>
                <a:schemeClr val="lt1"/>
              </a:buClr>
              <a:buSzPts val="2200"/>
              <a:buChar char="•"/>
            </a:pPr>
            <a:r>
              <a:rPr lang="en-US" sz="2200"/>
              <a:t>Issues of ‘insider’ vs. ‘outsider’</a:t>
            </a:r>
            <a:endParaRPr/>
          </a:p>
          <a:p>
            <a:pPr indent="-76200" lvl="1" marL="685800" rtl="0" algn="l">
              <a:lnSpc>
                <a:spcPct val="90000"/>
              </a:lnSpc>
              <a:spcBef>
                <a:spcPts val="500"/>
              </a:spcBef>
              <a:spcAft>
                <a:spcPts val="0"/>
              </a:spcAft>
              <a:buClr>
                <a:schemeClr val="dk1"/>
              </a:buClr>
              <a:buSzPts val="2400"/>
              <a:buNone/>
            </a:pPr>
            <a:r>
              <a:t/>
            </a:r>
            <a:endParaRPr b="0"/>
          </a:p>
          <a:p>
            <a:pPr indent="-50800" lvl="0" marL="228600" rtl="0" algn="l">
              <a:lnSpc>
                <a:spcPct val="90000"/>
              </a:lnSpc>
              <a:spcBef>
                <a:spcPts val="1000"/>
              </a:spcBef>
              <a:spcAft>
                <a:spcPts val="0"/>
              </a:spcAft>
              <a:buClr>
                <a:schemeClr val="dk1"/>
              </a:buClr>
              <a:buSzPts val="2800"/>
              <a:buNone/>
            </a:pPr>
            <a:r>
              <a:t/>
            </a:r>
            <a:endParaRPr/>
          </a:p>
        </p:txBody>
      </p:sp>
      <p:pic>
        <p:nvPicPr>
          <p:cNvPr id="803" name="Google Shape;803;p77"/>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sp>
        <p:nvSpPr>
          <p:cNvPr id="808" name="Google Shape;808;p78"/>
          <p:cNvSpPr txBox="1"/>
          <p:nvPr>
            <p:ph type="title"/>
          </p:nvPr>
        </p:nvSpPr>
        <p:spPr>
          <a:xfrm>
            <a:off x="3806826" y="642939"/>
            <a:ext cx="6480175" cy="49212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a:t>Ethical and legal issues</a:t>
            </a:r>
            <a:endParaRPr/>
          </a:p>
        </p:txBody>
      </p:sp>
      <p:sp>
        <p:nvSpPr>
          <p:cNvPr id="809" name="Google Shape;809;p78"/>
          <p:cNvSpPr txBox="1"/>
          <p:nvPr/>
        </p:nvSpPr>
        <p:spPr>
          <a:xfrm>
            <a:off x="4269300" y="1570454"/>
            <a:ext cx="4209300" cy="4679400"/>
          </a:xfrm>
          <a:prstGeom prst="rect">
            <a:avLst/>
          </a:prstGeom>
          <a:noFill/>
          <a:ln>
            <a:noFill/>
          </a:ln>
        </p:spPr>
        <p:txBody>
          <a:bodyPr anchorCtr="0" anchor="t" bIns="0" lIns="0" spcFirstLastPara="1" rIns="0" wrap="square" tIns="0">
            <a:spAutoFit/>
          </a:bodyPr>
          <a:lstStyle/>
          <a:p>
            <a:pPr indent="-342900" lvl="0" marL="342900" marR="0" rtl="0" algn="l">
              <a:spcBef>
                <a:spcPts val="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Ethical and legal issues often overlap</a:t>
            </a:r>
            <a:endParaRPr>
              <a:solidFill>
                <a:schemeClr val="lt1"/>
              </a:solidFill>
              <a:latin typeface="Corbel"/>
              <a:ea typeface="Corbel"/>
              <a:cs typeface="Corbel"/>
              <a:sym typeface="Corbel"/>
            </a:endParaRPr>
          </a:p>
          <a:p>
            <a:pPr indent="-203200" lvl="0" marL="342900" marR="0" rtl="0" algn="l">
              <a:spcBef>
                <a:spcPts val="0"/>
              </a:spcBef>
              <a:spcAft>
                <a:spcPts val="0"/>
              </a:spcAft>
              <a:buClr>
                <a:schemeClr val="dk1"/>
              </a:buClr>
              <a:buSzPts val="2200"/>
              <a:buFont typeface="Arial"/>
              <a:buNone/>
            </a:pPr>
            <a:r>
              <a:t/>
            </a:r>
            <a:endParaRPr sz="2200">
              <a:solidFill>
                <a:schemeClr val="lt1"/>
              </a:solidFill>
              <a:latin typeface="Corbel"/>
              <a:ea typeface="Corbel"/>
              <a:cs typeface="Corbel"/>
              <a:sym typeface="Corbel"/>
            </a:endParaRPr>
          </a:p>
          <a:p>
            <a:pPr indent="-342900" lvl="0" marL="342900" marR="0" rtl="0" algn="l">
              <a:spcBef>
                <a:spcPts val="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Ethical norms often come to the foreground when the law fails to protect</a:t>
            </a:r>
            <a:endParaRPr>
              <a:solidFill>
                <a:schemeClr val="lt1"/>
              </a:solidFill>
              <a:latin typeface="Corbel"/>
              <a:ea typeface="Corbel"/>
              <a:cs typeface="Corbel"/>
              <a:sym typeface="Corbel"/>
            </a:endParaRPr>
          </a:p>
          <a:p>
            <a:pPr indent="-203200" lvl="0" marL="342900" marR="0" rtl="0" algn="l">
              <a:spcBef>
                <a:spcPts val="0"/>
              </a:spcBef>
              <a:spcAft>
                <a:spcPts val="0"/>
              </a:spcAft>
              <a:buClr>
                <a:schemeClr val="dk1"/>
              </a:buClr>
              <a:buSzPts val="2200"/>
              <a:buFont typeface="Arial"/>
              <a:buNone/>
            </a:pPr>
            <a:r>
              <a:t/>
            </a:r>
            <a:endParaRPr sz="2200">
              <a:solidFill>
                <a:schemeClr val="lt1"/>
              </a:solidFill>
              <a:latin typeface="Corbel"/>
              <a:ea typeface="Corbel"/>
              <a:cs typeface="Corbel"/>
              <a:sym typeface="Corbel"/>
            </a:endParaRPr>
          </a:p>
          <a:p>
            <a:pPr indent="-342900" lvl="0" marL="342900" marR="0" rtl="0" algn="l">
              <a:spcBef>
                <a:spcPts val="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Moral rights</a:t>
            </a:r>
            <a:endParaRPr>
              <a:solidFill>
                <a:schemeClr val="lt1"/>
              </a:solidFill>
              <a:latin typeface="Corbel"/>
              <a:ea typeface="Corbel"/>
              <a:cs typeface="Corbel"/>
              <a:sym typeface="Corbel"/>
            </a:endParaRPr>
          </a:p>
          <a:p>
            <a:pPr indent="-203200" lvl="0" marL="342900" marR="0" rtl="0" algn="l">
              <a:spcBef>
                <a:spcPts val="0"/>
              </a:spcBef>
              <a:spcAft>
                <a:spcPts val="0"/>
              </a:spcAft>
              <a:buClr>
                <a:schemeClr val="dk1"/>
              </a:buClr>
              <a:buSzPts val="2200"/>
              <a:buFont typeface="Arial"/>
              <a:buNone/>
            </a:pPr>
            <a:r>
              <a:t/>
            </a:r>
            <a:endParaRPr sz="2200">
              <a:solidFill>
                <a:schemeClr val="lt1"/>
              </a:solidFill>
              <a:latin typeface="Corbel"/>
              <a:ea typeface="Corbel"/>
              <a:cs typeface="Corbel"/>
              <a:sym typeface="Corbel"/>
            </a:endParaRPr>
          </a:p>
          <a:p>
            <a:pPr indent="-342900" lvl="0" marL="342900" marR="0" rtl="0" algn="l">
              <a:spcBef>
                <a:spcPts val="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Free, prior and informed consent</a:t>
            </a:r>
            <a:endParaRPr>
              <a:solidFill>
                <a:schemeClr val="lt1"/>
              </a:solidFill>
              <a:latin typeface="Corbel"/>
              <a:ea typeface="Corbel"/>
              <a:cs typeface="Corbel"/>
              <a:sym typeface="Corbel"/>
            </a:endParaRPr>
          </a:p>
          <a:p>
            <a:pPr indent="-203200" lvl="0" marL="342900" marR="0" rtl="0" algn="l">
              <a:spcBef>
                <a:spcPts val="0"/>
              </a:spcBef>
              <a:spcAft>
                <a:spcPts val="0"/>
              </a:spcAft>
              <a:buClr>
                <a:schemeClr val="dk1"/>
              </a:buClr>
              <a:buSzPts val="2200"/>
              <a:buFont typeface="Arial"/>
              <a:buNone/>
            </a:pPr>
            <a:r>
              <a:t/>
            </a:r>
            <a:endParaRPr sz="2200">
              <a:solidFill>
                <a:schemeClr val="lt1"/>
              </a:solidFill>
              <a:latin typeface="Corbel"/>
              <a:ea typeface="Corbel"/>
              <a:cs typeface="Corbel"/>
              <a:sym typeface="Corbel"/>
            </a:endParaRPr>
          </a:p>
          <a:p>
            <a:pPr indent="-342900" lvl="0" marL="342900" marR="0" rtl="0" algn="l">
              <a:spcBef>
                <a:spcPts val="0"/>
              </a:spcBef>
              <a:spcAft>
                <a:spcPts val="0"/>
              </a:spcAft>
              <a:buClr>
                <a:schemeClr val="lt1"/>
              </a:buClr>
              <a:buSzPts val="2200"/>
              <a:buFont typeface="Corbel"/>
              <a:buChar char="•"/>
            </a:pPr>
            <a:r>
              <a:rPr lang="en-US" sz="2200">
                <a:solidFill>
                  <a:schemeClr val="lt1"/>
                </a:solidFill>
                <a:latin typeface="Corbel"/>
                <a:ea typeface="Corbel"/>
                <a:cs typeface="Corbel"/>
                <a:sym typeface="Corbel"/>
              </a:rPr>
              <a:t>Possible conflicts</a:t>
            </a:r>
            <a:endParaRPr>
              <a:solidFill>
                <a:schemeClr val="lt1"/>
              </a:solidFill>
              <a:latin typeface="Corbel"/>
              <a:ea typeface="Corbel"/>
              <a:cs typeface="Corbel"/>
              <a:sym typeface="Corbel"/>
            </a:endParaRPr>
          </a:p>
          <a:p>
            <a:pPr indent="-342900" lvl="1" marL="800100" marR="0" rtl="0" algn="l">
              <a:spcBef>
                <a:spcPts val="0"/>
              </a:spcBef>
              <a:spcAft>
                <a:spcPts val="0"/>
              </a:spcAft>
              <a:buClr>
                <a:schemeClr val="lt1"/>
              </a:buClr>
              <a:buSzPts val="2000"/>
              <a:buFont typeface="Corbel"/>
              <a:buChar char="•"/>
            </a:pPr>
            <a:r>
              <a:rPr i="0" lang="en-US" sz="2000" u="none" cap="none" strike="noStrike">
                <a:solidFill>
                  <a:schemeClr val="lt1"/>
                </a:solidFill>
                <a:latin typeface="Corbel"/>
                <a:ea typeface="Corbel"/>
                <a:cs typeface="Corbel"/>
                <a:sym typeface="Corbel"/>
              </a:rPr>
              <a:t>Copyright</a:t>
            </a:r>
            <a:endParaRPr>
              <a:solidFill>
                <a:schemeClr val="lt1"/>
              </a:solidFill>
              <a:latin typeface="Corbel"/>
              <a:ea typeface="Corbel"/>
              <a:cs typeface="Corbel"/>
              <a:sym typeface="Corbel"/>
            </a:endParaRPr>
          </a:p>
          <a:p>
            <a:pPr indent="-342900" lvl="1" marL="800100" marR="0" rtl="0" algn="l">
              <a:spcBef>
                <a:spcPts val="0"/>
              </a:spcBef>
              <a:spcAft>
                <a:spcPts val="0"/>
              </a:spcAft>
              <a:buClr>
                <a:schemeClr val="lt1"/>
              </a:buClr>
              <a:buSzPts val="2000"/>
              <a:buFont typeface="Corbel"/>
              <a:buChar char="•"/>
            </a:pPr>
            <a:r>
              <a:rPr i="0" lang="en-US" sz="2000" u="none" cap="none" strike="noStrike">
                <a:solidFill>
                  <a:schemeClr val="lt1"/>
                </a:solidFill>
                <a:latin typeface="Corbel"/>
                <a:ea typeface="Corbel"/>
                <a:cs typeface="Corbel"/>
                <a:sym typeface="Corbel"/>
              </a:rPr>
              <a:t>State laws</a:t>
            </a:r>
            <a:endParaRPr>
              <a:solidFill>
                <a:schemeClr val="lt1"/>
              </a:solidFill>
              <a:latin typeface="Corbel"/>
              <a:ea typeface="Corbel"/>
              <a:cs typeface="Corbel"/>
              <a:sym typeface="Corbel"/>
            </a:endParaRPr>
          </a:p>
        </p:txBody>
      </p:sp>
      <p:grpSp>
        <p:nvGrpSpPr>
          <p:cNvPr id="810" name="Google Shape;810;p78"/>
          <p:cNvGrpSpPr/>
          <p:nvPr/>
        </p:nvGrpSpPr>
        <p:grpSpPr>
          <a:xfrm>
            <a:off x="1363982" y="2833401"/>
            <a:ext cx="10121161" cy="2474029"/>
            <a:chOff x="101111" y="1236159"/>
            <a:chExt cx="10121161" cy="2474029"/>
          </a:xfrm>
        </p:grpSpPr>
        <p:sp>
          <p:nvSpPr>
            <p:cNvPr id="811" name="Google Shape;811;p78"/>
            <p:cNvSpPr/>
            <p:nvPr/>
          </p:nvSpPr>
          <p:spPr>
            <a:xfrm rot="-5400000">
              <a:off x="162613" y="1174657"/>
              <a:ext cx="2406976" cy="2529980"/>
            </a:xfrm>
            <a:prstGeom prst="downArrow">
              <a:avLst>
                <a:gd fmla="val 50000" name="adj1"/>
                <a:gd fmla="val 35000" name="adj2"/>
              </a:avLst>
            </a:prstGeom>
            <a:solidFill>
              <a:srgbClr val="A8D08C"/>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78"/>
            <p:cNvSpPr txBox="1"/>
            <p:nvPr/>
          </p:nvSpPr>
          <p:spPr>
            <a:xfrm>
              <a:off x="101112" y="1837903"/>
              <a:ext cx="2108759" cy="1203488"/>
            </a:xfrm>
            <a:prstGeom prst="rect">
              <a:avLst/>
            </a:prstGeom>
            <a:noFill/>
            <a:ln>
              <a:noFill/>
            </a:ln>
          </p:spPr>
          <p:txBody>
            <a:bodyPr anchorCtr="0" anchor="ctr" bIns="298700" lIns="298700" spcFirstLastPara="1" rIns="298700" wrap="square" tIns="298700">
              <a:noAutofit/>
            </a:bodyPr>
            <a:lstStyle/>
            <a:p>
              <a:pPr indent="0" lvl="0" marL="0" marR="0" rtl="0" algn="ctr">
                <a:lnSpc>
                  <a:spcPct val="90000"/>
                </a:lnSpc>
                <a:spcBef>
                  <a:spcPts val="0"/>
                </a:spcBef>
                <a:spcAft>
                  <a:spcPts val="0"/>
                </a:spcAft>
                <a:buNone/>
              </a:pPr>
              <a:r>
                <a:rPr lang="en-US" sz="4200">
                  <a:solidFill>
                    <a:schemeClr val="lt1"/>
                  </a:solidFill>
                  <a:latin typeface="Corbel"/>
                  <a:ea typeface="Corbel"/>
                  <a:cs typeface="Corbel"/>
                  <a:sym typeface="Corbel"/>
                </a:rPr>
                <a:t>Ethics</a:t>
              </a:r>
              <a:endParaRPr sz="4200">
                <a:solidFill>
                  <a:schemeClr val="lt1"/>
                </a:solidFill>
                <a:latin typeface="Corbel"/>
                <a:ea typeface="Corbel"/>
                <a:cs typeface="Corbel"/>
                <a:sym typeface="Corbel"/>
              </a:endParaRPr>
            </a:p>
          </p:txBody>
        </p:sp>
        <p:sp>
          <p:nvSpPr>
            <p:cNvPr id="813" name="Google Shape;813;p78"/>
            <p:cNvSpPr/>
            <p:nvPr/>
          </p:nvSpPr>
          <p:spPr>
            <a:xfrm rot="5400000">
              <a:off x="7692593" y="1180510"/>
              <a:ext cx="2420359" cy="2638997"/>
            </a:xfrm>
            <a:prstGeom prst="downArrow">
              <a:avLst>
                <a:gd fmla="val 50000" name="adj1"/>
                <a:gd fmla="val 35000" name="adj2"/>
              </a:avLst>
            </a:prstGeom>
            <a:solidFill>
              <a:srgbClr val="C9C9C9"/>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78"/>
            <p:cNvSpPr txBox="1"/>
            <p:nvPr/>
          </p:nvSpPr>
          <p:spPr>
            <a:xfrm>
              <a:off x="8006838" y="1894919"/>
              <a:ext cx="2215434" cy="1210179"/>
            </a:xfrm>
            <a:prstGeom prst="rect">
              <a:avLst/>
            </a:prstGeom>
            <a:noFill/>
            <a:ln>
              <a:noFill/>
            </a:ln>
          </p:spPr>
          <p:txBody>
            <a:bodyPr anchorCtr="0" anchor="ctr" bIns="298700" lIns="298700" spcFirstLastPara="1" rIns="298700" wrap="square" tIns="298700">
              <a:noAutofit/>
            </a:bodyPr>
            <a:lstStyle/>
            <a:p>
              <a:pPr indent="0" lvl="0" marL="0" marR="0" rtl="0" algn="ctr">
                <a:lnSpc>
                  <a:spcPct val="90000"/>
                </a:lnSpc>
                <a:spcBef>
                  <a:spcPts val="0"/>
                </a:spcBef>
                <a:spcAft>
                  <a:spcPts val="0"/>
                </a:spcAft>
                <a:buNone/>
              </a:pPr>
              <a:r>
                <a:rPr lang="en-US" sz="4200">
                  <a:solidFill>
                    <a:schemeClr val="lt1"/>
                  </a:solidFill>
                  <a:latin typeface="Corbel"/>
                  <a:ea typeface="Corbel"/>
                  <a:cs typeface="Corbel"/>
                  <a:sym typeface="Corbel"/>
                </a:rPr>
                <a:t>Law</a:t>
              </a:r>
              <a:endParaRPr sz="4200">
                <a:solidFill>
                  <a:schemeClr val="lt1"/>
                </a:solidFill>
                <a:latin typeface="Corbel"/>
                <a:ea typeface="Corbel"/>
                <a:cs typeface="Corbel"/>
                <a:sym typeface="Corbel"/>
              </a:endParaRPr>
            </a:p>
          </p:txBody>
        </p:sp>
      </p:gr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sp>
        <p:nvSpPr>
          <p:cNvPr id="820" name="Google Shape;820;p79"/>
          <p:cNvSpPr txBox="1"/>
          <p:nvPr>
            <p:ph type="title"/>
          </p:nvPr>
        </p:nvSpPr>
        <p:spPr>
          <a:xfrm>
            <a:off x="3806826" y="417514"/>
            <a:ext cx="6480175" cy="554037"/>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sz="3600"/>
              <a:t>Ethics, editing and rights</a:t>
            </a:r>
            <a:endParaRPr sz="2400"/>
          </a:p>
        </p:txBody>
      </p:sp>
      <p:sp>
        <p:nvSpPr>
          <p:cNvPr id="821" name="Google Shape;821;p79"/>
          <p:cNvSpPr txBox="1"/>
          <p:nvPr>
            <p:ph idx="1" type="body"/>
          </p:nvPr>
        </p:nvSpPr>
        <p:spPr>
          <a:xfrm>
            <a:off x="5930900" y="1836738"/>
            <a:ext cx="4356100" cy="3308350"/>
          </a:xfrm>
          <a:prstGeom prst="rect">
            <a:avLst/>
          </a:prstGeom>
          <a:noFill/>
          <a:ln>
            <a:noFill/>
          </a:ln>
        </p:spPr>
        <p:txBody>
          <a:bodyPr anchorCtr="0" anchor="t" bIns="45700" lIns="91425" spcFirstLastPara="1" rIns="91425" wrap="square" tIns="45700">
            <a:normAutofit lnSpcReduction="20000"/>
          </a:bodyPr>
          <a:lstStyle/>
          <a:p>
            <a:pPr indent="-179388" lvl="0" marL="179388" rtl="0" algn="l">
              <a:lnSpc>
                <a:spcPct val="100000"/>
              </a:lnSpc>
              <a:spcBef>
                <a:spcPts val="0"/>
              </a:spcBef>
              <a:spcAft>
                <a:spcPts val="0"/>
              </a:spcAft>
              <a:buClr>
                <a:schemeClr val="lt1"/>
              </a:buClr>
              <a:buSzPts val="2000"/>
              <a:buChar char="•"/>
            </a:pPr>
            <a:r>
              <a:rPr lang="en-US" sz="2000"/>
              <a:t>Whose story is it ?</a:t>
            </a:r>
            <a:endParaRPr/>
          </a:p>
          <a:p>
            <a:pPr indent="-179388" lvl="0" marL="179388" rtl="0" algn="l">
              <a:lnSpc>
                <a:spcPct val="100000"/>
              </a:lnSpc>
              <a:spcBef>
                <a:spcPts val="600"/>
              </a:spcBef>
              <a:spcAft>
                <a:spcPts val="0"/>
              </a:spcAft>
              <a:buClr>
                <a:schemeClr val="lt1"/>
              </a:buClr>
              <a:buSzPts val="2000"/>
              <a:buChar char="•"/>
            </a:pPr>
            <a:r>
              <a:rPr lang="en-US" sz="2000"/>
              <a:t>Transparency of purpose</a:t>
            </a:r>
            <a:endParaRPr/>
          </a:p>
          <a:p>
            <a:pPr indent="-179388" lvl="0" marL="179388" rtl="0" algn="l">
              <a:lnSpc>
                <a:spcPct val="100000"/>
              </a:lnSpc>
              <a:spcBef>
                <a:spcPts val="600"/>
              </a:spcBef>
              <a:spcAft>
                <a:spcPts val="0"/>
              </a:spcAft>
              <a:buClr>
                <a:schemeClr val="lt1"/>
              </a:buClr>
              <a:buSzPts val="2000"/>
              <a:buChar char="•"/>
            </a:pPr>
            <a:r>
              <a:rPr lang="en-US" sz="2000"/>
              <a:t>Community consensus and editing</a:t>
            </a:r>
            <a:endParaRPr/>
          </a:p>
          <a:p>
            <a:pPr indent="-179388" lvl="0" marL="179388" rtl="0" algn="l">
              <a:lnSpc>
                <a:spcPct val="100000"/>
              </a:lnSpc>
              <a:spcBef>
                <a:spcPts val="600"/>
              </a:spcBef>
              <a:spcAft>
                <a:spcPts val="0"/>
              </a:spcAft>
              <a:buClr>
                <a:schemeClr val="lt1"/>
              </a:buClr>
              <a:buSzPts val="2000"/>
              <a:buChar char="•"/>
            </a:pPr>
            <a:r>
              <a:rPr lang="en-US" sz="2000"/>
              <a:t>Achieving collective editing and authorship</a:t>
            </a:r>
            <a:endParaRPr/>
          </a:p>
          <a:p>
            <a:pPr indent="-179388" lvl="0" marL="179388" rtl="0" algn="l">
              <a:lnSpc>
                <a:spcPct val="100000"/>
              </a:lnSpc>
              <a:spcBef>
                <a:spcPts val="600"/>
              </a:spcBef>
              <a:spcAft>
                <a:spcPts val="0"/>
              </a:spcAft>
              <a:buClr>
                <a:schemeClr val="lt1"/>
              </a:buClr>
              <a:buSzPts val="2000"/>
              <a:buChar char="•"/>
            </a:pPr>
            <a:r>
              <a:rPr lang="en-US" sz="2000"/>
              <a:t>Acknowledgment and attribution</a:t>
            </a:r>
            <a:endParaRPr/>
          </a:p>
          <a:p>
            <a:pPr indent="-179388" lvl="0" marL="179388" rtl="0" algn="l">
              <a:lnSpc>
                <a:spcPct val="100000"/>
              </a:lnSpc>
              <a:spcBef>
                <a:spcPts val="600"/>
              </a:spcBef>
              <a:spcAft>
                <a:spcPts val="0"/>
              </a:spcAft>
              <a:buClr>
                <a:schemeClr val="lt1"/>
              </a:buClr>
              <a:buSzPts val="2000"/>
              <a:buChar char="•"/>
            </a:pPr>
            <a:r>
              <a:rPr lang="en-US" sz="2000"/>
              <a:t>Community screening </a:t>
            </a:r>
            <a:endParaRPr/>
          </a:p>
          <a:p>
            <a:pPr indent="-179388" lvl="0" marL="179388" rtl="0" algn="l">
              <a:lnSpc>
                <a:spcPct val="100000"/>
              </a:lnSpc>
              <a:spcBef>
                <a:spcPts val="600"/>
              </a:spcBef>
              <a:spcAft>
                <a:spcPts val="0"/>
              </a:spcAft>
              <a:buClr>
                <a:schemeClr val="lt1"/>
              </a:buClr>
              <a:buSzPts val="2000"/>
              <a:buChar char="•"/>
            </a:pPr>
            <a:r>
              <a:rPr lang="en-US" sz="2000"/>
              <a:t>Copyright and IPR issues</a:t>
            </a:r>
            <a:endParaRPr/>
          </a:p>
          <a:p>
            <a:pPr indent="-52387" lvl="0" marL="179388" rtl="0" algn="l">
              <a:lnSpc>
                <a:spcPct val="100000"/>
              </a:lnSpc>
              <a:spcBef>
                <a:spcPts val="600"/>
              </a:spcBef>
              <a:spcAft>
                <a:spcPts val="0"/>
              </a:spcAft>
              <a:buClr>
                <a:schemeClr val="dk1"/>
              </a:buClr>
              <a:buSzPts val="2000"/>
              <a:buNone/>
            </a:pPr>
            <a:r>
              <a:t/>
            </a:r>
            <a:endParaRPr sz="2000"/>
          </a:p>
        </p:txBody>
      </p:sp>
      <p:pic>
        <p:nvPicPr>
          <p:cNvPr id="822" name="Google Shape;822;p79"/>
          <p:cNvPicPr preferRelativeResize="0"/>
          <p:nvPr/>
        </p:nvPicPr>
        <p:blipFill rotWithShape="1">
          <a:blip r:embed="rId3">
            <a:alphaModFix/>
          </a:blip>
          <a:srcRect b="0" l="0" r="0" t="0"/>
          <a:stretch/>
        </p:blipFill>
        <p:spPr>
          <a:xfrm>
            <a:off x="1873250" y="1836739"/>
            <a:ext cx="3867150" cy="2185987"/>
          </a:xfrm>
          <a:prstGeom prst="rect">
            <a:avLst/>
          </a:prstGeom>
          <a:noFill/>
          <a:ln>
            <a:noFill/>
          </a:ln>
        </p:spPr>
      </p:pic>
      <p:sp>
        <p:nvSpPr>
          <p:cNvPr id="823" name="Google Shape;823;p79"/>
          <p:cNvSpPr/>
          <p:nvPr/>
        </p:nvSpPr>
        <p:spPr>
          <a:xfrm>
            <a:off x="1931989" y="4100514"/>
            <a:ext cx="1165225" cy="122237"/>
          </a:xfrm>
          <a:prstGeom prst="rect">
            <a:avLst/>
          </a:prstGeom>
          <a:noFill/>
          <a:ln>
            <a:noFill/>
          </a:ln>
        </p:spPr>
        <p:txBody>
          <a:bodyPr anchorCtr="0" anchor="ctr" bIns="0" lIns="0" spcFirstLastPara="1" rIns="0" wrap="square" tIns="0">
            <a:spAutoFit/>
          </a:bodyPr>
          <a:lstStyle/>
          <a:p>
            <a:pPr indent="0" lvl="0" marL="0" marR="0" rtl="0" algn="l">
              <a:spcBef>
                <a:spcPts val="0"/>
              </a:spcBef>
              <a:spcAft>
                <a:spcPts val="0"/>
              </a:spcAft>
              <a:buNone/>
            </a:pPr>
            <a:r>
              <a:rPr lang="en-US" sz="800">
                <a:solidFill>
                  <a:schemeClr val="lt1"/>
                </a:solidFill>
                <a:latin typeface="Corbel"/>
                <a:ea typeface="Corbel"/>
                <a:cs typeface="Corbel"/>
                <a:sym typeface="Corbel"/>
              </a:rPr>
              <a:t>©UNESCO / Tatenda</a:t>
            </a:r>
            <a:endParaRPr sz="800">
              <a:solidFill>
                <a:schemeClr val="lt1"/>
              </a:solidFill>
              <a:latin typeface="Corbel"/>
              <a:ea typeface="Corbel"/>
              <a:cs typeface="Corbel"/>
              <a:sym typeface="Corbel"/>
            </a:endParaRPr>
          </a:p>
        </p:txBody>
      </p:sp>
      <p:pic>
        <p:nvPicPr>
          <p:cNvPr id="824" name="Google Shape;824;p79"/>
          <p:cNvPicPr preferRelativeResize="0"/>
          <p:nvPr/>
        </p:nvPicPr>
        <p:blipFill rotWithShape="1">
          <a:blip r:embed="rId4">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8"/>
          <p:cNvSpPr txBox="1"/>
          <p:nvPr>
            <p:ph type="title"/>
          </p:nvPr>
        </p:nvSpPr>
        <p:spPr>
          <a:xfrm>
            <a:off x="2799551" y="425800"/>
            <a:ext cx="6477000" cy="5541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US" sz="3600"/>
              <a:t>Documenting the process</a:t>
            </a:r>
            <a:endParaRPr sz="3600"/>
          </a:p>
        </p:txBody>
      </p:sp>
      <p:pic>
        <p:nvPicPr>
          <p:cNvPr id="189" name="Google Shape;189;p8"/>
          <p:cNvPicPr preferRelativeResize="0"/>
          <p:nvPr/>
        </p:nvPicPr>
        <p:blipFill rotWithShape="1">
          <a:blip r:embed="rId3">
            <a:alphaModFix/>
          </a:blip>
          <a:srcRect b="0" l="0" r="0" t="0"/>
          <a:stretch/>
        </p:blipFill>
        <p:spPr>
          <a:xfrm>
            <a:off x="2035175" y="3035301"/>
            <a:ext cx="2598738" cy="1731963"/>
          </a:xfrm>
          <a:prstGeom prst="rect">
            <a:avLst/>
          </a:prstGeom>
          <a:noFill/>
          <a:ln>
            <a:noFill/>
          </a:ln>
        </p:spPr>
      </p:pic>
      <p:pic>
        <p:nvPicPr>
          <p:cNvPr id="190" name="Google Shape;190;p8"/>
          <p:cNvPicPr preferRelativeResize="0"/>
          <p:nvPr/>
        </p:nvPicPr>
        <p:blipFill rotWithShape="1">
          <a:blip r:embed="rId4">
            <a:alphaModFix/>
          </a:blip>
          <a:srcRect b="0" l="0" r="0" t="0"/>
          <a:stretch/>
        </p:blipFill>
        <p:spPr>
          <a:xfrm>
            <a:off x="4737100" y="3005139"/>
            <a:ext cx="2641600" cy="1762125"/>
          </a:xfrm>
          <a:prstGeom prst="rect">
            <a:avLst/>
          </a:prstGeom>
          <a:noFill/>
          <a:ln>
            <a:noFill/>
          </a:ln>
        </p:spPr>
      </p:pic>
      <p:pic>
        <p:nvPicPr>
          <p:cNvPr id="191" name="Google Shape;191;p8"/>
          <p:cNvPicPr preferRelativeResize="0"/>
          <p:nvPr/>
        </p:nvPicPr>
        <p:blipFill rotWithShape="1">
          <a:blip r:embed="rId5">
            <a:alphaModFix/>
          </a:blip>
          <a:srcRect b="0" l="0" r="0" t="0"/>
          <a:stretch/>
        </p:blipFill>
        <p:spPr>
          <a:xfrm>
            <a:off x="7481888" y="3005139"/>
            <a:ext cx="2641600" cy="1762125"/>
          </a:xfrm>
          <a:prstGeom prst="rect">
            <a:avLst/>
          </a:prstGeom>
          <a:noFill/>
          <a:ln>
            <a:noFill/>
          </a:ln>
        </p:spPr>
      </p:pic>
      <p:pic>
        <p:nvPicPr>
          <p:cNvPr id="192" name="Google Shape;192;p8"/>
          <p:cNvPicPr preferRelativeResize="0"/>
          <p:nvPr/>
        </p:nvPicPr>
        <p:blipFill rotWithShape="1">
          <a:blip r:embed="rId6">
            <a:alphaModFix/>
          </a:blip>
          <a:srcRect b="0" l="0" r="0" t="0"/>
          <a:stretch/>
        </p:blipFill>
        <p:spPr>
          <a:xfrm>
            <a:off x="2024063" y="1174750"/>
            <a:ext cx="2620962" cy="1747838"/>
          </a:xfrm>
          <a:prstGeom prst="rect">
            <a:avLst/>
          </a:prstGeom>
          <a:noFill/>
          <a:ln>
            <a:noFill/>
          </a:ln>
        </p:spPr>
      </p:pic>
      <p:pic>
        <p:nvPicPr>
          <p:cNvPr id="193" name="Google Shape;193;p8"/>
          <p:cNvPicPr preferRelativeResize="0"/>
          <p:nvPr/>
        </p:nvPicPr>
        <p:blipFill rotWithShape="1">
          <a:blip r:embed="rId7">
            <a:alphaModFix/>
          </a:blip>
          <a:srcRect b="0" l="0" r="0" t="0"/>
          <a:stretch/>
        </p:blipFill>
        <p:spPr>
          <a:xfrm>
            <a:off x="4737101" y="1187450"/>
            <a:ext cx="2601913" cy="1735138"/>
          </a:xfrm>
          <a:prstGeom prst="rect">
            <a:avLst/>
          </a:prstGeom>
          <a:noFill/>
          <a:ln>
            <a:noFill/>
          </a:ln>
        </p:spPr>
      </p:pic>
      <p:pic>
        <p:nvPicPr>
          <p:cNvPr id="194" name="Google Shape;194;p8"/>
          <p:cNvPicPr preferRelativeResize="0"/>
          <p:nvPr/>
        </p:nvPicPr>
        <p:blipFill rotWithShape="1">
          <a:blip r:embed="rId8">
            <a:alphaModFix/>
          </a:blip>
          <a:srcRect b="0" l="0" r="0" t="0"/>
          <a:stretch/>
        </p:blipFill>
        <p:spPr>
          <a:xfrm>
            <a:off x="7462839" y="1163638"/>
            <a:ext cx="2643187" cy="1763712"/>
          </a:xfrm>
          <a:prstGeom prst="rect">
            <a:avLst/>
          </a:prstGeom>
          <a:noFill/>
          <a:ln>
            <a:noFill/>
          </a:ln>
        </p:spPr>
      </p:pic>
      <p:pic>
        <p:nvPicPr>
          <p:cNvPr id="195" name="Google Shape;195;p8"/>
          <p:cNvPicPr preferRelativeResize="0"/>
          <p:nvPr/>
        </p:nvPicPr>
        <p:blipFill rotWithShape="1">
          <a:blip r:embed="rId9">
            <a:alphaModFix/>
          </a:blip>
          <a:srcRect b="0" l="0" r="0" t="0"/>
          <a:stretch/>
        </p:blipFill>
        <p:spPr>
          <a:xfrm>
            <a:off x="2035175" y="4851401"/>
            <a:ext cx="2598738" cy="1731963"/>
          </a:xfrm>
          <a:prstGeom prst="rect">
            <a:avLst/>
          </a:prstGeom>
          <a:noFill/>
          <a:ln>
            <a:noFill/>
          </a:ln>
        </p:spPr>
      </p:pic>
      <p:pic>
        <p:nvPicPr>
          <p:cNvPr id="196" name="Google Shape;196;p8"/>
          <p:cNvPicPr preferRelativeResize="0"/>
          <p:nvPr/>
        </p:nvPicPr>
        <p:blipFill rotWithShape="1">
          <a:blip r:embed="rId10">
            <a:alphaModFix/>
          </a:blip>
          <a:srcRect b="0" l="0" r="0" t="0"/>
          <a:stretch/>
        </p:blipFill>
        <p:spPr>
          <a:xfrm>
            <a:off x="4762501" y="4845051"/>
            <a:ext cx="2589213" cy="1725613"/>
          </a:xfrm>
          <a:prstGeom prst="rect">
            <a:avLst/>
          </a:prstGeom>
          <a:noFill/>
          <a:ln>
            <a:noFill/>
          </a:ln>
        </p:spPr>
      </p:pic>
      <p:pic>
        <p:nvPicPr>
          <p:cNvPr id="197" name="Google Shape;197;p8"/>
          <p:cNvPicPr preferRelativeResize="0"/>
          <p:nvPr/>
        </p:nvPicPr>
        <p:blipFill rotWithShape="1">
          <a:blip r:embed="rId11">
            <a:alphaModFix/>
          </a:blip>
          <a:srcRect b="0" l="0" r="0" t="0"/>
          <a:stretch/>
        </p:blipFill>
        <p:spPr>
          <a:xfrm>
            <a:off x="7481888" y="4845051"/>
            <a:ext cx="2597150" cy="1731963"/>
          </a:xfrm>
          <a:prstGeom prst="rect">
            <a:avLst/>
          </a:prstGeom>
          <a:noFill/>
          <a:ln>
            <a:noFill/>
          </a:ln>
        </p:spPr>
      </p:pic>
      <p:sp>
        <p:nvSpPr>
          <p:cNvPr id="198" name="Google Shape;198;p8"/>
          <p:cNvSpPr/>
          <p:nvPr/>
        </p:nvSpPr>
        <p:spPr>
          <a:xfrm>
            <a:off x="8802689" y="6654801"/>
            <a:ext cx="1476375" cy="123825"/>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800">
                <a:solidFill>
                  <a:schemeClr val="lt1"/>
                </a:solidFill>
                <a:latin typeface="Corbel"/>
                <a:ea typeface="Corbel"/>
                <a:cs typeface="Corbel"/>
                <a:sym typeface="Corbel"/>
              </a:rPr>
              <a:t>© UNESCO / James Muriuki</a:t>
            </a:r>
            <a:endParaRPr>
              <a:solidFill>
                <a:schemeClr val="lt1"/>
              </a:solidFill>
              <a:latin typeface="Corbel"/>
              <a:ea typeface="Corbel"/>
              <a:cs typeface="Corbel"/>
              <a:sym typeface="Corbel"/>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8" name="Shape 828"/>
        <p:cNvGrpSpPr/>
        <p:nvPr/>
      </p:nvGrpSpPr>
      <p:grpSpPr>
        <a:xfrm>
          <a:off x="0" y="0"/>
          <a:ext cx="0" cy="0"/>
          <a:chOff x="0" y="0"/>
          <a:chExt cx="0" cy="0"/>
        </a:xfrm>
      </p:grpSpPr>
      <p:sp>
        <p:nvSpPr>
          <p:cNvPr id="829" name="Google Shape;829;p80"/>
          <p:cNvSpPr txBox="1"/>
          <p:nvPr>
            <p:ph type="title"/>
          </p:nvPr>
        </p:nvSpPr>
        <p:spPr>
          <a:xfrm>
            <a:off x="3546138" y="1903038"/>
            <a:ext cx="6477000" cy="5208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240"/>
              <a:buFont typeface="Calibri"/>
              <a:buNone/>
            </a:pPr>
            <a:r>
              <a:rPr lang="en-US" sz="3640"/>
              <a:t>Metadata</a:t>
            </a:r>
            <a:br>
              <a:rPr lang="en-US" sz="3640"/>
            </a:br>
            <a:endParaRPr sz="3640"/>
          </a:p>
        </p:txBody>
      </p:sp>
      <p:sp>
        <p:nvSpPr>
          <p:cNvPr id="830" name="Google Shape;830;p80"/>
          <p:cNvSpPr txBox="1"/>
          <p:nvPr/>
        </p:nvSpPr>
        <p:spPr>
          <a:xfrm>
            <a:off x="3683263" y="2237639"/>
            <a:ext cx="6477000" cy="4097400"/>
          </a:xfrm>
          <a:prstGeom prst="rect">
            <a:avLst/>
          </a:prstGeom>
          <a:noFill/>
          <a:ln>
            <a:noFill/>
          </a:ln>
        </p:spPr>
        <p:txBody>
          <a:bodyPr anchorCtr="0" anchor="t" bIns="45700" lIns="91425" spcFirstLastPara="1" rIns="91425" wrap="square" tIns="45700">
            <a:noAutofit/>
          </a:bodyPr>
          <a:lstStyle/>
          <a:p>
            <a:pPr indent="-179388" lvl="0" marL="179388" marR="0" rtl="0" algn="l">
              <a:lnSpc>
                <a:spcPct val="90000"/>
              </a:lnSpc>
              <a:spcBef>
                <a:spcPts val="0"/>
              </a:spcBef>
              <a:spcAft>
                <a:spcPts val="0"/>
              </a:spcAft>
              <a:buClr>
                <a:schemeClr val="lt1"/>
              </a:buClr>
              <a:buSzPts val="2400"/>
              <a:buFont typeface="Corbel"/>
              <a:buChar char="•"/>
            </a:pPr>
            <a:r>
              <a:rPr lang="en-US" sz="2400">
                <a:solidFill>
                  <a:schemeClr val="lt1"/>
                </a:solidFill>
                <a:latin typeface="Corbel"/>
                <a:ea typeface="Corbel"/>
                <a:cs typeface="Corbel"/>
                <a:sym typeface="Corbel"/>
              </a:rPr>
              <a:t>‘data about data’</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chemeClr val="lt1"/>
              </a:buClr>
              <a:buSzPts val="2400"/>
              <a:buFont typeface="Corbel"/>
              <a:buChar char="•"/>
            </a:pPr>
            <a:r>
              <a:rPr lang="en-US" sz="2400">
                <a:solidFill>
                  <a:schemeClr val="lt1"/>
                </a:solidFill>
                <a:latin typeface="Corbel"/>
                <a:ea typeface="Corbel"/>
                <a:cs typeface="Corbel"/>
                <a:sym typeface="Corbel"/>
              </a:rPr>
              <a:t>digital content</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chemeClr val="lt1"/>
              </a:buClr>
              <a:buSzPts val="2400"/>
              <a:buFont typeface="Corbel"/>
              <a:buChar char="•"/>
            </a:pPr>
            <a:r>
              <a:rPr lang="en-US" sz="2400">
                <a:solidFill>
                  <a:schemeClr val="lt1"/>
                </a:solidFill>
                <a:latin typeface="Corbel"/>
                <a:ea typeface="Corbel"/>
                <a:cs typeface="Corbel"/>
                <a:sym typeface="Corbel"/>
              </a:rPr>
              <a:t>contained and stored in all digital files</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chemeClr val="lt1"/>
              </a:buClr>
              <a:buSzPts val="2400"/>
              <a:buFont typeface="Corbel"/>
              <a:buChar char="•"/>
            </a:pPr>
            <a:r>
              <a:rPr lang="en-US" sz="2400">
                <a:solidFill>
                  <a:schemeClr val="lt1"/>
                </a:solidFill>
                <a:latin typeface="Corbel"/>
                <a:ea typeface="Corbel"/>
                <a:cs typeface="Corbel"/>
                <a:sym typeface="Corbel"/>
              </a:rPr>
              <a:t>can be stored outside the files in a database</a:t>
            </a:r>
            <a:endParaRPr>
              <a:solidFill>
                <a:schemeClr val="lt1"/>
              </a:solidFill>
              <a:latin typeface="Corbel"/>
              <a:ea typeface="Corbel"/>
              <a:cs typeface="Corbel"/>
              <a:sym typeface="Corbel"/>
            </a:endParaRPr>
          </a:p>
          <a:p>
            <a:pPr indent="-52387" lvl="0" marL="179388" marR="0" rtl="0" algn="l">
              <a:lnSpc>
                <a:spcPct val="100000"/>
              </a:lnSpc>
              <a:spcBef>
                <a:spcPts val="600"/>
              </a:spcBef>
              <a:spcAft>
                <a:spcPts val="0"/>
              </a:spcAft>
              <a:buClr>
                <a:srgbClr val="07DEDB"/>
              </a:buClr>
              <a:buSzPts val="2000"/>
              <a:buFont typeface="Arial"/>
              <a:buNone/>
            </a:pPr>
            <a:r>
              <a:t/>
            </a:r>
            <a:endParaRPr sz="2000">
              <a:solidFill>
                <a:schemeClr val="lt1"/>
              </a:solidFill>
              <a:latin typeface="Corbel"/>
              <a:ea typeface="Corbel"/>
              <a:cs typeface="Corbel"/>
              <a:sym typeface="Corbel"/>
            </a:endParaRPr>
          </a:p>
        </p:txBody>
      </p:sp>
      <p:pic>
        <p:nvPicPr>
          <p:cNvPr id="831" name="Google Shape;831;p80"/>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sp>
        <p:nvSpPr>
          <p:cNvPr id="837" name="Google Shape;837;p81"/>
          <p:cNvSpPr txBox="1"/>
          <p:nvPr>
            <p:ph type="title"/>
          </p:nvPr>
        </p:nvSpPr>
        <p:spPr>
          <a:xfrm>
            <a:off x="3806826" y="581025"/>
            <a:ext cx="6480175" cy="554038"/>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sz="3600"/>
              <a:t>Data rights issues</a:t>
            </a:r>
            <a:endParaRPr/>
          </a:p>
        </p:txBody>
      </p:sp>
      <p:sp>
        <p:nvSpPr>
          <p:cNvPr id="838" name="Google Shape;838;p81"/>
          <p:cNvSpPr txBox="1"/>
          <p:nvPr>
            <p:ph idx="1" type="body"/>
          </p:nvPr>
        </p:nvSpPr>
        <p:spPr>
          <a:xfrm>
            <a:off x="5535614" y="1727201"/>
            <a:ext cx="4751387" cy="4462463"/>
          </a:xfrm>
          <a:prstGeom prst="rect">
            <a:avLst/>
          </a:prstGeom>
          <a:noFill/>
          <a:ln>
            <a:noFill/>
          </a:ln>
        </p:spPr>
        <p:txBody>
          <a:bodyPr anchorCtr="0" anchor="t" bIns="45700" lIns="91425" spcFirstLastPara="1" rIns="91425" wrap="square" tIns="45700">
            <a:normAutofit lnSpcReduction="20000"/>
          </a:bodyPr>
          <a:lstStyle/>
          <a:p>
            <a:pPr indent="-179388" lvl="0" marL="179388" rtl="0" algn="l">
              <a:lnSpc>
                <a:spcPct val="100000"/>
              </a:lnSpc>
              <a:spcBef>
                <a:spcPts val="0"/>
              </a:spcBef>
              <a:spcAft>
                <a:spcPts val="0"/>
              </a:spcAft>
              <a:buClr>
                <a:schemeClr val="lt1"/>
              </a:buClr>
              <a:buSzPts val="2000"/>
              <a:buChar char="•"/>
            </a:pPr>
            <a:r>
              <a:rPr lang="en-US" sz="2000"/>
              <a:t>Ensure all forms for free prior and informed consent are obtained and filed</a:t>
            </a:r>
            <a:endParaRPr/>
          </a:p>
          <a:p>
            <a:pPr indent="-179388" lvl="0" marL="179388" rtl="0" algn="l">
              <a:lnSpc>
                <a:spcPct val="100000"/>
              </a:lnSpc>
              <a:spcBef>
                <a:spcPts val="1200"/>
              </a:spcBef>
              <a:spcAft>
                <a:spcPts val="0"/>
              </a:spcAft>
              <a:buClr>
                <a:schemeClr val="lt1"/>
              </a:buClr>
              <a:buSzPts val="2000"/>
              <a:buChar char="•"/>
            </a:pPr>
            <a:r>
              <a:rPr lang="en-US" sz="2000"/>
              <a:t>Transfer any conditions for access and use to documents and lists for further use</a:t>
            </a:r>
            <a:endParaRPr/>
          </a:p>
          <a:p>
            <a:pPr indent="-179388" lvl="0" marL="179388" rtl="0" algn="l">
              <a:lnSpc>
                <a:spcPct val="100000"/>
              </a:lnSpc>
              <a:spcBef>
                <a:spcPts val="1200"/>
              </a:spcBef>
              <a:spcAft>
                <a:spcPts val="0"/>
              </a:spcAft>
              <a:buClr>
                <a:schemeClr val="lt1"/>
              </a:buClr>
              <a:buSzPts val="2000"/>
              <a:buChar char="•"/>
            </a:pPr>
            <a:r>
              <a:rPr lang="en-US" sz="2000"/>
              <a:t>Note if permission has been obtained for public or online access </a:t>
            </a:r>
            <a:endParaRPr/>
          </a:p>
          <a:p>
            <a:pPr indent="-179388" lvl="0" marL="179388" rtl="0" algn="l">
              <a:lnSpc>
                <a:spcPct val="100000"/>
              </a:lnSpc>
              <a:spcBef>
                <a:spcPts val="1200"/>
              </a:spcBef>
              <a:spcAft>
                <a:spcPts val="0"/>
              </a:spcAft>
              <a:buClr>
                <a:schemeClr val="lt1"/>
              </a:buClr>
              <a:buSzPts val="2000"/>
              <a:buChar char="•"/>
            </a:pPr>
            <a:r>
              <a:rPr lang="en-US" sz="2000"/>
              <a:t>Thank and acknowledge all those who participated</a:t>
            </a:r>
            <a:endParaRPr/>
          </a:p>
          <a:p>
            <a:pPr indent="-179388" lvl="0" marL="179388" rtl="0" algn="l">
              <a:lnSpc>
                <a:spcPct val="100000"/>
              </a:lnSpc>
              <a:spcBef>
                <a:spcPts val="1200"/>
              </a:spcBef>
              <a:spcAft>
                <a:spcPts val="0"/>
              </a:spcAft>
              <a:buClr>
                <a:schemeClr val="lt1"/>
              </a:buClr>
              <a:buSzPts val="2000"/>
              <a:buChar char="•"/>
            </a:pPr>
            <a:r>
              <a:rPr lang="en-US" sz="2000"/>
              <a:t>Arrange to send copies of photos/recordings if they have been promised</a:t>
            </a:r>
            <a:endParaRPr/>
          </a:p>
          <a:p>
            <a:pPr indent="-52387" lvl="0" marL="179388" rtl="0" algn="l">
              <a:lnSpc>
                <a:spcPct val="100000"/>
              </a:lnSpc>
              <a:spcBef>
                <a:spcPts val="1200"/>
              </a:spcBef>
              <a:spcAft>
                <a:spcPts val="0"/>
              </a:spcAft>
              <a:buClr>
                <a:schemeClr val="dk1"/>
              </a:buClr>
              <a:buSzPts val="2000"/>
              <a:buNone/>
            </a:pPr>
            <a:r>
              <a:t/>
            </a:r>
            <a:endParaRPr sz="2000"/>
          </a:p>
        </p:txBody>
      </p:sp>
      <p:pic>
        <p:nvPicPr>
          <p:cNvPr id="839" name="Google Shape;839;p81"/>
          <p:cNvPicPr preferRelativeResize="0"/>
          <p:nvPr>
            <p:ph idx="3" type="body"/>
          </p:nvPr>
        </p:nvPicPr>
        <p:blipFill rotWithShape="1">
          <a:blip r:embed="rId3">
            <a:alphaModFix/>
          </a:blip>
          <a:srcRect b="0" l="0" r="0" t="0"/>
          <a:stretch/>
        </p:blipFill>
        <p:spPr>
          <a:xfrm>
            <a:off x="1852613" y="1727200"/>
            <a:ext cx="3549650" cy="2660650"/>
          </a:xfrm>
          <a:prstGeom prst="rect">
            <a:avLst/>
          </a:prstGeom>
          <a:noFill/>
          <a:ln>
            <a:noFill/>
          </a:ln>
        </p:spPr>
      </p:pic>
      <p:pic>
        <p:nvPicPr>
          <p:cNvPr id="840" name="Google Shape;840;p81"/>
          <p:cNvPicPr preferRelativeResize="0"/>
          <p:nvPr/>
        </p:nvPicPr>
        <p:blipFill rotWithShape="1">
          <a:blip r:embed="rId4">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sp>
        <p:nvSpPr>
          <p:cNvPr id="845" name="Google Shape;845;p82"/>
          <p:cNvSpPr txBox="1"/>
          <p:nvPr>
            <p:ph type="title"/>
          </p:nvPr>
        </p:nvSpPr>
        <p:spPr>
          <a:xfrm>
            <a:off x="3802063" y="581025"/>
            <a:ext cx="6477000" cy="55403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sz="3600"/>
              <a:t>Community access</a:t>
            </a:r>
            <a:endParaRPr sz="3600"/>
          </a:p>
        </p:txBody>
      </p:sp>
      <p:sp>
        <p:nvSpPr>
          <p:cNvPr id="846" name="Google Shape;846;p82"/>
          <p:cNvSpPr txBox="1"/>
          <p:nvPr/>
        </p:nvSpPr>
        <p:spPr>
          <a:xfrm>
            <a:off x="3802063" y="1905000"/>
            <a:ext cx="6477000" cy="4097338"/>
          </a:xfrm>
          <a:prstGeom prst="rect">
            <a:avLst/>
          </a:prstGeom>
          <a:noFill/>
          <a:ln>
            <a:noFill/>
          </a:ln>
        </p:spPr>
        <p:txBody>
          <a:bodyPr anchorCtr="0" anchor="t" bIns="45700" lIns="91425" spcFirstLastPara="1" rIns="91425" wrap="square" tIns="45700">
            <a:noAutofit/>
          </a:bodyPr>
          <a:lstStyle/>
          <a:p>
            <a:pPr indent="-179388" lvl="0" marL="179388" marR="0" rtl="0" algn="l">
              <a:lnSpc>
                <a:spcPct val="100000"/>
              </a:lnSpc>
              <a:spcBef>
                <a:spcPts val="0"/>
              </a:spcBef>
              <a:spcAft>
                <a:spcPts val="0"/>
              </a:spcAft>
              <a:buClr>
                <a:schemeClr val="lt1"/>
              </a:buClr>
              <a:buSzPts val="2000"/>
              <a:buFont typeface="Corbel"/>
              <a:buChar char="•"/>
            </a:pPr>
            <a:r>
              <a:rPr lang="en-US" sz="2000">
                <a:solidFill>
                  <a:schemeClr val="lt1"/>
                </a:solidFill>
                <a:latin typeface="Corbel"/>
                <a:ea typeface="Corbel"/>
                <a:cs typeface="Corbel"/>
                <a:sym typeface="Corbel"/>
              </a:rPr>
              <a:t>Attempt to fund copies for practitioners</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chemeClr val="lt1"/>
              </a:buClr>
              <a:buSzPts val="2000"/>
              <a:buFont typeface="Corbel"/>
              <a:buChar char="•"/>
            </a:pPr>
            <a:r>
              <a:rPr lang="en-US" sz="2000">
                <a:solidFill>
                  <a:schemeClr val="lt1"/>
                </a:solidFill>
                <a:latin typeface="Corbel"/>
                <a:ea typeface="Corbel"/>
                <a:cs typeface="Corbel"/>
                <a:sym typeface="Corbel"/>
              </a:rPr>
              <a:t>Create or assist in creating community, museum, or media centre</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chemeClr val="lt1"/>
              </a:buClr>
              <a:buSzPts val="2000"/>
              <a:buFont typeface="Corbel"/>
              <a:buChar char="•"/>
            </a:pPr>
            <a:r>
              <a:rPr lang="en-US" sz="2000">
                <a:solidFill>
                  <a:schemeClr val="lt1"/>
                </a:solidFill>
                <a:latin typeface="Corbel"/>
                <a:ea typeface="Corbel"/>
                <a:cs typeface="Corbel"/>
                <a:sym typeface="Corbel"/>
              </a:rPr>
              <a:t>Deposit copies in such a centre if it exists</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chemeClr val="lt1"/>
              </a:buClr>
              <a:buSzPts val="2000"/>
              <a:buFont typeface="Corbel"/>
              <a:buChar char="•"/>
            </a:pPr>
            <a:r>
              <a:rPr lang="en-US" sz="2000">
                <a:solidFill>
                  <a:schemeClr val="lt1"/>
                </a:solidFill>
                <a:latin typeface="Corbel"/>
                <a:ea typeface="Corbel"/>
                <a:cs typeface="Corbel"/>
                <a:sym typeface="Corbel"/>
              </a:rPr>
              <a:t>While depositing in an archive not directly controlled by the community, assure community access as part of the agreement</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chemeClr val="lt1"/>
              </a:buClr>
              <a:buSzPts val="2000"/>
              <a:buFont typeface="Corbel"/>
              <a:buChar char="•"/>
            </a:pPr>
            <a:r>
              <a:rPr lang="en-US" sz="2000">
                <a:solidFill>
                  <a:schemeClr val="lt1"/>
                </a:solidFill>
                <a:latin typeface="Corbel"/>
                <a:ea typeface="Corbel"/>
                <a:cs typeface="Corbel"/>
                <a:sym typeface="Corbel"/>
              </a:rPr>
              <a:t>Community access should involve getting copies, ability to create and recreate materials</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chemeClr val="lt1"/>
              </a:buClr>
              <a:buSzPts val="2000"/>
              <a:buFont typeface="Corbel"/>
              <a:buChar char="•"/>
            </a:pPr>
            <a:r>
              <a:rPr lang="en-US" sz="2000">
                <a:solidFill>
                  <a:schemeClr val="lt1"/>
                </a:solidFill>
                <a:latin typeface="Corbel"/>
                <a:ea typeface="Corbel"/>
                <a:cs typeface="Corbel"/>
                <a:sym typeface="Corbel"/>
              </a:rPr>
              <a:t>Any benefits from inventoried materials must assure community benefit</a:t>
            </a:r>
            <a:endParaRPr>
              <a:solidFill>
                <a:schemeClr val="lt1"/>
              </a:solidFill>
              <a:latin typeface="Corbel"/>
              <a:ea typeface="Corbel"/>
              <a:cs typeface="Corbel"/>
              <a:sym typeface="Corbel"/>
            </a:endParaRPr>
          </a:p>
          <a:p>
            <a:pPr indent="-52387" lvl="0" marL="179388" marR="0" rtl="0" algn="l">
              <a:lnSpc>
                <a:spcPct val="100000"/>
              </a:lnSpc>
              <a:spcBef>
                <a:spcPts val="600"/>
              </a:spcBef>
              <a:spcAft>
                <a:spcPts val="0"/>
              </a:spcAft>
              <a:buClr>
                <a:srgbClr val="07DEDB"/>
              </a:buClr>
              <a:buSzPts val="2000"/>
              <a:buFont typeface="Arial"/>
              <a:buNone/>
            </a:pPr>
            <a:r>
              <a:t/>
            </a:r>
            <a:endParaRPr sz="2000">
              <a:solidFill>
                <a:schemeClr val="lt1"/>
              </a:solidFill>
              <a:latin typeface="Corbel"/>
              <a:ea typeface="Corbel"/>
              <a:cs typeface="Corbel"/>
              <a:sym typeface="Corbel"/>
            </a:endParaRPr>
          </a:p>
        </p:txBody>
      </p:sp>
      <p:pic>
        <p:nvPicPr>
          <p:cNvPr id="847" name="Google Shape;847;p82"/>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sp>
        <p:nvSpPr>
          <p:cNvPr id="852" name="Google Shape;852;p83"/>
          <p:cNvSpPr txBox="1"/>
          <p:nvPr>
            <p:ph type="title"/>
          </p:nvPr>
        </p:nvSpPr>
        <p:spPr>
          <a:xfrm>
            <a:off x="3532651" y="813921"/>
            <a:ext cx="6480300" cy="9849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a:t>Permission is required for future use</a:t>
            </a:r>
            <a:endParaRPr/>
          </a:p>
        </p:txBody>
      </p:sp>
      <p:sp>
        <p:nvSpPr>
          <p:cNvPr id="853" name="Google Shape;853;p83"/>
          <p:cNvSpPr txBox="1"/>
          <p:nvPr>
            <p:ph idx="1" type="body"/>
          </p:nvPr>
        </p:nvSpPr>
        <p:spPr>
          <a:xfrm>
            <a:off x="3531063" y="2361975"/>
            <a:ext cx="4872300" cy="4038600"/>
          </a:xfrm>
          <a:prstGeom prst="rect">
            <a:avLst/>
          </a:prstGeom>
          <a:noFill/>
          <a:ln>
            <a:noFill/>
          </a:ln>
        </p:spPr>
        <p:txBody>
          <a:bodyPr anchorCtr="0" anchor="t" bIns="45700" lIns="91425" spcFirstLastPara="1" rIns="91425" wrap="square" tIns="45700">
            <a:normAutofit lnSpcReduction="10000"/>
          </a:bodyPr>
          <a:lstStyle/>
          <a:p>
            <a:pPr indent="-228600" lvl="3" marL="1600200" rtl="0" algn="l">
              <a:lnSpc>
                <a:spcPct val="90000"/>
              </a:lnSpc>
              <a:spcBef>
                <a:spcPts val="0"/>
              </a:spcBef>
              <a:spcAft>
                <a:spcPts val="0"/>
              </a:spcAft>
              <a:buClr>
                <a:schemeClr val="lt1"/>
              </a:buClr>
              <a:buSzPts val="2200"/>
              <a:buChar char="•"/>
            </a:pPr>
            <a:r>
              <a:rPr lang="en-US" sz="2200"/>
              <a:t>Publish</a:t>
            </a:r>
            <a:endParaRPr/>
          </a:p>
          <a:p>
            <a:pPr indent="-342900" lvl="4" marL="809625" rtl="0" algn="l">
              <a:lnSpc>
                <a:spcPct val="90000"/>
              </a:lnSpc>
              <a:spcBef>
                <a:spcPts val="500"/>
              </a:spcBef>
              <a:spcAft>
                <a:spcPts val="0"/>
              </a:spcAft>
              <a:buClr>
                <a:schemeClr val="lt1"/>
              </a:buClr>
              <a:buSzPts val="1800"/>
              <a:buChar char="•"/>
            </a:pPr>
            <a:r>
              <a:rPr lang="en-US"/>
              <a:t>Educational use</a:t>
            </a:r>
            <a:endParaRPr/>
          </a:p>
          <a:p>
            <a:pPr indent="-342900" lvl="4" marL="809625" rtl="0" algn="l">
              <a:lnSpc>
                <a:spcPct val="90000"/>
              </a:lnSpc>
              <a:spcBef>
                <a:spcPts val="500"/>
              </a:spcBef>
              <a:spcAft>
                <a:spcPts val="0"/>
              </a:spcAft>
              <a:buClr>
                <a:schemeClr val="lt1"/>
              </a:buClr>
              <a:buSzPts val="1800"/>
              <a:buChar char="•"/>
            </a:pPr>
            <a:r>
              <a:rPr lang="en-US"/>
              <a:t>Publicity</a:t>
            </a:r>
            <a:endParaRPr/>
          </a:p>
          <a:p>
            <a:pPr indent="-228600" lvl="3" marL="1600200" rtl="0" algn="l">
              <a:lnSpc>
                <a:spcPct val="90000"/>
              </a:lnSpc>
              <a:spcBef>
                <a:spcPts val="500"/>
              </a:spcBef>
              <a:spcAft>
                <a:spcPts val="0"/>
              </a:spcAft>
              <a:buClr>
                <a:schemeClr val="lt1"/>
              </a:buClr>
              <a:buSzPts val="2200"/>
              <a:buChar char="•"/>
            </a:pPr>
            <a:r>
              <a:rPr lang="en-US" sz="2200"/>
              <a:t>Broadcast</a:t>
            </a:r>
            <a:endParaRPr/>
          </a:p>
          <a:p>
            <a:pPr indent="-342900" lvl="4" marL="809625" rtl="0" algn="l">
              <a:lnSpc>
                <a:spcPct val="90000"/>
              </a:lnSpc>
              <a:spcBef>
                <a:spcPts val="500"/>
              </a:spcBef>
              <a:spcAft>
                <a:spcPts val="0"/>
              </a:spcAft>
              <a:buClr>
                <a:schemeClr val="lt1"/>
              </a:buClr>
              <a:buSzPts val="1800"/>
              <a:buChar char="•"/>
            </a:pPr>
            <a:r>
              <a:rPr lang="en-US"/>
              <a:t>Radio, TV, internet..</a:t>
            </a:r>
            <a:endParaRPr/>
          </a:p>
          <a:p>
            <a:pPr indent="-228600" lvl="3" marL="1600200" rtl="0" algn="l">
              <a:lnSpc>
                <a:spcPct val="90000"/>
              </a:lnSpc>
              <a:spcBef>
                <a:spcPts val="500"/>
              </a:spcBef>
              <a:spcAft>
                <a:spcPts val="0"/>
              </a:spcAft>
              <a:buClr>
                <a:schemeClr val="lt1"/>
              </a:buClr>
              <a:buSzPts val="2200"/>
              <a:buChar char="•"/>
            </a:pPr>
            <a:r>
              <a:rPr lang="en-US" sz="2200"/>
              <a:t>Archive</a:t>
            </a:r>
            <a:endParaRPr/>
          </a:p>
          <a:p>
            <a:pPr indent="-228600" lvl="3" marL="1600200" rtl="0" algn="l">
              <a:lnSpc>
                <a:spcPct val="90000"/>
              </a:lnSpc>
              <a:spcBef>
                <a:spcPts val="500"/>
              </a:spcBef>
              <a:spcAft>
                <a:spcPts val="0"/>
              </a:spcAft>
              <a:buClr>
                <a:schemeClr val="lt1"/>
              </a:buClr>
              <a:buSzPts val="2200"/>
              <a:buChar char="•"/>
            </a:pPr>
            <a:r>
              <a:rPr lang="en-US" sz="2200"/>
              <a:t>Share with others</a:t>
            </a:r>
            <a:endParaRPr/>
          </a:p>
          <a:p>
            <a:pPr indent="-228600" lvl="3" marL="1600200" rtl="0" algn="l">
              <a:lnSpc>
                <a:spcPct val="90000"/>
              </a:lnSpc>
              <a:spcBef>
                <a:spcPts val="500"/>
              </a:spcBef>
              <a:spcAft>
                <a:spcPts val="0"/>
              </a:spcAft>
              <a:buClr>
                <a:schemeClr val="lt1"/>
              </a:buClr>
              <a:buSzPts val="2200"/>
              <a:buChar char="•"/>
            </a:pPr>
            <a:r>
              <a:rPr lang="en-US" sz="2200"/>
              <a:t>Research</a:t>
            </a:r>
            <a:endParaRPr/>
          </a:p>
          <a:p>
            <a:pPr indent="-228600" lvl="3" marL="1600200" rtl="0" algn="l">
              <a:lnSpc>
                <a:spcPct val="90000"/>
              </a:lnSpc>
              <a:spcBef>
                <a:spcPts val="500"/>
              </a:spcBef>
              <a:spcAft>
                <a:spcPts val="0"/>
              </a:spcAft>
              <a:buClr>
                <a:schemeClr val="lt1"/>
              </a:buClr>
              <a:buSzPts val="2200"/>
              <a:buChar char="•"/>
            </a:pPr>
            <a:r>
              <a:rPr lang="en-US" sz="2200"/>
              <a:t>Learn/perform</a:t>
            </a:r>
            <a:endParaRPr/>
          </a:p>
          <a:p>
            <a:pPr indent="-114300" lvl="3" marL="1600200" rtl="0" algn="l">
              <a:lnSpc>
                <a:spcPct val="90000"/>
              </a:lnSpc>
              <a:spcBef>
                <a:spcPts val="500"/>
              </a:spcBef>
              <a:spcAft>
                <a:spcPts val="0"/>
              </a:spcAft>
              <a:buClr>
                <a:schemeClr val="dk1"/>
              </a:buClr>
              <a:buSzPts val="1800"/>
              <a:buFont typeface="Noto Sans Symbols"/>
              <a:buNone/>
            </a:pPr>
            <a:r>
              <a:t/>
            </a:r>
            <a:endParaRPr/>
          </a:p>
          <a:p>
            <a:pPr indent="-76200" lvl="1" marL="685800" rtl="0" algn="l">
              <a:lnSpc>
                <a:spcPct val="90000"/>
              </a:lnSpc>
              <a:spcBef>
                <a:spcPts val="500"/>
              </a:spcBef>
              <a:spcAft>
                <a:spcPts val="0"/>
              </a:spcAft>
              <a:buClr>
                <a:schemeClr val="dk1"/>
              </a:buClr>
              <a:buSzPts val="2400"/>
              <a:buFont typeface="Noto Sans Symbols"/>
              <a:buNone/>
            </a:pPr>
            <a:r>
              <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854" name="Google Shape;854;p83"/>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sp>
        <p:nvSpPr>
          <p:cNvPr id="859" name="Google Shape;859;p84"/>
          <p:cNvSpPr txBox="1"/>
          <p:nvPr>
            <p:ph type="title"/>
          </p:nvPr>
        </p:nvSpPr>
        <p:spPr>
          <a:xfrm>
            <a:off x="2774075" y="908075"/>
            <a:ext cx="7489500" cy="9849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a:t>Creating an environment of trust</a:t>
            </a:r>
            <a:br>
              <a:rPr lang="en-US"/>
            </a:br>
            <a:endParaRPr/>
          </a:p>
        </p:txBody>
      </p:sp>
      <p:sp>
        <p:nvSpPr>
          <p:cNvPr id="860" name="Google Shape;860;p84"/>
          <p:cNvSpPr txBox="1"/>
          <p:nvPr>
            <p:ph idx="1" type="body"/>
          </p:nvPr>
        </p:nvSpPr>
        <p:spPr>
          <a:xfrm>
            <a:off x="1422609" y="2078685"/>
            <a:ext cx="9443100" cy="41241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000"/>
              <a:buChar char="•"/>
            </a:pPr>
            <a:r>
              <a:rPr lang="en-US" sz="2000"/>
              <a:t>Inform the community about the process and intent of the inventory</a:t>
            </a:r>
            <a:endParaRPr sz="2000"/>
          </a:p>
          <a:p>
            <a:pPr indent="-228600" lvl="0" marL="228600" rtl="0" algn="l">
              <a:lnSpc>
                <a:spcPct val="90000"/>
              </a:lnSpc>
              <a:spcBef>
                <a:spcPts val="1000"/>
              </a:spcBef>
              <a:spcAft>
                <a:spcPts val="0"/>
              </a:spcAft>
              <a:buClr>
                <a:schemeClr val="lt1"/>
              </a:buClr>
              <a:buSzPts val="2000"/>
              <a:buChar char="•"/>
            </a:pPr>
            <a:r>
              <a:rPr lang="en-US" sz="2000"/>
              <a:t>Enable discussion and consensus </a:t>
            </a:r>
            <a:endParaRPr/>
          </a:p>
          <a:p>
            <a:pPr indent="-228600" lvl="0" marL="228600" rtl="0" algn="l">
              <a:lnSpc>
                <a:spcPct val="90000"/>
              </a:lnSpc>
              <a:spcBef>
                <a:spcPts val="1000"/>
              </a:spcBef>
              <a:spcAft>
                <a:spcPts val="0"/>
              </a:spcAft>
              <a:buClr>
                <a:schemeClr val="lt1"/>
              </a:buClr>
              <a:buSzPts val="2000"/>
              <a:buChar char="•"/>
            </a:pPr>
            <a:r>
              <a:rPr lang="en-US" sz="2000"/>
              <a:t>Be open and transparent</a:t>
            </a:r>
            <a:endParaRPr sz="2000"/>
          </a:p>
          <a:p>
            <a:pPr indent="-228600" lvl="0" marL="228600" rtl="0" algn="l">
              <a:lnSpc>
                <a:spcPct val="90000"/>
              </a:lnSpc>
              <a:spcBef>
                <a:spcPts val="1000"/>
              </a:spcBef>
              <a:spcAft>
                <a:spcPts val="0"/>
              </a:spcAft>
              <a:buClr>
                <a:schemeClr val="lt1"/>
              </a:buClr>
              <a:buSzPts val="2000"/>
              <a:buChar char="•"/>
            </a:pPr>
            <a:r>
              <a:rPr lang="en-US" sz="2000"/>
              <a:t>Represent your ICH accurately</a:t>
            </a:r>
            <a:endParaRPr/>
          </a:p>
          <a:p>
            <a:pPr indent="-228600" lvl="0" marL="228600" rtl="0" algn="l">
              <a:lnSpc>
                <a:spcPct val="90000"/>
              </a:lnSpc>
              <a:spcBef>
                <a:spcPts val="1000"/>
              </a:spcBef>
              <a:spcAft>
                <a:spcPts val="0"/>
              </a:spcAft>
              <a:buClr>
                <a:schemeClr val="lt1"/>
              </a:buClr>
              <a:buSzPts val="2000"/>
              <a:buChar char="•"/>
            </a:pPr>
            <a:r>
              <a:rPr lang="en-US" sz="2000"/>
              <a:t>Do not rely on your own internal perceptions and knowledge</a:t>
            </a:r>
            <a:endParaRPr sz="2000"/>
          </a:p>
          <a:p>
            <a:pPr indent="-228600" lvl="0" marL="228600" rtl="0" algn="l">
              <a:lnSpc>
                <a:spcPct val="90000"/>
              </a:lnSpc>
              <a:spcBef>
                <a:spcPts val="1000"/>
              </a:spcBef>
              <a:spcAft>
                <a:spcPts val="0"/>
              </a:spcAft>
              <a:buClr>
                <a:schemeClr val="lt1"/>
              </a:buClr>
              <a:buSzPts val="2000"/>
              <a:buChar char="•"/>
            </a:pPr>
            <a:r>
              <a:rPr lang="en-US" sz="2000"/>
              <a:t>Include all shades of opinion</a:t>
            </a:r>
            <a:endParaRPr/>
          </a:p>
          <a:p>
            <a:pPr indent="-228600" lvl="0" marL="228600" rtl="0" algn="l">
              <a:lnSpc>
                <a:spcPct val="90000"/>
              </a:lnSpc>
              <a:spcBef>
                <a:spcPts val="1000"/>
              </a:spcBef>
              <a:spcAft>
                <a:spcPts val="0"/>
              </a:spcAft>
              <a:buClr>
                <a:schemeClr val="lt1"/>
              </a:buClr>
              <a:buSzPts val="2000"/>
              <a:buChar char="•"/>
            </a:pPr>
            <a:r>
              <a:rPr lang="en-US" sz="2000"/>
              <a:t>What kind of use would be fair according to people in your community ?</a:t>
            </a:r>
            <a:endParaRPr sz="2000"/>
          </a:p>
          <a:p>
            <a:pPr indent="-228600" lvl="0" marL="228600" rtl="0" algn="l">
              <a:lnSpc>
                <a:spcPct val="90000"/>
              </a:lnSpc>
              <a:spcBef>
                <a:spcPts val="1000"/>
              </a:spcBef>
              <a:spcAft>
                <a:spcPts val="0"/>
              </a:spcAft>
              <a:buClr>
                <a:schemeClr val="lt1"/>
              </a:buClr>
              <a:buSzPts val="2000"/>
              <a:buChar char="•"/>
            </a:pPr>
            <a:r>
              <a:rPr lang="en-US" sz="2000"/>
              <a:t>Respect individual wishes of practitioners</a:t>
            </a:r>
            <a:endParaRPr sz="2000"/>
          </a:p>
        </p:txBody>
      </p:sp>
      <p:pic>
        <p:nvPicPr>
          <p:cNvPr id="861" name="Google Shape;861;p84"/>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sp>
        <p:nvSpPr>
          <p:cNvPr id="866" name="Google Shape;866;p85"/>
          <p:cNvSpPr txBox="1"/>
          <p:nvPr>
            <p:ph type="title"/>
          </p:nvPr>
        </p:nvSpPr>
        <p:spPr>
          <a:xfrm>
            <a:off x="3759514" y="985889"/>
            <a:ext cx="6480300" cy="5238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a:t>ICH ownership</a:t>
            </a:r>
            <a:br>
              <a:rPr lang="en-US"/>
            </a:br>
            <a:endParaRPr/>
          </a:p>
        </p:txBody>
      </p:sp>
      <p:sp>
        <p:nvSpPr>
          <p:cNvPr id="867" name="Google Shape;867;p85"/>
          <p:cNvSpPr txBox="1"/>
          <p:nvPr>
            <p:ph idx="1" type="body"/>
          </p:nvPr>
        </p:nvSpPr>
        <p:spPr>
          <a:xfrm>
            <a:off x="176981" y="1905000"/>
            <a:ext cx="10062713" cy="3133344"/>
          </a:xfrm>
          <a:prstGeom prst="rect">
            <a:avLst/>
          </a:prstGeom>
          <a:noFill/>
          <a:ln>
            <a:noFill/>
          </a:ln>
        </p:spPr>
        <p:txBody>
          <a:bodyPr anchorCtr="0" anchor="t" bIns="45700" lIns="91425" spcFirstLastPara="1" rIns="91425" wrap="square" tIns="45700">
            <a:normAutofit lnSpcReduction="20000"/>
          </a:bodyPr>
          <a:lstStyle/>
          <a:p>
            <a:pPr indent="0" lvl="3" marL="0" rtl="0" algn="l">
              <a:lnSpc>
                <a:spcPct val="90000"/>
              </a:lnSpc>
              <a:spcBef>
                <a:spcPts val="0"/>
              </a:spcBef>
              <a:spcAft>
                <a:spcPts val="0"/>
              </a:spcAft>
              <a:buClr>
                <a:schemeClr val="dk1"/>
              </a:buClr>
              <a:buSzPts val="2200"/>
              <a:buNone/>
            </a:pPr>
            <a:r>
              <a:rPr lang="en-US" sz="2200"/>
              <a:t>ICH …</a:t>
            </a:r>
            <a:endParaRPr/>
          </a:p>
          <a:p>
            <a:pPr indent="-228600" lvl="3" marL="1600200" rtl="0" algn="l">
              <a:lnSpc>
                <a:spcPct val="90000"/>
              </a:lnSpc>
              <a:spcBef>
                <a:spcPts val="500"/>
              </a:spcBef>
              <a:spcAft>
                <a:spcPts val="0"/>
              </a:spcAft>
              <a:buClr>
                <a:schemeClr val="lt1"/>
              </a:buClr>
              <a:buSzPts val="2200"/>
              <a:buChar char="•"/>
            </a:pPr>
            <a:r>
              <a:rPr lang="en-US" sz="2200"/>
              <a:t>is evolving </a:t>
            </a:r>
            <a:endParaRPr/>
          </a:p>
          <a:p>
            <a:pPr indent="-228600" lvl="3" marL="1600200" rtl="0" algn="l">
              <a:lnSpc>
                <a:spcPct val="90000"/>
              </a:lnSpc>
              <a:spcBef>
                <a:spcPts val="500"/>
              </a:spcBef>
              <a:spcAft>
                <a:spcPts val="0"/>
              </a:spcAft>
              <a:buClr>
                <a:schemeClr val="lt1"/>
              </a:buClr>
              <a:buSzPts val="2200"/>
              <a:buChar char="•"/>
            </a:pPr>
            <a:r>
              <a:rPr lang="en-US" sz="2200"/>
              <a:t>permanently recreated</a:t>
            </a:r>
            <a:endParaRPr/>
          </a:p>
          <a:p>
            <a:pPr indent="-228600" lvl="3" marL="1600200" rtl="0" algn="l">
              <a:lnSpc>
                <a:spcPct val="90000"/>
              </a:lnSpc>
              <a:spcBef>
                <a:spcPts val="500"/>
              </a:spcBef>
              <a:spcAft>
                <a:spcPts val="0"/>
              </a:spcAft>
              <a:buClr>
                <a:schemeClr val="lt1"/>
              </a:buClr>
              <a:buSzPts val="2200"/>
              <a:buChar char="•"/>
            </a:pPr>
            <a:r>
              <a:rPr lang="en-US" sz="2200"/>
              <a:t>shared</a:t>
            </a:r>
            <a:endParaRPr/>
          </a:p>
          <a:p>
            <a:pPr indent="-228600" lvl="3" marL="1600200" rtl="0" algn="l">
              <a:lnSpc>
                <a:spcPct val="90000"/>
              </a:lnSpc>
              <a:spcBef>
                <a:spcPts val="500"/>
              </a:spcBef>
              <a:spcAft>
                <a:spcPts val="0"/>
              </a:spcAft>
              <a:buClr>
                <a:schemeClr val="lt1"/>
              </a:buClr>
              <a:buSzPts val="2200"/>
              <a:buChar char="•"/>
            </a:pPr>
            <a:r>
              <a:rPr lang="en-US" sz="2200"/>
              <a:t>owned collectively</a:t>
            </a:r>
            <a:endParaRPr/>
          </a:p>
          <a:p>
            <a:pPr indent="0" lvl="0" marL="0" rtl="0" algn="l">
              <a:lnSpc>
                <a:spcPct val="90000"/>
              </a:lnSpc>
              <a:spcBef>
                <a:spcPts val="1000"/>
              </a:spcBef>
              <a:spcAft>
                <a:spcPts val="0"/>
              </a:spcAft>
              <a:buClr>
                <a:schemeClr val="dk1"/>
              </a:buClr>
              <a:buSzPts val="2200"/>
              <a:buNone/>
            </a:pPr>
            <a:r>
              <a:rPr lang="en-US" sz="2200"/>
              <a:t>Applying intellectual property rights with the current legislative framework is therefore not satisfactory</a:t>
            </a:r>
            <a:endParaRPr sz="2200"/>
          </a:p>
          <a:p>
            <a:pPr indent="0" lvl="3" marL="250825" rtl="0" algn="l">
              <a:lnSpc>
                <a:spcPct val="90000"/>
              </a:lnSpc>
              <a:spcBef>
                <a:spcPts val="500"/>
              </a:spcBef>
              <a:spcAft>
                <a:spcPts val="0"/>
              </a:spcAft>
              <a:buClr>
                <a:schemeClr val="dk1"/>
              </a:buClr>
              <a:buSzPts val="1800"/>
              <a:buNone/>
            </a:pPr>
            <a:r>
              <a:t/>
            </a:r>
            <a:endParaRPr/>
          </a:p>
          <a:p>
            <a:pPr indent="0" lvl="3" marL="250825" rtl="0" algn="l">
              <a:lnSpc>
                <a:spcPct val="90000"/>
              </a:lnSpc>
              <a:spcBef>
                <a:spcPts val="500"/>
              </a:spcBef>
              <a:spcAft>
                <a:spcPts val="0"/>
              </a:spcAft>
              <a:buClr>
                <a:schemeClr val="dk1"/>
              </a:buClr>
              <a:buSzPts val="1800"/>
              <a:buNone/>
            </a:pPr>
            <a:r>
              <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868" name="Google Shape;868;p85"/>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p86"/>
          <p:cNvSpPr txBox="1"/>
          <p:nvPr>
            <p:ph type="title"/>
          </p:nvPr>
        </p:nvSpPr>
        <p:spPr>
          <a:xfrm>
            <a:off x="1897626" y="642621"/>
            <a:ext cx="8389375" cy="49244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a:t>Individual and community rights</a:t>
            </a:r>
            <a:endParaRPr/>
          </a:p>
        </p:txBody>
      </p:sp>
      <p:grpSp>
        <p:nvGrpSpPr>
          <p:cNvPr id="874" name="Google Shape;874;p86"/>
          <p:cNvGrpSpPr/>
          <p:nvPr/>
        </p:nvGrpSpPr>
        <p:grpSpPr>
          <a:xfrm>
            <a:off x="2651196" y="1823622"/>
            <a:ext cx="6867803" cy="3859726"/>
            <a:chOff x="-94753" y="0"/>
            <a:chExt cx="6867803" cy="3859726"/>
          </a:xfrm>
        </p:grpSpPr>
        <p:sp>
          <p:nvSpPr>
            <p:cNvPr id="875" name="Google Shape;875;p86"/>
            <p:cNvSpPr/>
            <p:nvPr/>
          </p:nvSpPr>
          <p:spPr>
            <a:xfrm>
              <a:off x="-94753" y="0"/>
              <a:ext cx="6867803" cy="3859726"/>
            </a:xfrm>
            <a:prstGeom prst="diamond">
              <a:avLst/>
            </a:prstGeom>
            <a:solidFill>
              <a:srgbClr val="CFDE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86"/>
            <p:cNvSpPr/>
            <p:nvPr/>
          </p:nvSpPr>
          <p:spPr>
            <a:xfrm>
              <a:off x="2073540" y="211011"/>
              <a:ext cx="1505293" cy="1505293"/>
            </a:xfrm>
            <a:prstGeom prst="roundRect">
              <a:avLst>
                <a:gd fmla="val 16667" name="adj"/>
              </a:avLst>
            </a:prstGeom>
            <a:solidFill>
              <a:srgbClr val="F4B081"/>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86"/>
            <p:cNvSpPr txBox="1"/>
            <p:nvPr/>
          </p:nvSpPr>
          <p:spPr>
            <a:xfrm>
              <a:off x="2147022" y="284493"/>
              <a:ext cx="1358329" cy="1358329"/>
            </a:xfrm>
            <a:prstGeom prst="rect">
              <a:avLst/>
            </a:prstGeom>
            <a:noFill/>
            <a:ln>
              <a:noFill/>
            </a:ln>
          </p:spPr>
          <p:txBody>
            <a:bodyPr anchorCtr="0" anchor="ctr" bIns="49525" lIns="49525" spcFirstLastPara="1" rIns="49525" wrap="square" tIns="49525">
              <a:noAutofit/>
            </a:bodyPr>
            <a:lstStyle/>
            <a:p>
              <a:pPr indent="0" lvl="0" marL="0" marR="0" rtl="0" algn="ctr">
                <a:lnSpc>
                  <a:spcPct val="90000"/>
                </a:lnSpc>
                <a:spcBef>
                  <a:spcPts val="0"/>
                </a:spcBef>
                <a:spcAft>
                  <a:spcPts val="0"/>
                </a:spcAft>
                <a:buNone/>
              </a:pPr>
              <a:r>
                <a:rPr b="1" lang="en-US" sz="1300">
                  <a:solidFill>
                    <a:schemeClr val="lt1"/>
                  </a:solidFill>
                  <a:latin typeface="Calibri"/>
                  <a:ea typeface="Calibri"/>
                  <a:cs typeface="Calibri"/>
                  <a:sym typeface="Calibri"/>
                </a:rPr>
                <a:t>Individual</a:t>
              </a:r>
              <a:endParaRPr b="1" sz="1300">
                <a:solidFill>
                  <a:schemeClr val="lt1"/>
                </a:solidFill>
                <a:latin typeface="Calibri"/>
                <a:ea typeface="Calibri"/>
                <a:cs typeface="Calibri"/>
                <a:sym typeface="Calibri"/>
              </a:endParaRPr>
            </a:p>
          </p:txBody>
        </p:sp>
        <p:sp>
          <p:nvSpPr>
            <p:cNvPr id="878" name="Google Shape;878;p86"/>
            <p:cNvSpPr/>
            <p:nvPr/>
          </p:nvSpPr>
          <p:spPr>
            <a:xfrm>
              <a:off x="3803909" y="216144"/>
              <a:ext cx="1505293" cy="1505293"/>
            </a:xfrm>
            <a:prstGeom prst="roundRect">
              <a:avLst>
                <a:gd fmla="val 16667" name="adj"/>
              </a:avLst>
            </a:prstGeom>
            <a:solidFill>
              <a:srgbClr val="8296B0"/>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86"/>
            <p:cNvSpPr txBox="1"/>
            <p:nvPr/>
          </p:nvSpPr>
          <p:spPr>
            <a:xfrm>
              <a:off x="3877391" y="289626"/>
              <a:ext cx="1358329" cy="1358329"/>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None/>
              </a:pPr>
              <a:r>
                <a:rPr b="1" lang="en-US" sz="1400">
                  <a:solidFill>
                    <a:schemeClr val="lt1"/>
                  </a:solidFill>
                  <a:latin typeface="Calibri"/>
                  <a:ea typeface="Calibri"/>
                  <a:cs typeface="Calibri"/>
                  <a:sym typeface="Calibri"/>
                </a:rPr>
                <a:t>Copyright</a:t>
              </a:r>
              <a:endParaRPr b="1" sz="1400">
                <a:solidFill>
                  <a:schemeClr val="lt1"/>
                </a:solidFill>
                <a:latin typeface="Calibri"/>
                <a:ea typeface="Calibri"/>
                <a:cs typeface="Calibri"/>
                <a:sym typeface="Calibri"/>
              </a:endParaRPr>
            </a:p>
          </p:txBody>
        </p:sp>
        <p:sp>
          <p:nvSpPr>
            <p:cNvPr id="880" name="Google Shape;880;p86"/>
            <p:cNvSpPr/>
            <p:nvPr/>
          </p:nvSpPr>
          <p:spPr>
            <a:xfrm>
              <a:off x="3802655" y="1847992"/>
              <a:ext cx="1505293" cy="1505293"/>
            </a:xfrm>
            <a:prstGeom prst="roundRect">
              <a:avLst>
                <a:gd fmla="val 16667" name="adj"/>
              </a:avLst>
            </a:prstGeom>
            <a:solidFill>
              <a:srgbClr val="002060"/>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86"/>
            <p:cNvSpPr txBox="1"/>
            <p:nvPr/>
          </p:nvSpPr>
          <p:spPr>
            <a:xfrm>
              <a:off x="3876137" y="1921474"/>
              <a:ext cx="1358329" cy="1358329"/>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None/>
              </a:pPr>
              <a:r>
                <a:rPr b="1" lang="en-US" sz="1400">
                  <a:solidFill>
                    <a:schemeClr val="lt1"/>
                  </a:solidFill>
                  <a:latin typeface="Calibri"/>
                  <a:ea typeface="Calibri"/>
                  <a:cs typeface="Calibri"/>
                  <a:sym typeface="Calibri"/>
                </a:rPr>
                <a:t>Traditional cultural expressions and community rights</a:t>
              </a:r>
              <a:endParaRPr/>
            </a:p>
            <a:p>
              <a:pPr indent="0" lvl="0" marL="0" marR="0" rtl="0" algn="ctr">
                <a:lnSpc>
                  <a:spcPct val="90000"/>
                </a:lnSpc>
                <a:spcBef>
                  <a:spcPts val="490"/>
                </a:spcBef>
                <a:spcAft>
                  <a:spcPts val="0"/>
                </a:spcAft>
                <a:buNone/>
              </a:pPr>
              <a:r>
                <a:rPr b="1" lang="en-US" sz="1400">
                  <a:solidFill>
                    <a:schemeClr val="lt1"/>
                  </a:solidFill>
                  <a:latin typeface="Calibri"/>
                  <a:ea typeface="Calibri"/>
                  <a:cs typeface="Calibri"/>
                  <a:sym typeface="Calibri"/>
                </a:rPr>
                <a:t>(WIPO)</a:t>
              </a:r>
              <a:endParaRPr b="1" sz="1400">
                <a:solidFill>
                  <a:schemeClr val="lt1"/>
                </a:solidFill>
                <a:latin typeface="Calibri"/>
                <a:ea typeface="Calibri"/>
                <a:cs typeface="Calibri"/>
                <a:sym typeface="Calibri"/>
              </a:endParaRPr>
            </a:p>
          </p:txBody>
        </p:sp>
        <p:sp>
          <p:nvSpPr>
            <p:cNvPr id="882" name="Google Shape;882;p86"/>
            <p:cNvSpPr/>
            <p:nvPr/>
          </p:nvSpPr>
          <p:spPr>
            <a:xfrm>
              <a:off x="2144609" y="1847992"/>
              <a:ext cx="1505293" cy="1505293"/>
            </a:xfrm>
            <a:prstGeom prst="roundRect">
              <a:avLst>
                <a:gd fmla="val 16667" name="adj"/>
              </a:avLst>
            </a:prstGeom>
            <a:solidFill>
              <a:srgbClr val="FFC000"/>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86"/>
            <p:cNvSpPr txBox="1"/>
            <p:nvPr/>
          </p:nvSpPr>
          <p:spPr>
            <a:xfrm>
              <a:off x="2218091" y="1921474"/>
              <a:ext cx="1358329" cy="1358329"/>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None/>
              </a:pPr>
              <a:r>
                <a:rPr b="1" lang="en-US" sz="1400">
                  <a:solidFill>
                    <a:schemeClr val="lt1"/>
                  </a:solidFill>
                  <a:latin typeface="Calibri"/>
                  <a:ea typeface="Calibri"/>
                  <a:cs typeface="Calibri"/>
                  <a:sym typeface="Calibri"/>
                </a:rPr>
                <a:t>Community</a:t>
              </a:r>
              <a:endParaRPr b="1" sz="1400">
                <a:solidFill>
                  <a:schemeClr val="lt1"/>
                </a:solidFill>
                <a:latin typeface="Calibri"/>
                <a:ea typeface="Calibri"/>
                <a:cs typeface="Calibri"/>
                <a:sym typeface="Calibri"/>
              </a:endParaRPr>
            </a:p>
          </p:txBody>
        </p:sp>
      </p:grpSp>
      <p:sp>
        <p:nvSpPr>
          <p:cNvPr id="884" name="Google Shape;884;p86"/>
          <p:cNvSpPr/>
          <p:nvPr/>
        </p:nvSpPr>
        <p:spPr>
          <a:xfrm>
            <a:off x="5899052" y="1457862"/>
            <a:ext cx="1216152" cy="731520"/>
          </a:xfrm>
          <a:prstGeom prst="curvedDownArrow">
            <a:avLst>
              <a:gd fmla="val 25000" name="adj1"/>
              <a:gd fmla="val 50000" name="adj2"/>
              <a:gd fmla="val 25000" name="adj3"/>
            </a:avLst>
          </a:prstGeom>
          <a:gradFill>
            <a:gsLst>
              <a:gs pos="0">
                <a:srgbClr val="70A5DA"/>
              </a:gs>
              <a:gs pos="50000">
                <a:srgbClr val="539BDB"/>
              </a:gs>
              <a:gs pos="100000">
                <a:srgbClr val="4288C8"/>
              </a:gs>
            </a:gsLst>
            <a:lin ang="5400000" scaled="0"/>
          </a:gra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885" name="Google Shape;885;p86"/>
          <p:cNvSpPr/>
          <p:nvPr/>
        </p:nvSpPr>
        <p:spPr>
          <a:xfrm flipH="1">
            <a:off x="3835743" y="3176134"/>
            <a:ext cx="1142647" cy="1216152"/>
          </a:xfrm>
          <a:prstGeom prst="curvedLeftArrow">
            <a:avLst>
              <a:gd fmla="val 25000" name="adj1"/>
              <a:gd fmla="val 50000" name="adj2"/>
              <a:gd fmla="val 25000" name="adj3"/>
            </a:avLst>
          </a:prstGeom>
          <a:gradFill>
            <a:gsLst>
              <a:gs pos="0">
                <a:srgbClr val="70A5DA"/>
              </a:gs>
              <a:gs pos="50000">
                <a:srgbClr val="539BDB"/>
              </a:gs>
              <a:gs pos="100000">
                <a:srgbClr val="4288C8"/>
              </a:gs>
            </a:gsLst>
            <a:lin ang="5400000" scaled="0"/>
          </a:gra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886" name="Google Shape;886;p86"/>
          <p:cNvSpPr/>
          <p:nvPr/>
        </p:nvSpPr>
        <p:spPr>
          <a:xfrm>
            <a:off x="6085097" y="5176911"/>
            <a:ext cx="1216152" cy="731520"/>
          </a:xfrm>
          <a:prstGeom prst="curvedUpArrow">
            <a:avLst>
              <a:gd fmla="val 25000" name="adj1"/>
              <a:gd fmla="val 50000" name="adj2"/>
              <a:gd fmla="val 25000" name="adj3"/>
            </a:avLst>
          </a:prstGeom>
          <a:gradFill>
            <a:gsLst>
              <a:gs pos="0">
                <a:srgbClr val="70A5DA"/>
              </a:gs>
              <a:gs pos="50000">
                <a:srgbClr val="539BDB"/>
              </a:gs>
              <a:gs pos="100000">
                <a:srgbClr val="4288C8"/>
              </a:gs>
            </a:gsLst>
            <a:lin ang="5400000" scaled="0"/>
          </a:gra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pic>
        <p:nvPicPr>
          <p:cNvPr id="887" name="Google Shape;887;p86"/>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sp>
        <p:nvSpPr>
          <p:cNvPr id="892" name="Google Shape;892;p87"/>
          <p:cNvSpPr txBox="1"/>
          <p:nvPr>
            <p:ph type="title"/>
          </p:nvPr>
        </p:nvSpPr>
        <p:spPr>
          <a:xfrm>
            <a:off x="3806826" y="651670"/>
            <a:ext cx="6480175" cy="468312"/>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a:t>Some tips …</a:t>
            </a:r>
            <a:br>
              <a:rPr lang="en-US"/>
            </a:br>
            <a:endParaRPr/>
          </a:p>
        </p:txBody>
      </p:sp>
      <p:sp>
        <p:nvSpPr>
          <p:cNvPr id="893" name="Google Shape;893;p87"/>
          <p:cNvSpPr txBox="1"/>
          <p:nvPr>
            <p:ph idx="1" type="body"/>
          </p:nvPr>
        </p:nvSpPr>
        <p:spPr>
          <a:xfrm>
            <a:off x="1236343" y="1905000"/>
            <a:ext cx="10461600" cy="4266900"/>
          </a:xfrm>
          <a:prstGeom prst="rect">
            <a:avLst/>
          </a:prstGeom>
          <a:noFill/>
          <a:ln>
            <a:noFill/>
          </a:ln>
        </p:spPr>
        <p:txBody>
          <a:bodyPr anchorCtr="0" anchor="t" bIns="45700" lIns="91425" spcFirstLastPara="1" rIns="91425" wrap="square" tIns="45700">
            <a:normAutofit fontScale="77500" lnSpcReduction="20000"/>
          </a:bodyPr>
          <a:lstStyle/>
          <a:p>
            <a:pPr indent="-209550" lvl="0" marL="228600" rtl="0" algn="l">
              <a:lnSpc>
                <a:spcPct val="90000"/>
              </a:lnSpc>
              <a:spcBef>
                <a:spcPts val="0"/>
              </a:spcBef>
              <a:spcAft>
                <a:spcPts val="0"/>
              </a:spcAft>
              <a:buClr>
                <a:schemeClr val="lt1"/>
              </a:buClr>
              <a:buSzPct val="100000"/>
              <a:buChar char="•"/>
            </a:pPr>
            <a:r>
              <a:rPr lang="en-US" sz="2000"/>
              <a:t>Ensure free, prior and informed consent</a:t>
            </a:r>
            <a:endParaRPr/>
          </a:p>
          <a:p>
            <a:pPr indent="-111125" lvl="0" marL="228600" rtl="0" algn="l">
              <a:lnSpc>
                <a:spcPct val="90000"/>
              </a:lnSpc>
              <a:spcBef>
                <a:spcPts val="1000"/>
              </a:spcBef>
              <a:spcAft>
                <a:spcPts val="0"/>
              </a:spcAft>
              <a:buClr>
                <a:schemeClr val="dk1"/>
              </a:buClr>
              <a:buSzPct val="100000"/>
              <a:buNone/>
            </a:pPr>
            <a:r>
              <a:t/>
            </a:r>
            <a:endParaRPr sz="2000"/>
          </a:p>
          <a:p>
            <a:pPr indent="-209550" lvl="0" marL="228600" rtl="0" algn="l">
              <a:lnSpc>
                <a:spcPct val="90000"/>
              </a:lnSpc>
              <a:spcBef>
                <a:spcPts val="1000"/>
              </a:spcBef>
              <a:spcAft>
                <a:spcPts val="0"/>
              </a:spcAft>
              <a:buClr>
                <a:schemeClr val="lt1"/>
              </a:buClr>
              <a:buSzPct val="100000"/>
              <a:buChar char="•"/>
            </a:pPr>
            <a:r>
              <a:rPr lang="en-US" sz="2000"/>
              <a:t>Keep records of all agreements</a:t>
            </a:r>
            <a:endParaRPr/>
          </a:p>
          <a:p>
            <a:pPr indent="-111125" lvl="0" marL="228600" rtl="0" algn="l">
              <a:lnSpc>
                <a:spcPct val="90000"/>
              </a:lnSpc>
              <a:spcBef>
                <a:spcPts val="1000"/>
              </a:spcBef>
              <a:spcAft>
                <a:spcPts val="0"/>
              </a:spcAft>
              <a:buClr>
                <a:schemeClr val="dk1"/>
              </a:buClr>
              <a:buSzPct val="100000"/>
              <a:buNone/>
            </a:pPr>
            <a:r>
              <a:t/>
            </a:r>
            <a:endParaRPr sz="2000"/>
          </a:p>
          <a:p>
            <a:pPr indent="-209550" lvl="0" marL="228600" rtl="0" algn="l">
              <a:lnSpc>
                <a:spcPct val="90000"/>
              </a:lnSpc>
              <a:spcBef>
                <a:spcPts val="1000"/>
              </a:spcBef>
              <a:spcAft>
                <a:spcPts val="0"/>
              </a:spcAft>
              <a:buClr>
                <a:schemeClr val="lt1"/>
              </a:buClr>
              <a:buSzPct val="100000"/>
              <a:buChar char="•"/>
            </a:pPr>
            <a:r>
              <a:rPr lang="en-US" sz="2000"/>
              <a:t>List degrees of access for specific materials</a:t>
            </a:r>
            <a:endParaRPr/>
          </a:p>
          <a:p>
            <a:pPr indent="-111125" lvl="0" marL="228600" rtl="0" algn="l">
              <a:lnSpc>
                <a:spcPct val="90000"/>
              </a:lnSpc>
              <a:spcBef>
                <a:spcPts val="1000"/>
              </a:spcBef>
              <a:spcAft>
                <a:spcPts val="0"/>
              </a:spcAft>
              <a:buClr>
                <a:schemeClr val="dk1"/>
              </a:buClr>
              <a:buSzPct val="100000"/>
              <a:buNone/>
            </a:pPr>
            <a:r>
              <a:t/>
            </a:r>
            <a:endParaRPr sz="2000"/>
          </a:p>
          <a:p>
            <a:pPr indent="-209550" lvl="0" marL="228600" rtl="0" algn="l">
              <a:lnSpc>
                <a:spcPct val="90000"/>
              </a:lnSpc>
              <a:spcBef>
                <a:spcPts val="1000"/>
              </a:spcBef>
              <a:spcAft>
                <a:spcPts val="0"/>
              </a:spcAft>
              <a:buClr>
                <a:schemeClr val="lt1"/>
              </a:buClr>
              <a:buSzPct val="100000"/>
              <a:buChar char="•"/>
            </a:pPr>
            <a:r>
              <a:rPr lang="en-US" sz="2000"/>
              <a:t>Recording agreements</a:t>
            </a:r>
            <a:endParaRPr/>
          </a:p>
          <a:p>
            <a:pPr indent="-111125" lvl="0" marL="228600" rtl="0" algn="l">
              <a:lnSpc>
                <a:spcPct val="90000"/>
              </a:lnSpc>
              <a:spcBef>
                <a:spcPts val="1000"/>
              </a:spcBef>
              <a:spcAft>
                <a:spcPts val="0"/>
              </a:spcAft>
              <a:buClr>
                <a:schemeClr val="dk1"/>
              </a:buClr>
              <a:buSzPct val="100000"/>
              <a:buNone/>
            </a:pPr>
            <a:r>
              <a:t/>
            </a:r>
            <a:endParaRPr sz="2000"/>
          </a:p>
          <a:p>
            <a:pPr indent="-209550" lvl="0" marL="228600" rtl="0" algn="l">
              <a:lnSpc>
                <a:spcPct val="90000"/>
              </a:lnSpc>
              <a:spcBef>
                <a:spcPts val="1000"/>
              </a:spcBef>
              <a:spcAft>
                <a:spcPts val="0"/>
              </a:spcAft>
              <a:buClr>
                <a:schemeClr val="lt1"/>
              </a:buClr>
              <a:buSzPct val="100000"/>
              <a:buChar char="•"/>
            </a:pPr>
            <a:r>
              <a:rPr lang="en-US" sz="2000"/>
              <a:t>List all those to whom recordings and photos have to be sent</a:t>
            </a:r>
            <a:endParaRPr/>
          </a:p>
          <a:p>
            <a:pPr indent="-207644" lvl="0" marL="228600" rtl="0" algn="l">
              <a:lnSpc>
                <a:spcPct val="90000"/>
              </a:lnSpc>
              <a:spcBef>
                <a:spcPts val="1000"/>
              </a:spcBef>
              <a:spcAft>
                <a:spcPts val="0"/>
              </a:spcAft>
              <a:buClr>
                <a:schemeClr val="lt1"/>
              </a:buClr>
              <a:buSzPct val="100000"/>
              <a:buChar char="•"/>
            </a:pPr>
            <a:r>
              <a:rPr lang="en-US" sz="2200"/>
              <a:t>Fair use </a:t>
            </a:r>
            <a:r>
              <a:rPr lang="en-US" sz="2000"/>
              <a:t>Educational use</a:t>
            </a:r>
            <a:endParaRPr/>
          </a:p>
          <a:p>
            <a:pPr indent="-209550" lvl="3" marL="1600200" rtl="0" algn="l">
              <a:lnSpc>
                <a:spcPct val="90000"/>
              </a:lnSpc>
              <a:spcBef>
                <a:spcPts val="500"/>
              </a:spcBef>
              <a:spcAft>
                <a:spcPts val="0"/>
              </a:spcAft>
              <a:buClr>
                <a:schemeClr val="lt1"/>
              </a:buClr>
              <a:buSzPct val="100000"/>
              <a:buChar char="•"/>
            </a:pPr>
            <a:r>
              <a:rPr lang="en-US" sz="2000"/>
              <a:t>‘For the greater good of society’</a:t>
            </a:r>
            <a:endParaRPr/>
          </a:p>
          <a:p>
            <a:pPr indent="-207644" lvl="0" marL="228600" rtl="0" algn="l">
              <a:lnSpc>
                <a:spcPct val="90000"/>
              </a:lnSpc>
              <a:spcBef>
                <a:spcPts val="1000"/>
              </a:spcBef>
              <a:spcAft>
                <a:spcPts val="0"/>
              </a:spcAft>
              <a:buClr>
                <a:schemeClr val="lt1"/>
              </a:buClr>
              <a:buSzPct val="100000"/>
              <a:buChar char="•"/>
            </a:pPr>
            <a:r>
              <a:rPr lang="en-US" sz="2200"/>
              <a:t>Fair dealing Non-commercial use</a:t>
            </a:r>
            <a:endParaRPr/>
          </a:p>
          <a:p>
            <a:pPr indent="-111125" lvl="0" marL="228600" rtl="0" algn="l">
              <a:lnSpc>
                <a:spcPct val="90000"/>
              </a:lnSpc>
              <a:spcBef>
                <a:spcPts val="1000"/>
              </a:spcBef>
              <a:spcAft>
                <a:spcPts val="0"/>
              </a:spcAft>
              <a:buClr>
                <a:schemeClr val="dk1"/>
              </a:buClr>
              <a:buSzPct val="100000"/>
              <a:buNone/>
            </a:pPr>
            <a:r>
              <a:t/>
            </a:r>
            <a:endParaRPr sz="2000"/>
          </a:p>
          <a:p>
            <a:pPr indent="-64135" lvl="0" marL="228600" rtl="0" algn="l">
              <a:lnSpc>
                <a:spcPct val="90000"/>
              </a:lnSpc>
              <a:spcBef>
                <a:spcPts val="1000"/>
              </a:spcBef>
              <a:spcAft>
                <a:spcPts val="0"/>
              </a:spcAft>
              <a:buClr>
                <a:schemeClr val="dk1"/>
              </a:buClr>
              <a:buSzPct val="100000"/>
              <a:buFont typeface="Noto Sans Symbols"/>
              <a:buNone/>
            </a:pPr>
            <a:r>
              <a:t/>
            </a:r>
            <a:endParaRPr/>
          </a:p>
        </p:txBody>
      </p:sp>
      <p:pic>
        <p:nvPicPr>
          <p:cNvPr id="894" name="Google Shape;894;p87"/>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8" name="Shape 898"/>
        <p:cNvGrpSpPr/>
        <p:nvPr/>
      </p:nvGrpSpPr>
      <p:grpSpPr>
        <a:xfrm>
          <a:off x="0" y="0"/>
          <a:ext cx="0" cy="0"/>
          <a:chOff x="0" y="0"/>
          <a:chExt cx="0" cy="0"/>
        </a:xfrm>
      </p:grpSpPr>
      <p:sp>
        <p:nvSpPr>
          <p:cNvPr id="899" name="Google Shape;899;p88"/>
          <p:cNvSpPr txBox="1"/>
          <p:nvPr>
            <p:ph type="ctrTitle"/>
          </p:nvPr>
        </p:nvSpPr>
        <p:spPr>
          <a:xfrm>
            <a:off x="1524000" y="775063"/>
            <a:ext cx="9144000" cy="2387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US"/>
              <a:t>EXERCISES</a:t>
            </a:r>
            <a:endParaRPr/>
          </a:p>
        </p:txBody>
      </p:sp>
      <p:sp>
        <p:nvSpPr>
          <p:cNvPr id="900" name="Google Shape;900;p8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t/>
            </a:r>
            <a:endParaRPr/>
          </a:p>
        </p:txBody>
      </p:sp>
      <p:pic>
        <p:nvPicPr>
          <p:cNvPr id="901" name="Google Shape;901;p88"/>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pic>
        <p:nvPicPr>
          <p:cNvPr id="902" name="Google Shape;902;p88"/>
          <p:cNvPicPr preferRelativeResize="0"/>
          <p:nvPr/>
        </p:nvPicPr>
        <p:blipFill rotWithShape="1">
          <a:blip r:embed="rId4">
            <a:alphaModFix/>
          </a:blip>
          <a:srcRect b="0" l="0" r="0" t="0"/>
          <a:stretch/>
        </p:blipFill>
        <p:spPr>
          <a:xfrm>
            <a:off x="5140412" y="3602049"/>
            <a:ext cx="1911175" cy="191120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sp>
        <p:nvSpPr>
          <p:cNvPr id="907" name="Google Shape;907;p89"/>
          <p:cNvSpPr txBox="1"/>
          <p:nvPr>
            <p:ph type="title"/>
          </p:nvPr>
        </p:nvSpPr>
        <p:spPr>
          <a:xfrm>
            <a:off x="3810000" y="1389125"/>
            <a:ext cx="6477000" cy="5541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sz="3600"/>
              <a:t>Developing a scenario </a:t>
            </a:r>
            <a:endParaRPr/>
          </a:p>
        </p:txBody>
      </p:sp>
      <p:sp>
        <p:nvSpPr>
          <p:cNvPr id="908" name="Google Shape;908;p89"/>
          <p:cNvSpPr txBox="1"/>
          <p:nvPr/>
        </p:nvSpPr>
        <p:spPr>
          <a:xfrm>
            <a:off x="3810000" y="2898839"/>
            <a:ext cx="6477000" cy="15447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000"/>
              <a:buFont typeface="Arial"/>
              <a:buNone/>
            </a:pPr>
            <a:r>
              <a:rPr b="1" lang="en-US" sz="2000">
                <a:solidFill>
                  <a:schemeClr val="lt1"/>
                </a:solidFill>
                <a:latin typeface="Corbel"/>
                <a:ea typeface="Corbel"/>
                <a:cs typeface="Corbel"/>
                <a:sym typeface="Corbel"/>
              </a:rPr>
              <a:t>Exercise (45 minutes): </a:t>
            </a:r>
            <a:endParaRPr>
              <a:solidFill>
                <a:schemeClr val="lt1"/>
              </a:solidFill>
              <a:latin typeface="Corbel"/>
              <a:ea typeface="Corbel"/>
              <a:cs typeface="Corbel"/>
              <a:sym typeface="Corbel"/>
            </a:endParaRPr>
          </a:p>
          <a:p>
            <a:pPr indent="-342900" lvl="0" marL="342900" marR="0" rtl="0" algn="l">
              <a:lnSpc>
                <a:spcPct val="100000"/>
              </a:lnSpc>
              <a:spcBef>
                <a:spcPts val="0"/>
              </a:spcBef>
              <a:spcAft>
                <a:spcPts val="0"/>
              </a:spcAft>
              <a:buClr>
                <a:srgbClr val="07DEDB"/>
              </a:buClr>
              <a:buSzPts val="2000"/>
              <a:buFont typeface="Arial"/>
              <a:buNone/>
            </a:pPr>
            <a:r>
              <a:t/>
            </a:r>
            <a:endParaRPr b="1" sz="2000">
              <a:solidFill>
                <a:schemeClr val="lt1"/>
              </a:solidFill>
              <a:latin typeface="Corbel"/>
              <a:ea typeface="Corbel"/>
              <a:cs typeface="Corbel"/>
              <a:sym typeface="Corbel"/>
            </a:endParaRPr>
          </a:p>
          <a:p>
            <a:pPr indent="0" lvl="0" marL="0" marR="0" rtl="0" algn="l">
              <a:lnSpc>
                <a:spcPct val="100000"/>
              </a:lnSpc>
              <a:spcBef>
                <a:spcPts val="0"/>
              </a:spcBef>
              <a:spcAft>
                <a:spcPts val="0"/>
              </a:spcAft>
              <a:buClr>
                <a:schemeClr val="dk1"/>
              </a:buClr>
              <a:buSzPts val="2000"/>
              <a:buFont typeface="Arial"/>
              <a:buNone/>
            </a:pPr>
            <a:r>
              <a:rPr lang="en-US" sz="2000">
                <a:solidFill>
                  <a:schemeClr val="lt1"/>
                </a:solidFill>
                <a:latin typeface="Corbel"/>
                <a:ea typeface="Corbel"/>
                <a:cs typeface="Corbel"/>
                <a:sym typeface="Corbel"/>
              </a:rPr>
              <a:t>Develop a scenario for the fieldwork practicum with the collaborating community</a:t>
            </a:r>
            <a:endParaRPr>
              <a:solidFill>
                <a:schemeClr val="lt1"/>
              </a:solidFill>
              <a:latin typeface="Corbel"/>
              <a:ea typeface="Corbel"/>
              <a:cs typeface="Corbel"/>
              <a:sym typeface="Corbel"/>
            </a:endParaRPr>
          </a:p>
        </p:txBody>
      </p:sp>
      <p:pic>
        <p:nvPicPr>
          <p:cNvPr id="909" name="Google Shape;909;p89"/>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9"/>
          <p:cNvSpPr txBox="1"/>
          <p:nvPr>
            <p:ph type="title"/>
          </p:nvPr>
        </p:nvSpPr>
        <p:spPr>
          <a:xfrm>
            <a:off x="629920" y="417514"/>
            <a:ext cx="9657081" cy="110807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latin typeface="Calibri"/>
                <a:ea typeface="Calibri"/>
                <a:cs typeface="Calibri"/>
                <a:sym typeface="Calibri"/>
              </a:rPr>
              <a:t>Context – the linch-pin of ICH documentation </a:t>
            </a:r>
            <a:endParaRPr b="1" sz="2400">
              <a:latin typeface="Calibri"/>
              <a:ea typeface="Calibri"/>
              <a:cs typeface="Calibri"/>
              <a:sym typeface="Calibri"/>
            </a:endParaRPr>
          </a:p>
        </p:txBody>
      </p:sp>
      <p:sp>
        <p:nvSpPr>
          <p:cNvPr id="205" name="Google Shape;205;p9"/>
          <p:cNvSpPr txBox="1"/>
          <p:nvPr>
            <p:ph idx="1" type="body"/>
          </p:nvPr>
        </p:nvSpPr>
        <p:spPr>
          <a:xfrm>
            <a:off x="4539899" y="1419033"/>
            <a:ext cx="6477000" cy="3386137"/>
          </a:xfrm>
          <a:prstGeom prst="rect">
            <a:avLst/>
          </a:prstGeom>
          <a:noFill/>
          <a:ln>
            <a:noFill/>
          </a:ln>
        </p:spPr>
        <p:txBody>
          <a:bodyPr anchorCtr="0" anchor="t" bIns="45700" lIns="91425" spcFirstLastPara="1" rIns="91425" wrap="square" tIns="45700">
            <a:normAutofit/>
          </a:bodyPr>
          <a:lstStyle/>
          <a:p>
            <a:pPr indent="-179388" lvl="0" marL="179388" rtl="0" algn="l">
              <a:lnSpc>
                <a:spcPct val="100000"/>
              </a:lnSpc>
              <a:spcBef>
                <a:spcPts val="0"/>
              </a:spcBef>
              <a:spcAft>
                <a:spcPts val="0"/>
              </a:spcAft>
              <a:buClr>
                <a:schemeClr val="lt1"/>
              </a:buClr>
              <a:buSzPts val="2000"/>
              <a:buChar char="•"/>
            </a:pPr>
            <a:r>
              <a:rPr lang="en-US" sz="2000"/>
              <a:t>What is it called?</a:t>
            </a:r>
            <a:endParaRPr/>
          </a:p>
          <a:p>
            <a:pPr indent="-179388" lvl="0" marL="179388" rtl="0" algn="l">
              <a:lnSpc>
                <a:spcPct val="100000"/>
              </a:lnSpc>
              <a:spcBef>
                <a:spcPts val="600"/>
              </a:spcBef>
              <a:spcAft>
                <a:spcPts val="0"/>
              </a:spcAft>
              <a:buClr>
                <a:schemeClr val="lt1"/>
              </a:buClr>
              <a:buSzPts val="2000"/>
              <a:buChar char="•"/>
            </a:pPr>
            <a:r>
              <a:rPr lang="en-US" sz="2000"/>
              <a:t>By whom? -Performer(s)/practitioner(s), Participants</a:t>
            </a:r>
            <a:endParaRPr sz="2000"/>
          </a:p>
          <a:p>
            <a:pPr indent="-179388" lvl="0" marL="179388" rtl="0" algn="l">
              <a:lnSpc>
                <a:spcPct val="100000"/>
              </a:lnSpc>
              <a:spcBef>
                <a:spcPts val="600"/>
              </a:spcBef>
              <a:spcAft>
                <a:spcPts val="0"/>
              </a:spcAft>
              <a:buClr>
                <a:schemeClr val="lt1"/>
              </a:buClr>
              <a:buSzPts val="2000"/>
              <a:buChar char="•"/>
            </a:pPr>
            <a:r>
              <a:rPr lang="en-US" sz="2000"/>
              <a:t>Why?</a:t>
            </a:r>
            <a:endParaRPr/>
          </a:p>
          <a:p>
            <a:pPr indent="-179388" lvl="0" marL="179388" rtl="0" algn="l">
              <a:lnSpc>
                <a:spcPct val="100000"/>
              </a:lnSpc>
              <a:spcBef>
                <a:spcPts val="600"/>
              </a:spcBef>
              <a:spcAft>
                <a:spcPts val="0"/>
              </a:spcAft>
              <a:buClr>
                <a:schemeClr val="lt1"/>
              </a:buClr>
              <a:buSzPts val="2000"/>
              <a:buChar char="•"/>
            </a:pPr>
            <a:r>
              <a:rPr lang="en-US" sz="2000"/>
              <a:t>For whom? Audience/consumer</a:t>
            </a:r>
            <a:endParaRPr/>
          </a:p>
          <a:p>
            <a:pPr indent="-179388" lvl="0" marL="179388" rtl="0" algn="l">
              <a:lnSpc>
                <a:spcPct val="100000"/>
              </a:lnSpc>
              <a:spcBef>
                <a:spcPts val="600"/>
              </a:spcBef>
              <a:spcAft>
                <a:spcPts val="0"/>
              </a:spcAft>
              <a:buClr>
                <a:schemeClr val="lt1"/>
              </a:buClr>
              <a:buSzPts val="2000"/>
              <a:buChar char="•"/>
            </a:pPr>
            <a:r>
              <a:rPr lang="en-US" sz="2000"/>
              <a:t>When?</a:t>
            </a:r>
            <a:endParaRPr/>
          </a:p>
          <a:p>
            <a:pPr indent="-179388" lvl="0" marL="179388" rtl="0" algn="l">
              <a:lnSpc>
                <a:spcPct val="100000"/>
              </a:lnSpc>
              <a:spcBef>
                <a:spcPts val="600"/>
              </a:spcBef>
              <a:spcAft>
                <a:spcPts val="0"/>
              </a:spcAft>
              <a:buClr>
                <a:schemeClr val="lt1"/>
              </a:buClr>
              <a:buSzPts val="2000"/>
              <a:buChar char="•"/>
            </a:pPr>
            <a:r>
              <a:rPr lang="en-US" sz="2000"/>
              <a:t>Where?</a:t>
            </a:r>
            <a:endParaRPr/>
          </a:p>
          <a:p>
            <a:pPr indent="-52387" lvl="0" marL="179388" rtl="0" algn="l">
              <a:lnSpc>
                <a:spcPct val="100000"/>
              </a:lnSpc>
              <a:spcBef>
                <a:spcPts val="600"/>
              </a:spcBef>
              <a:spcAft>
                <a:spcPts val="0"/>
              </a:spcAft>
              <a:buClr>
                <a:schemeClr val="dk1"/>
              </a:buClr>
              <a:buSzPts val="2000"/>
              <a:buNone/>
            </a:pPr>
            <a:r>
              <a:t/>
            </a:r>
            <a:endParaRPr sz="2000"/>
          </a:p>
        </p:txBody>
      </p:sp>
      <p:sp>
        <p:nvSpPr>
          <p:cNvPr id="206" name="Google Shape;206;p9"/>
          <p:cNvSpPr/>
          <p:nvPr/>
        </p:nvSpPr>
        <p:spPr>
          <a:xfrm>
            <a:off x="803246" y="3916743"/>
            <a:ext cx="1925716" cy="369332"/>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1200">
                <a:solidFill>
                  <a:schemeClr val="lt1"/>
                </a:solidFill>
                <a:latin typeface="Calibri"/>
                <a:ea typeface="Calibri"/>
                <a:cs typeface="Calibri"/>
                <a:sym typeface="Calibri"/>
              </a:rPr>
              <a:t>The Bistritsa Babi</a:t>
            </a:r>
            <a:endParaRPr>
              <a:solidFill>
                <a:schemeClr val="lt1"/>
              </a:solidFill>
            </a:endParaRPr>
          </a:p>
          <a:p>
            <a:pPr indent="0" lvl="0" marL="0" marR="0" rtl="0" algn="l">
              <a:spcBef>
                <a:spcPts val="0"/>
              </a:spcBef>
              <a:spcAft>
                <a:spcPts val="0"/>
              </a:spcAft>
              <a:buNone/>
            </a:pPr>
            <a:r>
              <a:rPr lang="en-US" sz="1200">
                <a:solidFill>
                  <a:schemeClr val="lt1"/>
                </a:solidFill>
                <a:latin typeface="Calibri"/>
                <a:ea typeface="Calibri"/>
                <a:cs typeface="Calibri"/>
                <a:sym typeface="Calibri"/>
              </a:rPr>
              <a:t>© Prof. M. Santova</a:t>
            </a:r>
            <a:endParaRPr sz="1200">
              <a:solidFill>
                <a:schemeClr val="lt1"/>
              </a:solidFill>
              <a:latin typeface="Calibri"/>
              <a:ea typeface="Calibri"/>
              <a:cs typeface="Calibri"/>
              <a:sym typeface="Calibri"/>
            </a:endParaRPr>
          </a:p>
        </p:txBody>
      </p:sp>
      <p:sp>
        <p:nvSpPr>
          <p:cNvPr id="207" name="Google Shape;207;p9"/>
          <p:cNvSpPr txBox="1"/>
          <p:nvPr/>
        </p:nvSpPr>
        <p:spPr>
          <a:xfrm>
            <a:off x="5157219" y="4540340"/>
            <a:ext cx="6477000" cy="4097337"/>
          </a:xfrm>
          <a:prstGeom prst="rect">
            <a:avLst/>
          </a:prstGeom>
          <a:noFill/>
          <a:ln>
            <a:noFill/>
          </a:ln>
        </p:spPr>
        <p:txBody>
          <a:bodyPr anchorCtr="0" anchor="t" bIns="45700" lIns="91425" spcFirstLastPara="1" rIns="91425" wrap="square" tIns="45700">
            <a:noAutofit/>
          </a:bodyPr>
          <a:lstStyle/>
          <a:p>
            <a:pPr indent="-179388" lvl="0" marL="179388" marR="0" rtl="0" algn="l">
              <a:lnSpc>
                <a:spcPct val="100000"/>
              </a:lnSpc>
              <a:spcBef>
                <a:spcPts val="0"/>
              </a:spcBef>
              <a:spcAft>
                <a:spcPts val="0"/>
              </a:spcAft>
              <a:buClr>
                <a:schemeClr val="lt1"/>
              </a:buClr>
              <a:buSzPts val="2000"/>
              <a:buFont typeface="Corbel"/>
              <a:buChar char="•"/>
            </a:pPr>
            <a:r>
              <a:rPr lang="en-US" sz="2000">
                <a:solidFill>
                  <a:schemeClr val="lt1"/>
                </a:solidFill>
                <a:latin typeface="Corbel"/>
                <a:ea typeface="Corbel"/>
                <a:cs typeface="Corbel"/>
                <a:sym typeface="Corbel"/>
              </a:rPr>
              <a:t>Accept variants and versions</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chemeClr val="lt1"/>
              </a:buClr>
              <a:buSzPts val="2000"/>
              <a:buFont typeface="Corbel"/>
              <a:buChar char="•"/>
            </a:pPr>
            <a:r>
              <a:rPr lang="en-US" sz="2000">
                <a:solidFill>
                  <a:schemeClr val="lt1"/>
                </a:solidFill>
                <a:latin typeface="Corbel"/>
                <a:ea typeface="Corbel"/>
                <a:cs typeface="Corbel"/>
                <a:sym typeface="Corbel"/>
              </a:rPr>
              <a:t>Verify with various voices</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chemeClr val="lt1"/>
              </a:buClr>
              <a:buSzPts val="2000"/>
              <a:buFont typeface="Corbel"/>
              <a:buChar char="•"/>
            </a:pPr>
            <a:r>
              <a:rPr lang="en-US" sz="2000">
                <a:solidFill>
                  <a:schemeClr val="lt1"/>
                </a:solidFill>
                <a:latin typeface="Corbel"/>
                <a:ea typeface="Corbel"/>
                <a:cs typeface="Corbel"/>
                <a:sym typeface="Corbel"/>
              </a:rPr>
              <a:t>Ownership not authenticity</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chemeClr val="lt1"/>
              </a:buClr>
              <a:buSzPts val="2000"/>
              <a:buFont typeface="Corbel"/>
              <a:buChar char="•"/>
            </a:pPr>
            <a:r>
              <a:rPr lang="en-US" sz="2000">
                <a:solidFill>
                  <a:schemeClr val="lt1"/>
                </a:solidFill>
                <a:latin typeface="Corbel"/>
                <a:ea typeface="Corbel"/>
                <a:cs typeface="Corbel"/>
                <a:sym typeface="Corbel"/>
              </a:rPr>
              <a:t>Avoid classification and categories</a:t>
            </a:r>
            <a:endParaRPr>
              <a:solidFill>
                <a:schemeClr val="lt1"/>
              </a:solidFill>
              <a:latin typeface="Corbel"/>
              <a:ea typeface="Corbel"/>
              <a:cs typeface="Corbel"/>
              <a:sym typeface="Corbel"/>
            </a:endParaRPr>
          </a:p>
          <a:p>
            <a:pPr indent="-179388" lvl="0" marL="179388" marR="0" rtl="0" algn="l">
              <a:lnSpc>
                <a:spcPct val="100000"/>
              </a:lnSpc>
              <a:spcBef>
                <a:spcPts val="600"/>
              </a:spcBef>
              <a:spcAft>
                <a:spcPts val="0"/>
              </a:spcAft>
              <a:buClr>
                <a:schemeClr val="lt1"/>
              </a:buClr>
              <a:buSzPts val="2000"/>
              <a:buFont typeface="Corbel"/>
              <a:buChar char="•"/>
            </a:pPr>
            <a:r>
              <a:rPr lang="en-US" sz="2000">
                <a:solidFill>
                  <a:schemeClr val="lt1"/>
                </a:solidFill>
                <a:latin typeface="Corbel"/>
                <a:ea typeface="Corbel"/>
                <a:cs typeface="Corbel"/>
                <a:sym typeface="Corbel"/>
              </a:rPr>
              <a:t>Use local, not global terms</a:t>
            </a:r>
            <a:endParaRPr>
              <a:solidFill>
                <a:schemeClr val="lt1"/>
              </a:solidFill>
              <a:latin typeface="Corbel"/>
              <a:ea typeface="Corbel"/>
              <a:cs typeface="Corbel"/>
              <a:sym typeface="Corbel"/>
            </a:endParaRPr>
          </a:p>
        </p:txBody>
      </p:sp>
      <p:pic>
        <p:nvPicPr>
          <p:cNvPr id="208" name="Google Shape;208;p9"/>
          <p:cNvPicPr preferRelativeResize="0"/>
          <p:nvPr/>
        </p:nvPicPr>
        <p:blipFill rotWithShape="1">
          <a:blip r:embed="rId3">
            <a:alphaModFix/>
          </a:blip>
          <a:srcRect b="0" l="0" r="0" t="0"/>
          <a:stretch/>
        </p:blipFill>
        <p:spPr>
          <a:xfrm>
            <a:off x="803246" y="1248960"/>
            <a:ext cx="3385511" cy="2667783"/>
          </a:xfrm>
          <a:prstGeom prst="rect">
            <a:avLst/>
          </a:prstGeom>
          <a:noFill/>
          <a:ln cap="flat" cmpd="sng" w="9525">
            <a:solidFill>
              <a:srgbClr val="000000"/>
            </a:solidFill>
            <a:prstDash val="solid"/>
            <a:round/>
            <a:headEnd len="sm" w="sm" type="none"/>
            <a:tailEnd len="sm" w="sm" type="none"/>
          </a:ln>
        </p:spPr>
      </p:pic>
      <p:sp>
        <p:nvSpPr>
          <p:cNvPr id="209" name="Google Shape;209;p9"/>
          <p:cNvSpPr/>
          <p:nvPr/>
        </p:nvSpPr>
        <p:spPr>
          <a:xfrm>
            <a:off x="721966" y="4425023"/>
            <a:ext cx="4435253"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Calibri"/>
                <a:ea typeface="Calibri"/>
                <a:cs typeface="Calibri"/>
                <a:sym typeface="Calibri"/>
              </a:rPr>
              <a:t>Situating the element </a:t>
            </a:r>
            <a:endParaRPr b="1" sz="3600">
              <a:solidFill>
                <a:schemeClr val="lt1"/>
              </a:solidFill>
              <a:latin typeface="Calibri"/>
              <a:ea typeface="Calibri"/>
              <a:cs typeface="Calibri"/>
              <a:sym typeface="Calibri"/>
            </a:endParaRPr>
          </a:p>
          <a:p>
            <a:pPr indent="0" lvl="0" marL="0" marR="0" rtl="0" algn="l">
              <a:spcBef>
                <a:spcPts val="0"/>
              </a:spcBef>
              <a:spcAft>
                <a:spcPts val="0"/>
              </a:spcAft>
              <a:buNone/>
            </a:pPr>
            <a:r>
              <a:rPr b="1" lang="en-US" sz="3600">
                <a:solidFill>
                  <a:schemeClr val="lt1"/>
                </a:solidFill>
                <a:latin typeface="Calibri"/>
                <a:ea typeface="Calibri"/>
                <a:cs typeface="Calibri"/>
                <a:sym typeface="Calibri"/>
              </a:rPr>
              <a:t>in the local context</a:t>
            </a:r>
            <a:endParaRPr b="1" sz="3600">
              <a:solidFill>
                <a:schemeClr val="lt1"/>
              </a:solidFill>
              <a:latin typeface="Calibri"/>
              <a:ea typeface="Calibri"/>
              <a:cs typeface="Calibri"/>
              <a:sym typeface="Calibri"/>
            </a:endParaRPr>
          </a:p>
        </p:txBody>
      </p:sp>
      <p:pic>
        <p:nvPicPr>
          <p:cNvPr id="210" name="Google Shape;210;p9"/>
          <p:cNvPicPr preferRelativeResize="0"/>
          <p:nvPr/>
        </p:nvPicPr>
        <p:blipFill rotWithShape="1">
          <a:blip r:embed="rId4">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3" name="Shape 913"/>
        <p:cNvGrpSpPr/>
        <p:nvPr/>
      </p:nvGrpSpPr>
      <p:grpSpPr>
        <a:xfrm>
          <a:off x="0" y="0"/>
          <a:ext cx="0" cy="0"/>
          <a:chOff x="0" y="0"/>
          <a:chExt cx="0" cy="0"/>
        </a:xfrm>
      </p:grpSpPr>
      <p:sp>
        <p:nvSpPr>
          <p:cNvPr id="914" name="Google Shape;914;p90"/>
          <p:cNvSpPr txBox="1"/>
          <p:nvPr>
            <p:ph type="title"/>
          </p:nvPr>
        </p:nvSpPr>
        <p:spPr>
          <a:xfrm>
            <a:off x="3810000" y="374651"/>
            <a:ext cx="6477000" cy="110807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en-US" sz="3600"/>
              <a:t>Exercise: organizing information</a:t>
            </a:r>
            <a:endParaRPr sz="3600"/>
          </a:p>
        </p:txBody>
      </p:sp>
      <p:sp>
        <p:nvSpPr>
          <p:cNvPr id="915" name="Google Shape;915;p90"/>
          <p:cNvSpPr txBox="1"/>
          <p:nvPr/>
        </p:nvSpPr>
        <p:spPr>
          <a:xfrm>
            <a:off x="3810000" y="1911350"/>
            <a:ext cx="6477000" cy="4097338"/>
          </a:xfrm>
          <a:prstGeom prst="rect">
            <a:avLst/>
          </a:prstGeom>
          <a:noFill/>
          <a:ln>
            <a:noFill/>
          </a:ln>
        </p:spPr>
        <p:txBody>
          <a:bodyPr anchorCtr="0" anchor="t" bIns="45700" lIns="91425" spcFirstLastPara="1" rIns="91425" wrap="square" tIns="45700">
            <a:noAutofit/>
          </a:bodyPr>
          <a:lstStyle/>
          <a:p>
            <a:pPr indent="-342900" lvl="2" marL="342900" marR="0" rtl="0" algn="l">
              <a:spcBef>
                <a:spcPts val="0"/>
              </a:spcBef>
              <a:spcAft>
                <a:spcPts val="0"/>
              </a:spcAft>
              <a:buClr>
                <a:schemeClr val="lt1"/>
              </a:buClr>
              <a:buSzPts val="2400"/>
              <a:buFont typeface="Corbel"/>
              <a:buChar char="•"/>
            </a:pPr>
            <a:r>
              <a:rPr i="0" lang="en-US" sz="2400" u="none" cap="none" strike="noStrike">
                <a:solidFill>
                  <a:schemeClr val="lt1"/>
                </a:solidFill>
                <a:latin typeface="Corbel"/>
                <a:ea typeface="Corbel"/>
                <a:cs typeface="Corbel"/>
                <a:sym typeface="Corbel"/>
              </a:rPr>
              <a:t>What are the various headings you can think of for cataloguing the material you have collected?</a:t>
            </a:r>
            <a:endParaRPr>
              <a:solidFill>
                <a:schemeClr val="lt1"/>
              </a:solidFill>
              <a:latin typeface="Corbel"/>
              <a:ea typeface="Corbel"/>
              <a:cs typeface="Corbel"/>
              <a:sym typeface="Corbel"/>
            </a:endParaRPr>
          </a:p>
          <a:p>
            <a:pPr indent="-342900" lvl="2" marL="342900" marR="0" rtl="0" algn="l">
              <a:spcBef>
                <a:spcPts val="600"/>
              </a:spcBef>
              <a:spcAft>
                <a:spcPts val="0"/>
              </a:spcAft>
              <a:buClr>
                <a:schemeClr val="lt1"/>
              </a:buClr>
              <a:buSzPts val="2400"/>
              <a:buFont typeface="Corbel"/>
              <a:buChar char="•"/>
            </a:pPr>
            <a:r>
              <a:rPr i="0" lang="en-US" sz="2400" u="none" cap="none" strike="noStrike">
                <a:solidFill>
                  <a:schemeClr val="lt1"/>
                </a:solidFill>
                <a:latin typeface="Corbel"/>
                <a:ea typeface="Corbel"/>
                <a:cs typeface="Corbel"/>
                <a:sym typeface="Corbel"/>
              </a:rPr>
              <a:t>List all the ways in which you think the materials can be described? </a:t>
            </a:r>
            <a:endParaRPr>
              <a:solidFill>
                <a:schemeClr val="lt1"/>
              </a:solidFill>
              <a:latin typeface="Corbel"/>
              <a:ea typeface="Corbel"/>
              <a:cs typeface="Corbel"/>
              <a:sym typeface="Corbel"/>
            </a:endParaRPr>
          </a:p>
          <a:p>
            <a:pPr indent="-342900" lvl="2" marL="342900" marR="0" rtl="0" algn="l">
              <a:spcBef>
                <a:spcPts val="600"/>
              </a:spcBef>
              <a:spcAft>
                <a:spcPts val="0"/>
              </a:spcAft>
              <a:buClr>
                <a:schemeClr val="lt1"/>
              </a:buClr>
              <a:buSzPts val="2400"/>
              <a:buFont typeface="Corbel"/>
              <a:buChar char="•"/>
            </a:pPr>
            <a:r>
              <a:rPr i="0" lang="en-US" sz="2400" u="none" cap="none" strike="noStrike">
                <a:solidFill>
                  <a:schemeClr val="lt1"/>
                </a:solidFill>
                <a:latin typeface="Corbel"/>
                <a:ea typeface="Corbel"/>
                <a:cs typeface="Corbel"/>
                <a:sym typeface="Corbel"/>
              </a:rPr>
              <a:t>Which of these would be useful for searching specific images, recordings or written notes?</a:t>
            </a:r>
            <a:endParaRPr>
              <a:solidFill>
                <a:schemeClr val="lt1"/>
              </a:solidFill>
              <a:latin typeface="Corbel"/>
              <a:ea typeface="Corbel"/>
              <a:cs typeface="Corbel"/>
              <a:sym typeface="Corbel"/>
            </a:endParaRPr>
          </a:p>
          <a:p>
            <a:pPr indent="-342900" lvl="2" marL="342900" marR="0" rtl="0" algn="l">
              <a:spcBef>
                <a:spcPts val="600"/>
              </a:spcBef>
              <a:spcAft>
                <a:spcPts val="0"/>
              </a:spcAft>
              <a:buClr>
                <a:schemeClr val="lt1"/>
              </a:buClr>
              <a:buSzPts val="2400"/>
              <a:buFont typeface="Corbel"/>
              <a:buChar char="•"/>
            </a:pPr>
            <a:r>
              <a:rPr i="0" lang="en-US" sz="2400" u="none" cap="none" strike="noStrike">
                <a:solidFill>
                  <a:schemeClr val="lt1"/>
                </a:solidFill>
                <a:latin typeface="Corbel"/>
                <a:ea typeface="Corbel"/>
                <a:cs typeface="Corbel"/>
                <a:sym typeface="Corbel"/>
              </a:rPr>
              <a:t>Compile a list by combining everybody’s inputs </a:t>
            </a:r>
            <a:endParaRPr>
              <a:solidFill>
                <a:schemeClr val="lt1"/>
              </a:solidFill>
              <a:latin typeface="Corbel"/>
              <a:ea typeface="Corbel"/>
              <a:cs typeface="Corbel"/>
              <a:sym typeface="Corbel"/>
            </a:endParaRPr>
          </a:p>
          <a:p>
            <a:pPr indent="-65087" lvl="3" marL="719138" marR="0" rtl="0" algn="l">
              <a:spcBef>
                <a:spcPts val="600"/>
              </a:spcBef>
              <a:spcAft>
                <a:spcPts val="0"/>
              </a:spcAft>
              <a:buClr>
                <a:schemeClr val="dk1"/>
              </a:buClr>
              <a:buSzPts val="1800"/>
              <a:buFont typeface="Arial"/>
              <a:buNone/>
            </a:pPr>
            <a:r>
              <a:t/>
            </a:r>
            <a:endParaRPr i="0" sz="1800" u="none" cap="none" strike="noStrike">
              <a:solidFill>
                <a:schemeClr val="lt1"/>
              </a:solidFill>
              <a:latin typeface="Corbel"/>
              <a:ea typeface="Corbel"/>
              <a:cs typeface="Corbel"/>
              <a:sym typeface="Corbel"/>
            </a:endParaRPr>
          </a:p>
          <a:p>
            <a:pPr indent="-65087" lvl="0" marL="179388" marR="0" rtl="0" algn="l">
              <a:lnSpc>
                <a:spcPct val="100000"/>
              </a:lnSpc>
              <a:spcBef>
                <a:spcPts val="600"/>
              </a:spcBef>
              <a:spcAft>
                <a:spcPts val="0"/>
              </a:spcAft>
              <a:buClr>
                <a:srgbClr val="07DEDB"/>
              </a:buClr>
              <a:buSzPts val="1800"/>
              <a:buFont typeface="Arial"/>
              <a:buNone/>
            </a:pPr>
            <a:r>
              <a:t/>
            </a:r>
            <a:endParaRPr sz="1800">
              <a:solidFill>
                <a:schemeClr val="lt1"/>
              </a:solidFill>
              <a:latin typeface="Corbel"/>
              <a:ea typeface="Corbel"/>
              <a:cs typeface="Corbel"/>
              <a:sym typeface="Corbel"/>
            </a:endParaRPr>
          </a:p>
        </p:txBody>
      </p:sp>
      <p:pic>
        <p:nvPicPr>
          <p:cNvPr id="916" name="Google Shape;916;p90"/>
          <p:cNvPicPr preferRelativeResize="0"/>
          <p:nvPr/>
        </p:nvPicPr>
        <p:blipFill rotWithShape="1">
          <a:blip r:embed="rId3">
            <a:alphaModFix/>
          </a:blip>
          <a:srcRect b="0" l="0" r="0" t="0"/>
          <a:stretch/>
        </p:blipFill>
        <p:spPr>
          <a:xfrm rot="5400000">
            <a:off x="9539738" y="4205737"/>
            <a:ext cx="2553324" cy="27512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2023-04-20T19:45:12Z</dcterms:created>
  <dc:creator>panayiotaandrianopoulou@gmail.com</dc:creator>
</cp:coreProperties>
</file>