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13.jpg" ContentType="image/pn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50"/>
  </p:notesMasterIdLst>
  <p:sldIdLst>
    <p:sldId id="256" r:id="rId2"/>
    <p:sldId id="257" r:id="rId3"/>
    <p:sldId id="268" r:id="rId4"/>
    <p:sldId id="258" r:id="rId5"/>
    <p:sldId id="272" r:id="rId6"/>
    <p:sldId id="274" r:id="rId7"/>
    <p:sldId id="280" r:id="rId8"/>
    <p:sldId id="281" r:id="rId9"/>
    <p:sldId id="270" r:id="rId10"/>
    <p:sldId id="287" r:id="rId11"/>
    <p:sldId id="275" r:id="rId12"/>
    <p:sldId id="276" r:id="rId13"/>
    <p:sldId id="278" r:id="rId14"/>
    <p:sldId id="279" r:id="rId15"/>
    <p:sldId id="303" r:id="rId16"/>
    <p:sldId id="305" r:id="rId17"/>
    <p:sldId id="304" r:id="rId18"/>
    <p:sldId id="284" r:id="rId19"/>
    <p:sldId id="288" r:id="rId20"/>
    <p:sldId id="289" r:id="rId21"/>
    <p:sldId id="290" r:id="rId22"/>
    <p:sldId id="291" r:id="rId23"/>
    <p:sldId id="292" r:id="rId24"/>
    <p:sldId id="293" r:id="rId25"/>
    <p:sldId id="271" r:id="rId26"/>
    <p:sldId id="297" r:id="rId27"/>
    <p:sldId id="294" r:id="rId28"/>
    <p:sldId id="295" r:id="rId29"/>
    <p:sldId id="286" r:id="rId30"/>
    <p:sldId id="298" r:id="rId31"/>
    <p:sldId id="299" r:id="rId32"/>
    <p:sldId id="306" r:id="rId33"/>
    <p:sldId id="307" r:id="rId34"/>
    <p:sldId id="300" r:id="rId35"/>
    <p:sldId id="301" r:id="rId36"/>
    <p:sldId id="260" r:id="rId37"/>
    <p:sldId id="308" r:id="rId38"/>
    <p:sldId id="319" r:id="rId39"/>
    <p:sldId id="309" r:id="rId40"/>
    <p:sldId id="310" r:id="rId41"/>
    <p:sldId id="318" r:id="rId42"/>
    <p:sldId id="311" r:id="rId43"/>
    <p:sldId id="312" r:id="rId44"/>
    <p:sldId id="313" r:id="rId45"/>
    <p:sldId id="314" r:id="rId46"/>
    <p:sldId id="315" r:id="rId47"/>
    <p:sldId id="316" r:id="rId48"/>
    <p:sldId id="317" r:id="rId49"/>
  </p:sldIdLst>
  <p:sldSz cx="12192000" cy="6858000"/>
  <p:notesSz cx="6858000" cy="9144000"/>
  <p:embeddedFontLst>
    <p:embeddedFont>
      <p:font typeface="Corbel" panose="020B0503020204020204" pitchFamily="34" charset="0"/>
      <p:regular r:id="rId51"/>
      <p:bold r:id="rId52"/>
      <p:italic r:id="rId53"/>
      <p:boldItalic r:id="rId54"/>
    </p:embeddedFont>
    <p:embeddedFont>
      <p:font typeface="Josefin Sans" pitchFamily="2" charset="77"/>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j3k0m2Myl/mFCOP3PM6gChj3F9k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BB5D74-54FA-4D68-B14D-4A5502DB2024}">
  <a:tblStyle styleId="{F0BB5D74-54FA-4D68-B14D-4A5502DB202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FE28B4D-4667-4AB6-9B35-B08211604BA5}"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DFD"/>
          </a:solidFill>
        </a:fill>
      </a:tcStyle>
    </a:wholeTbl>
    <a:band1H>
      <a:tcTxStyle/>
      <a:tcStyle>
        <a:tcBdr/>
        <a:fill>
          <a:solidFill>
            <a:srgbClr val="CDD8FB"/>
          </a:solidFill>
        </a:fill>
      </a:tcStyle>
    </a:band1H>
    <a:band2H>
      <a:tcTxStyle/>
      <a:tcStyle>
        <a:tcBdr/>
      </a:tcStyle>
    </a:band2H>
    <a:band1V>
      <a:tcTxStyle/>
      <a:tcStyle>
        <a:tcBdr/>
        <a:fill>
          <a:solidFill>
            <a:srgbClr val="CDD8FB"/>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57"/>
    <p:restoredTop sz="94662"/>
  </p:normalViewPr>
  <p:slideViewPr>
    <p:cSldViewPr snapToGrid="0">
      <p:cViewPr varScale="1">
        <p:scale>
          <a:sx n="112" d="100"/>
          <a:sy n="112" d="100"/>
        </p:scale>
        <p:origin x="224" y="4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2377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997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2400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2278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3339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4351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8354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191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7941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8159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3738f4d393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g23738f4d39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2718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0871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9330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6831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2365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3029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6596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5238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7508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856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0994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3323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0447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4049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8465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3738f4d393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3738f4d393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g23738f4d393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36</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9085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8996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7382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4443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756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6231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1836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3738f4d393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3738f4d393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g23738f4d393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44</a:t>
            </a:fld>
            <a:endParaRPr/>
          </a:p>
        </p:txBody>
      </p:sp>
    </p:spTree>
    <p:extLst>
      <p:ext uri="{BB962C8B-B14F-4D97-AF65-F5344CB8AC3E}">
        <p14:creationId xmlns:p14="http://schemas.microsoft.com/office/powerpoint/2010/main" val="1831905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2912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39007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2931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7328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674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8391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4911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2862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8333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5900"/>
              <a:buFont typeface="Corbel"/>
              <a:buNone/>
              <a:defRPr sz="5900" b="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18" name="Google Shape;18;p3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38"/>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8"/>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4" name="Google Shape;24;p38"/>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5" name="Google Shape;25;p3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
        <p:cNvGrpSpPr/>
        <p:nvPr/>
      </p:nvGrpSpPr>
      <p:grpSpPr>
        <a:xfrm>
          <a:off x="0" y="0"/>
          <a:ext cx="0" cy="0"/>
          <a:chOff x="0" y="0"/>
          <a:chExt cx="0" cy="0"/>
        </a:xfrm>
      </p:grpSpPr>
      <p:sp>
        <p:nvSpPr>
          <p:cNvPr id="35" name="Google Shape;35;p3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rgbClr val="FFFFFF"/>
              </a:buClr>
              <a:buSzPts val="2800"/>
              <a:buFont typeface="Corbe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3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SzPts val="1400"/>
              <a:buChar char="■"/>
              <a:defRPr/>
            </a:lvl6pPr>
            <a:lvl7pPr marL="3200400" lvl="6" indent="-317500" algn="l">
              <a:lnSpc>
                <a:spcPct val="90000"/>
              </a:lnSpc>
              <a:spcBef>
                <a:spcPts val="0"/>
              </a:spcBef>
              <a:spcAft>
                <a:spcPts val="0"/>
              </a:spcAft>
              <a:buSzPts val="1400"/>
              <a:buChar char="●"/>
              <a:defRPr/>
            </a:lvl7pPr>
            <a:lvl8pPr marL="3657600" lvl="7" indent="-317500" algn="l">
              <a:lnSpc>
                <a:spcPct val="90000"/>
              </a:lnSpc>
              <a:spcBef>
                <a:spcPts val="0"/>
              </a:spcBef>
              <a:spcAft>
                <a:spcPts val="0"/>
              </a:spcAft>
              <a:buSzPts val="1400"/>
              <a:buChar char="○"/>
              <a:defRPr/>
            </a:lvl8pPr>
            <a:lvl9pPr marL="4114800" lvl="8" indent="-317500" algn="l">
              <a:lnSpc>
                <a:spcPct val="90000"/>
              </a:lnSpc>
              <a:spcBef>
                <a:spcPts val="0"/>
              </a:spcBef>
              <a:spcAft>
                <a:spcPts val="0"/>
              </a:spcAft>
              <a:buSzPts val="1400"/>
              <a:buChar char="■"/>
              <a:defRPr/>
            </a:lvl9pPr>
          </a:lstStyle>
          <a:p>
            <a:endParaRPr/>
          </a:p>
        </p:txBody>
      </p:sp>
      <p:sp>
        <p:nvSpPr>
          <p:cNvPr id="37" name="Google Shape;37;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
        <p:cNvGrpSpPr/>
        <p:nvPr/>
      </p:nvGrpSpPr>
      <p:grpSpPr>
        <a:xfrm>
          <a:off x="0" y="0"/>
          <a:ext cx="0" cy="0"/>
          <a:chOff x="0" y="0"/>
          <a:chExt cx="0" cy="0"/>
        </a:xfrm>
      </p:grpSpPr>
      <p:sp>
        <p:nvSpPr>
          <p:cNvPr id="64" name="Google Shape;64;p37"/>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5" name="Google Shape;65;p3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6"/>
        <p:cNvGrpSpPr/>
        <p:nvPr/>
      </p:nvGrpSpPr>
      <p:grpSpPr>
        <a:xfrm>
          <a:off x="0" y="0"/>
          <a:ext cx="0" cy="0"/>
          <a:chOff x="0" y="0"/>
          <a:chExt cx="0" cy="0"/>
        </a:xfrm>
      </p:grpSpPr>
      <p:sp>
        <p:nvSpPr>
          <p:cNvPr id="67" name="Google Shape;67;p42"/>
          <p:cNvSpPr/>
          <p:nvPr/>
        </p:nvSpPr>
        <p:spPr>
          <a:xfrm>
            <a:off x="0" y="761999"/>
            <a:ext cx="9141619" cy="533400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42"/>
          <p:cNvSpPr/>
          <p:nvPr/>
        </p:nvSpPr>
        <p:spPr>
          <a:xfrm>
            <a:off x="9270263" y="761999"/>
            <a:ext cx="2925318" cy="5334001"/>
          </a:xfrm>
          <a:prstGeom prst="rect">
            <a:avLst/>
          </a:prstGeom>
          <a:solidFill>
            <a:srgbClr val="C8C8C8">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42"/>
          <p:cNvSpPr txBox="1">
            <a:spLocks noGrp="1"/>
          </p:cNvSpPr>
          <p:nvPr>
            <p:ph type="ctrTitle"/>
          </p:nvPr>
        </p:nvSpPr>
        <p:spPr>
          <a:xfrm>
            <a:off x="1069848"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D7F0F6"/>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71" name="Google Shape;71;p4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44"/>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4"/>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84" name="Google Shape;84;p4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45"/>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5"/>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90" name="Google Shape;90;p4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lt1"/>
              </a:buClr>
              <a:buSzPts val="2000"/>
              <a:buFont typeface="Noto Sans Symbols"/>
              <a:buChar char="●"/>
              <a:defRPr sz="2000" b="0" i="0" u="none" strike="noStrike" cap="none">
                <a:solidFill>
                  <a:schemeClr val="lt1"/>
                </a:solidFill>
                <a:latin typeface="Corbel"/>
                <a:ea typeface="Corbel"/>
                <a:cs typeface="Corbel"/>
                <a:sym typeface="Corbel"/>
              </a:defRPr>
            </a:lvl1pPr>
            <a:lvl2pPr marL="914400" marR="0" lvl="1" indent="-342900" algn="l" rtl="0">
              <a:lnSpc>
                <a:spcPct val="90000"/>
              </a:lnSpc>
              <a:spcBef>
                <a:spcPts val="250"/>
              </a:spcBef>
              <a:spcAft>
                <a:spcPts val="0"/>
              </a:spcAft>
              <a:buClr>
                <a:schemeClr val="lt1"/>
              </a:buClr>
              <a:buSzPts val="1800"/>
              <a:buFont typeface="Noto Sans Symbols"/>
              <a:buChar char="●"/>
              <a:defRPr sz="1800" b="0" i="0" u="none" strike="noStrike" cap="none">
                <a:solidFill>
                  <a:schemeClr val="lt1"/>
                </a:solidFill>
                <a:latin typeface="Corbel"/>
                <a:ea typeface="Corbel"/>
                <a:cs typeface="Corbel"/>
                <a:sym typeface="Corbel"/>
              </a:defRPr>
            </a:lvl2pPr>
            <a:lvl3pPr marL="1371600" marR="0" lvl="2" indent="-330200" algn="l" rtl="0">
              <a:lnSpc>
                <a:spcPct val="90000"/>
              </a:lnSpc>
              <a:spcBef>
                <a:spcPts val="250"/>
              </a:spcBef>
              <a:spcAft>
                <a:spcPts val="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3pPr>
            <a:lvl4pPr marL="1828800" marR="0" lvl="3" indent="-317500" algn="l" rtl="0">
              <a:lnSpc>
                <a:spcPct val="90000"/>
              </a:lnSpc>
              <a:spcBef>
                <a:spcPts val="25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4pPr>
            <a:lvl5pPr marL="2286000" marR="0" lvl="4" indent="-317500" algn="l" rtl="0">
              <a:lnSpc>
                <a:spcPct val="90000"/>
              </a:lnSpc>
              <a:spcBef>
                <a:spcPts val="25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5pPr>
            <a:lvl6pPr marL="2743200" marR="0" lvl="5" indent="-317500" algn="l" rtl="0">
              <a:lnSpc>
                <a:spcPct val="90000"/>
              </a:lnSpc>
              <a:spcBef>
                <a:spcPts val="25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6pPr>
            <a:lvl7pPr marL="3200400" marR="0" lvl="6" indent="-317500" algn="l" rtl="0">
              <a:lnSpc>
                <a:spcPct val="90000"/>
              </a:lnSpc>
              <a:spcBef>
                <a:spcPts val="25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7pPr>
            <a:lvl8pPr marL="3657600" marR="0" lvl="7" indent="-317500" algn="l" rtl="0">
              <a:lnSpc>
                <a:spcPct val="90000"/>
              </a:lnSpc>
              <a:spcBef>
                <a:spcPts val="25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8pPr>
            <a:lvl9pPr marL="4114800" marR="0" lvl="8" indent="-317500" algn="l" rtl="0">
              <a:lnSpc>
                <a:spcPct val="90000"/>
              </a:lnSpc>
              <a:spcBef>
                <a:spcPts val="250"/>
              </a:spcBef>
              <a:spcAft>
                <a:spcPts val="25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9pPr>
          </a:lstStyle>
          <a:p>
            <a:endParaRPr/>
          </a:p>
        </p:txBody>
      </p:sp>
      <p:sp>
        <p:nvSpPr>
          <p:cNvPr id="12" name="Google Shape;12;p3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3" name="Google Shape;13;p3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4" name="Google Shape;14;p3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7" r:id="rId4"/>
    <p:sldLayoutId id="2147483658" r:id="rId5"/>
    <p:sldLayoutId id="2147483660" r:id="rId6"/>
    <p:sldLayoutId id="214748366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ich.unesco.org/doc/src/53724-EN.pdf"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ich.unesco.org/en/directives/6.GA/91"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hyperlink" Target="https://ich.unesco.org/index.php?lg=en&amp;pg=00184" TargetMode="External"/><Relationship Id="rId4" Type="http://schemas.openxmlformats.org/officeDocument/2006/relationships/hyperlink" Target="https://ich.unesco.org/en/directives/6.GA/9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kuTSC9TB5D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ich.unesco.org/en/projects/digitization-of-the-intangible-cultural-heritage-elements-of-communities-in-bosnia-and-herzegovina-00462" TargetMode="External"/><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hyperlink" Target="https://tkanica.org/" TargetMode="External"/><Relationship Id="rId5" Type="http://schemas.openxmlformats.org/officeDocument/2006/relationships/hyperlink" Target="http://www.cioff.org/contact-section.cfm?id=209" TargetMode="External"/><Relationship Id="rId4" Type="http://schemas.openxmlformats.org/officeDocument/2006/relationships/hyperlink" Target="https://drustvozadtkb.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3.tiff"/></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
          <p:cNvSpPr txBox="1">
            <a:spLocks noGrp="1"/>
          </p:cNvSpPr>
          <p:nvPr>
            <p:ph type="title"/>
          </p:nvPr>
        </p:nvSpPr>
        <p:spPr>
          <a:xfrm>
            <a:off x="3778450" y="0"/>
            <a:ext cx="7822500" cy="2097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95959"/>
              </a:buClr>
              <a:buSzPts val="19234"/>
              <a:buFont typeface="Corbel"/>
              <a:buNone/>
            </a:pPr>
            <a:br>
              <a:rPr lang="pl-PL" dirty="0"/>
            </a:br>
            <a:br>
              <a:rPr lang="pl-PL" dirty="0"/>
            </a:br>
            <a:endParaRPr sz="3100" b="1" dirty="0"/>
          </a:p>
        </p:txBody>
      </p:sp>
      <p:sp>
        <p:nvSpPr>
          <p:cNvPr id="155" name="Google Shape;155;p1"/>
          <p:cNvSpPr txBox="1">
            <a:spLocks noGrp="1"/>
          </p:cNvSpPr>
          <p:nvPr>
            <p:ph type="body" idx="1"/>
          </p:nvPr>
        </p:nvSpPr>
        <p:spPr>
          <a:xfrm>
            <a:off x="3914454" y="191923"/>
            <a:ext cx="8277546" cy="2006850"/>
          </a:xfrm>
          <a:prstGeom prst="rect">
            <a:avLst/>
          </a:prstGeom>
          <a:noFill/>
          <a:ln>
            <a:noFill/>
          </a:ln>
        </p:spPr>
        <p:txBody>
          <a:bodyPr spcFirstLastPara="1" wrap="square" lIns="91425" tIns="45700" rIns="91425" bIns="45700" anchor="t" anchorCtr="0">
            <a:noAutofit/>
          </a:bodyPr>
          <a:lstStyle/>
          <a:p>
            <a:pPr marL="0" indent="0">
              <a:spcBef>
                <a:spcPts val="0"/>
              </a:spcBef>
              <a:buSzPts val="2000"/>
            </a:pPr>
            <a:r>
              <a:rPr lang="hr-HR" sz="4000" b="1" dirty="0" err="1">
                <a:solidFill>
                  <a:schemeClr val="bg1"/>
                </a:solidFill>
              </a:rPr>
              <a:t>Creation</a:t>
            </a:r>
            <a:r>
              <a:rPr lang="hr-HR" sz="4000" b="1" dirty="0">
                <a:solidFill>
                  <a:schemeClr val="bg1"/>
                </a:solidFill>
              </a:rPr>
              <a:t> </a:t>
            </a:r>
            <a:r>
              <a:rPr lang="hr-HR" sz="4000" b="1" dirty="0" err="1">
                <a:solidFill>
                  <a:schemeClr val="bg1"/>
                </a:solidFill>
              </a:rPr>
              <a:t>of</a:t>
            </a:r>
            <a:r>
              <a:rPr lang="hr-HR" sz="4000" b="1" dirty="0">
                <a:solidFill>
                  <a:schemeClr val="bg1"/>
                </a:solidFill>
              </a:rPr>
              <a:t> </a:t>
            </a:r>
            <a:r>
              <a:rPr lang="hr-HR" sz="4000" b="1" dirty="0" err="1">
                <a:solidFill>
                  <a:schemeClr val="bg1"/>
                </a:solidFill>
              </a:rPr>
              <a:t>inventories</a:t>
            </a:r>
            <a:r>
              <a:rPr lang="hr-HR" sz="4000" b="1" dirty="0">
                <a:solidFill>
                  <a:schemeClr val="bg1"/>
                </a:solidFill>
              </a:rPr>
              <a:t> </a:t>
            </a:r>
            <a:r>
              <a:rPr lang="hr-HR" sz="4000" b="1" dirty="0" err="1">
                <a:solidFill>
                  <a:schemeClr val="bg1"/>
                </a:solidFill>
              </a:rPr>
              <a:t>and</a:t>
            </a:r>
            <a:r>
              <a:rPr lang="hr-HR" sz="4000" b="1" dirty="0">
                <a:solidFill>
                  <a:schemeClr val="bg1"/>
                </a:solidFill>
              </a:rPr>
              <a:t> </a:t>
            </a:r>
            <a:r>
              <a:rPr lang="hr-HR" sz="4000" b="1" dirty="0" err="1">
                <a:solidFill>
                  <a:schemeClr val="bg1"/>
                </a:solidFill>
              </a:rPr>
              <a:t>archives</a:t>
            </a:r>
            <a:r>
              <a:rPr lang="hr-HR" sz="4000" b="1" dirty="0">
                <a:solidFill>
                  <a:schemeClr val="bg1"/>
                </a:solidFill>
              </a:rPr>
              <a:t> </a:t>
            </a:r>
            <a:r>
              <a:rPr lang="hr-HR" sz="4000" b="1" dirty="0" err="1">
                <a:solidFill>
                  <a:schemeClr val="bg1"/>
                </a:solidFill>
              </a:rPr>
              <a:t>of</a:t>
            </a:r>
            <a:r>
              <a:rPr lang="hr-HR" sz="4000" b="1" dirty="0">
                <a:solidFill>
                  <a:schemeClr val="bg1"/>
                </a:solidFill>
              </a:rPr>
              <a:t> </a:t>
            </a:r>
            <a:r>
              <a:rPr lang="hr-HR" sz="4000" b="1" dirty="0" err="1">
                <a:solidFill>
                  <a:schemeClr val="bg1"/>
                </a:solidFill>
              </a:rPr>
              <a:t>intangible</a:t>
            </a:r>
            <a:r>
              <a:rPr lang="hr-HR" sz="4000" b="1" dirty="0">
                <a:solidFill>
                  <a:schemeClr val="bg1"/>
                </a:solidFill>
              </a:rPr>
              <a:t> </a:t>
            </a:r>
            <a:r>
              <a:rPr lang="hr-HR" sz="4000" b="1" dirty="0" err="1">
                <a:solidFill>
                  <a:schemeClr val="bg1"/>
                </a:solidFill>
              </a:rPr>
              <a:t>cultural</a:t>
            </a:r>
            <a:r>
              <a:rPr lang="hr-HR" sz="4000" b="1" dirty="0">
                <a:solidFill>
                  <a:schemeClr val="bg1"/>
                </a:solidFill>
              </a:rPr>
              <a:t> </a:t>
            </a:r>
            <a:r>
              <a:rPr lang="hr-HR" sz="4000" b="1" dirty="0" err="1">
                <a:solidFill>
                  <a:schemeClr val="bg1"/>
                </a:solidFill>
              </a:rPr>
              <a:t>heritage</a:t>
            </a:r>
            <a:r>
              <a:rPr lang="hr-HR" sz="4000" b="1" dirty="0">
                <a:solidFill>
                  <a:schemeClr val="bg1"/>
                </a:solidFill>
              </a:rPr>
              <a:t> at </a:t>
            </a:r>
            <a:r>
              <a:rPr lang="hr-HR" sz="4000" b="1" dirty="0" err="1">
                <a:solidFill>
                  <a:schemeClr val="bg1"/>
                </a:solidFill>
              </a:rPr>
              <a:t>local</a:t>
            </a:r>
            <a:r>
              <a:rPr lang="hr-HR" sz="4000" b="1" dirty="0">
                <a:solidFill>
                  <a:schemeClr val="bg1"/>
                </a:solidFill>
              </a:rPr>
              <a:t> </a:t>
            </a:r>
            <a:r>
              <a:rPr lang="hr-HR" sz="4000" b="1" dirty="0" err="1">
                <a:solidFill>
                  <a:schemeClr val="bg1"/>
                </a:solidFill>
              </a:rPr>
              <a:t>level</a:t>
            </a:r>
            <a:endParaRPr lang="hr-HR" sz="4000" b="1" dirty="0">
              <a:solidFill>
                <a:schemeClr val="bg1"/>
              </a:solidFill>
            </a:endParaRPr>
          </a:p>
          <a:p>
            <a:pPr marL="0" lvl="0" indent="0" algn="l" rtl="0">
              <a:lnSpc>
                <a:spcPct val="90000"/>
              </a:lnSpc>
              <a:spcBef>
                <a:spcPts val="0"/>
              </a:spcBef>
              <a:spcAft>
                <a:spcPts val="0"/>
              </a:spcAft>
              <a:buSzPts val="2000"/>
              <a:buNone/>
            </a:pPr>
            <a:endParaRPr sz="2000" b="1" dirty="0">
              <a:solidFill>
                <a:schemeClr val="lt1"/>
              </a:solidFill>
            </a:endParaRPr>
          </a:p>
        </p:txBody>
      </p:sp>
      <p:pic>
        <p:nvPicPr>
          <p:cNvPr id="156" name="Google Shape;156;p1"/>
          <p:cNvPicPr preferRelativeResize="0"/>
          <p:nvPr/>
        </p:nvPicPr>
        <p:blipFill rotWithShape="1">
          <a:blip r:embed="rId3">
            <a:alphaModFix/>
          </a:blip>
          <a:srcRect/>
          <a:stretch/>
        </p:blipFill>
        <p:spPr>
          <a:xfrm>
            <a:off x="270238" y="191923"/>
            <a:ext cx="3123126" cy="2006850"/>
          </a:xfrm>
          <a:prstGeom prst="rect">
            <a:avLst/>
          </a:prstGeom>
          <a:noFill/>
          <a:ln>
            <a:noFill/>
          </a:ln>
        </p:spPr>
      </p:pic>
      <p:pic>
        <p:nvPicPr>
          <p:cNvPr id="157" name="Google Shape;157;p1"/>
          <p:cNvPicPr preferRelativeResize="0"/>
          <p:nvPr/>
        </p:nvPicPr>
        <p:blipFill rotWithShape="1">
          <a:blip r:embed="rId4">
            <a:alphaModFix/>
          </a:blip>
          <a:srcRect/>
          <a:stretch/>
        </p:blipFill>
        <p:spPr>
          <a:xfrm>
            <a:off x="270250" y="2632150"/>
            <a:ext cx="2222600" cy="2222600"/>
          </a:xfrm>
          <a:prstGeom prst="rect">
            <a:avLst/>
          </a:prstGeom>
          <a:noFill/>
          <a:ln>
            <a:noFill/>
          </a:ln>
        </p:spPr>
      </p:pic>
      <p:pic>
        <p:nvPicPr>
          <p:cNvPr id="159" name="Google Shape;159;p1"/>
          <p:cNvPicPr preferRelativeResize="0"/>
          <p:nvPr/>
        </p:nvPicPr>
        <p:blipFill rotWithShape="1">
          <a:blip r:embed="rId5">
            <a:alphaModFix/>
          </a:blip>
          <a:srcRect/>
          <a:stretch/>
        </p:blipFill>
        <p:spPr>
          <a:xfrm>
            <a:off x="378350" y="4940225"/>
            <a:ext cx="1221075" cy="1743675"/>
          </a:xfrm>
          <a:prstGeom prst="rect">
            <a:avLst/>
          </a:prstGeom>
          <a:noFill/>
          <a:ln>
            <a:noFill/>
          </a:ln>
        </p:spPr>
      </p:pic>
      <p:pic>
        <p:nvPicPr>
          <p:cNvPr id="3" name="Picture 2">
            <a:extLst>
              <a:ext uri="{FF2B5EF4-FFF2-40B4-BE49-F238E27FC236}">
                <a16:creationId xmlns:a16="http://schemas.microsoft.com/office/drawing/2014/main" id="{A3171B23-2BD7-064F-BF48-18F345087B58}"/>
              </a:ext>
            </a:extLst>
          </p:cNvPr>
          <p:cNvPicPr>
            <a:picLocks noChangeAspect="1"/>
          </p:cNvPicPr>
          <p:nvPr/>
        </p:nvPicPr>
        <p:blipFill>
          <a:blip r:embed="rId6"/>
          <a:stretch>
            <a:fillRect/>
          </a:stretch>
        </p:blipFill>
        <p:spPr>
          <a:xfrm>
            <a:off x="4915898" y="2401298"/>
            <a:ext cx="6685052" cy="4456702"/>
          </a:xfrm>
          <a:prstGeom prst="rect">
            <a:avLst/>
          </a:prstGeom>
        </p:spPr>
      </p:pic>
      <p:sp>
        <p:nvSpPr>
          <p:cNvPr id="4" name="Rectangle 3">
            <a:extLst>
              <a:ext uri="{FF2B5EF4-FFF2-40B4-BE49-F238E27FC236}">
                <a16:creationId xmlns:a16="http://schemas.microsoft.com/office/drawing/2014/main" id="{B376604A-23DE-4544-B605-34B639A28902}"/>
              </a:ext>
            </a:extLst>
          </p:cNvPr>
          <p:cNvSpPr/>
          <p:nvPr/>
        </p:nvSpPr>
        <p:spPr>
          <a:xfrm>
            <a:off x="9544692" y="2013735"/>
            <a:ext cx="2647308" cy="307777"/>
          </a:xfrm>
          <a:prstGeom prst="rect">
            <a:avLst/>
          </a:prstGeom>
        </p:spPr>
        <p:txBody>
          <a:bodyPr wrap="square">
            <a:spAutoFit/>
          </a:bodyPr>
          <a:lstStyle/>
          <a:p>
            <a:pPr>
              <a:buSzPts val="2000"/>
            </a:pPr>
            <a:r>
              <a:rPr lang="hr-HR" b="1" dirty="0" err="1">
                <a:solidFill>
                  <a:schemeClr val="bg1"/>
                </a:solidFill>
              </a:rPr>
              <a:t>dr.sc</a:t>
            </a:r>
            <a:r>
              <a:rPr lang="hr-HR" b="1" dirty="0">
                <a:solidFill>
                  <a:schemeClr val="bg1"/>
                </a:solidFill>
              </a:rPr>
              <a:t>. Tamara Nikolić </a:t>
            </a:r>
            <a:r>
              <a:rPr lang="hr-HR" b="1" dirty="0" err="1">
                <a:solidFill>
                  <a:schemeClr val="bg1"/>
                </a:solidFill>
              </a:rPr>
              <a:t>Đerić</a:t>
            </a:r>
            <a:endParaRPr lang="hr-HR"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3888"/>
              <a:buNone/>
            </a:pPr>
            <a:r>
              <a:rPr lang="hr-HR" b="1" dirty="0">
                <a:solidFill>
                  <a:schemeClr val="lt1"/>
                </a:solidFill>
              </a:rPr>
              <a:t>WHAT DOES THE CONVENTION SAY</a:t>
            </a:r>
            <a:br>
              <a:rPr lang="hr-HR" b="1" dirty="0">
                <a:solidFill>
                  <a:schemeClr val="lt1"/>
                </a:solidFill>
              </a:rPr>
            </a:br>
            <a:endParaRPr b="1" dirty="0">
              <a:solidFill>
                <a:schemeClr val="lt1"/>
              </a:solidFill>
            </a:endParaRPr>
          </a:p>
        </p:txBody>
      </p:sp>
      <p:sp>
        <p:nvSpPr>
          <p:cNvPr id="176" name="Google Shape;176;g23738f4d393_0_414"/>
          <p:cNvSpPr txBox="1">
            <a:spLocks noGrp="1"/>
          </p:cNvSpPr>
          <p:nvPr>
            <p:ph type="body" idx="1"/>
          </p:nvPr>
        </p:nvSpPr>
        <p:spPr>
          <a:xfrm>
            <a:off x="441789" y="1905426"/>
            <a:ext cx="9554036" cy="4256496"/>
          </a:xfrm>
          <a:prstGeom prst="rect">
            <a:avLst/>
          </a:prstGeom>
          <a:noFill/>
          <a:ln>
            <a:noFill/>
          </a:ln>
        </p:spPr>
        <p:txBody>
          <a:bodyPr spcFirstLastPara="1" wrap="square" lIns="121900" tIns="121900" rIns="121900" bIns="121900" anchor="t" anchorCtr="0">
            <a:noAutofit/>
          </a:bodyPr>
          <a:lstStyle/>
          <a:p>
            <a:pPr marL="114300" indent="0">
              <a:buNone/>
            </a:pPr>
            <a:r>
              <a:rPr lang="hr-HR" sz="2200" dirty="0" err="1"/>
              <a:t>Article</a:t>
            </a:r>
            <a:r>
              <a:rPr lang="hr-HR" sz="2200" dirty="0"/>
              <a:t> 11 </a:t>
            </a:r>
            <a:r>
              <a:rPr lang="hr-HR" sz="2200" b="1" dirty="0" err="1"/>
              <a:t>Roles</a:t>
            </a:r>
            <a:r>
              <a:rPr lang="hr-HR" sz="2200" b="1" dirty="0"/>
              <a:t> </a:t>
            </a:r>
            <a:r>
              <a:rPr lang="hr-HR" sz="2200" b="1" dirty="0" err="1"/>
              <a:t>of</a:t>
            </a:r>
            <a:r>
              <a:rPr lang="hr-HR" sz="2200" b="1" dirty="0"/>
              <a:t> State </a:t>
            </a:r>
            <a:r>
              <a:rPr lang="hr-HR" sz="2200" b="1" dirty="0" err="1"/>
              <a:t>Parties</a:t>
            </a:r>
            <a:endParaRPr lang="hr-HR" sz="2200" b="1" dirty="0"/>
          </a:p>
          <a:p>
            <a:pPr marL="114300" indent="0">
              <a:buNone/>
            </a:pPr>
            <a:endParaRPr lang="hr-HR" sz="2200" dirty="0"/>
          </a:p>
          <a:p>
            <a:pPr marL="114300" indent="0">
              <a:buNone/>
            </a:pPr>
            <a:r>
              <a:rPr lang="hr-HR" sz="2400" dirty="0" err="1"/>
              <a:t>Each</a:t>
            </a:r>
            <a:r>
              <a:rPr lang="hr-HR" sz="2400" dirty="0"/>
              <a:t> State Party </a:t>
            </a:r>
            <a:r>
              <a:rPr lang="hr-HR" sz="2400" dirty="0" err="1"/>
              <a:t>shall</a:t>
            </a:r>
            <a:r>
              <a:rPr lang="hr-HR" sz="2400" dirty="0"/>
              <a:t>: (a) take </a:t>
            </a:r>
            <a:r>
              <a:rPr lang="hr-HR" sz="2400" dirty="0" err="1"/>
              <a:t>the</a:t>
            </a:r>
            <a:r>
              <a:rPr lang="hr-HR" sz="2400" dirty="0"/>
              <a:t> </a:t>
            </a:r>
            <a:r>
              <a:rPr lang="hr-HR" sz="2400" dirty="0" err="1"/>
              <a:t>necessary</a:t>
            </a:r>
            <a:r>
              <a:rPr lang="hr-HR" sz="2400" dirty="0"/>
              <a:t> </a:t>
            </a:r>
            <a:r>
              <a:rPr lang="hr-HR" sz="2400" dirty="0" err="1"/>
              <a:t>measures</a:t>
            </a:r>
            <a:r>
              <a:rPr lang="hr-HR" sz="2400" dirty="0"/>
              <a:t> to </a:t>
            </a:r>
            <a:r>
              <a:rPr lang="hr-HR" sz="2400" dirty="0" err="1"/>
              <a:t>ensure</a:t>
            </a:r>
            <a:r>
              <a:rPr lang="hr-HR" sz="2400" dirty="0"/>
              <a:t> </a:t>
            </a:r>
            <a:r>
              <a:rPr lang="hr-HR" sz="2400" dirty="0" err="1"/>
              <a:t>the</a:t>
            </a:r>
            <a:r>
              <a:rPr lang="hr-HR" sz="2400" dirty="0"/>
              <a:t> </a:t>
            </a:r>
            <a:r>
              <a:rPr lang="hr-HR" sz="2400" dirty="0" err="1"/>
              <a:t>safeguarding</a:t>
            </a:r>
            <a:r>
              <a:rPr lang="hr-HR" sz="2400" dirty="0"/>
              <a:t> </a:t>
            </a:r>
            <a:r>
              <a:rPr lang="hr-HR" sz="2400" dirty="0" err="1"/>
              <a:t>of</a:t>
            </a:r>
            <a:r>
              <a:rPr lang="hr-HR" sz="2400" dirty="0"/>
              <a:t> </a:t>
            </a:r>
            <a:r>
              <a:rPr lang="hr-HR" sz="2400" dirty="0" err="1"/>
              <a:t>the</a:t>
            </a:r>
            <a:r>
              <a:rPr lang="hr-HR" sz="2400" dirty="0"/>
              <a:t> </a:t>
            </a:r>
            <a:r>
              <a:rPr lang="hr-HR" sz="2400" dirty="0" err="1"/>
              <a:t>intangible</a:t>
            </a:r>
            <a:r>
              <a:rPr lang="hr-HR" sz="2400" dirty="0"/>
              <a:t> </a:t>
            </a:r>
            <a:r>
              <a:rPr lang="hr-HR" sz="2400" dirty="0" err="1"/>
              <a:t>cultural</a:t>
            </a:r>
            <a:r>
              <a:rPr lang="hr-HR" sz="2400" dirty="0"/>
              <a:t> </a:t>
            </a:r>
            <a:r>
              <a:rPr lang="hr-HR" sz="2400" dirty="0" err="1"/>
              <a:t>heritage</a:t>
            </a:r>
            <a:r>
              <a:rPr lang="hr-HR" sz="2400" dirty="0"/>
              <a:t> </a:t>
            </a:r>
            <a:r>
              <a:rPr lang="hr-HR" sz="2400" dirty="0" err="1"/>
              <a:t>present</a:t>
            </a:r>
            <a:r>
              <a:rPr lang="hr-HR" sz="2400" dirty="0"/>
              <a:t> </a:t>
            </a:r>
            <a:r>
              <a:rPr lang="hr-HR" sz="2400" dirty="0" err="1"/>
              <a:t>in</a:t>
            </a:r>
            <a:r>
              <a:rPr lang="hr-HR" sz="2400" dirty="0"/>
              <a:t> </a:t>
            </a:r>
            <a:r>
              <a:rPr lang="hr-HR" sz="2400" dirty="0" err="1"/>
              <a:t>its</a:t>
            </a:r>
            <a:r>
              <a:rPr lang="hr-HR" sz="2400" dirty="0"/>
              <a:t> </a:t>
            </a:r>
            <a:r>
              <a:rPr lang="hr-HR" sz="2400" dirty="0" err="1"/>
              <a:t>territory</a:t>
            </a:r>
            <a:r>
              <a:rPr lang="hr-HR" sz="2400" dirty="0"/>
              <a:t>; (b) </a:t>
            </a:r>
            <a:r>
              <a:rPr lang="hr-HR" sz="2400" dirty="0" err="1"/>
              <a:t>among</a:t>
            </a:r>
            <a:r>
              <a:rPr lang="hr-HR" sz="2400" dirty="0"/>
              <a:t> </a:t>
            </a:r>
            <a:r>
              <a:rPr lang="hr-HR" sz="2400" dirty="0" err="1"/>
              <a:t>the</a:t>
            </a:r>
            <a:r>
              <a:rPr lang="hr-HR" sz="2400" dirty="0"/>
              <a:t> </a:t>
            </a:r>
            <a:r>
              <a:rPr lang="hr-HR" sz="2400" dirty="0" err="1"/>
              <a:t>safeguarding</a:t>
            </a:r>
            <a:r>
              <a:rPr lang="hr-HR" sz="2400" dirty="0"/>
              <a:t> </a:t>
            </a:r>
            <a:r>
              <a:rPr lang="hr-HR" sz="2400" dirty="0" err="1"/>
              <a:t>measures</a:t>
            </a:r>
            <a:r>
              <a:rPr lang="hr-HR" sz="2400" dirty="0"/>
              <a:t> </a:t>
            </a:r>
            <a:r>
              <a:rPr lang="hr-HR" sz="2400" dirty="0" err="1"/>
              <a:t>referred</a:t>
            </a:r>
            <a:r>
              <a:rPr lang="hr-HR" sz="2400" dirty="0"/>
              <a:t> to </a:t>
            </a:r>
            <a:r>
              <a:rPr lang="hr-HR" sz="2400" dirty="0" err="1"/>
              <a:t>in</a:t>
            </a:r>
            <a:r>
              <a:rPr lang="hr-HR" sz="2400" dirty="0"/>
              <a:t> </a:t>
            </a:r>
            <a:r>
              <a:rPr lang="hr-HR" sz="2400" dirty="0" err="1"/>
              <a:t>Article</a:t>
            </a:r>
            <a:r>
              <a:rPr lang="hr-HR" sz="2400" dirty="0"/>
              <a:t> 2, </a:t>
            </a:r>
            <a:r>
              <a:rPr lang="hr-HR" sz="2400" dirty="0" err="1"/>
              <a:t>paragraph</a:t>
            </a:r>
            <a:r>
              <a:rPr lang="hr-HR" sz="2400" dirty="0"/>
              <a:t> 3, </a:t>
            </a:r>
            <a:r>
              <a:rPr lang="hr-HR" sz="2400" b="1" dirty="0" err="1"/>
              <a:t>identify</a:t>
            </a:r>
            <a:r>
              <a:rPr lang="hr-HR" sz="2400" b="1" dirty="0"/>
              <a:t> </a:t>
            </a:r>
            <a:r>
              <a:rPr lang="hr-HR" sz="2400" b="1" dirty="0" err="1"/>
              <a:t>and</a:t>
            </a:r>
            <a:r>
              <a:rPr lang="hr-HR" sz="2400" b="1" dirty="0"/>
              <a:t> </a:t>
            </a:r>
            <a:r>
              <a:rPr lang="hr-HR" sz="2400" b="1" dirty="0" err="1"/>
              <a:t>define</a:t>
            </a:r>
            <a:r>
              <a:rPr lang="hr-HR" sz="2400" b="1" dirty="0"/>
              <a:t> </a:t>
            </a:r>
            <a:r>
              <a:rPr lang="hr-HR" sz="2400" dirty="0" err="1"/>
              <a:t>the</a:t>
            </a:r>
            <a:r>
              <a:rPr lang="hr-HR" sz="2400" dirty="0"/>
              <a:t> </a:t>
            </a:r>
            <a:r>
              <a:rPr lang="hr-HR" sz="2400" dirty="0" err="1"/>
              <a:t>various</a:t>
            </a:r>
            <a:r>
              <a:rPr lang="hr-HR" sz="2400" dirty="0"/>
              <a:t> </a:t>
            </a:r>
            <a:r>
              <a:rPr lang="hr-HR" sz="2400" dirty="0" err="1"/>
              <a:t>elements</a:t>
            </a:r>
            <a:r>
              <a:rPr lang="hr-HR" sz="2400" dirty="0"/>
              <a:t> </a:t>
            </a:r>
            <a:r>
              <a:rPr lang="hr-HR" sz="2400" dirty="0" err="1"/>
              <a:t>of</a:t>
            </a:r>
            <a:r>
              <a:rPr lang="hr-HR" sz="2400" dirty="0"/>
              <a:t> </a:t>
            </a:r>
            <a:r>
              <a:rPr lang="hr-HR" sz="2400" dirty="0" err="1"/>
              <a:t>the</a:t>
            </a:r>
            <a:r>
              <a:rPr lang="hr-HR" sz="2400" dirty="0"/>
              <a:t> </a:t>
            </a:r>
            <a:r>
              <a:rPr lang="hr-HR" sz="2400" dirty="0" err="1"/>
              <a:t>intangible</a:t>
            </a:r>
            <a:r>
              <a:rPr lang="hr-HR" sz="2400" dirty="0"/>
              <a:t> </a:t>
            </a:r>
            <a:r>
              <a:rPr lang="hr-HR" sz="2400" dirty="0" err="1"/>
              <a:t>cultural</a:t>
            </a:r>
            <a:r>
              <a:rPr lang="hr-HR" sz="2400" dirty="0"/>
              <a:t> </a:t>
            </a:r>
            <a:r>
              <a:rPr lang="hr-HR" sz="2400" dirty="0" err="1"/>
              <a:t>heritage</a:t>
            </a:r>
            <a:r>
              <a:rPr lang="hr-HR" sz="2400" dirty="0"/>
              <a:t> </a:t>
            </a:r>
            <a:r>
              <a:rPr lang="hr-HR" sz="2400" dirty="0" err="1"/>
              <a:t>present</a:t>
            </a:r>
            <a:r>
              <a:rPr lang="hr-HR" sz="2400" dirty="0"/>
              <a:t> </a:t>
            </a:r>
            <a:r>
              <a:rPr lang="hr-HR" sz="2400" dirty="0" err="1"/>
              <a:t>in</a:t>
            </a:r>
            <a:r>
              <a:rPr lang="hr-HR" sz="2400" dirty="0"/>
              <a:t> </a:t>
            </a:r>
            <a:r>
              <a:rPr lang="hr-HR" sz="2400" dirty="0" err="1"/>
              <a:t>its</a:t>
            </a:r>
            <a:r>
              <a:rPr lang="hr-HR" sz="2400" dirty="0"/>
              <a:t> </a:t>
            </a:r>
            <a:r>
              <a:rPr lang="hr-HR" sz="2400" dirty="0" err="1"/>
              <a:t>territory</a:t>
            </a:r>
            <a:r>
              <a:rPr lang="hr-HR" sz="2400" dirty="0"/>
              <a:t>, </a:t>
            </a:r>
            <a:r>
              <a:rPr lang="hr-HR" sz="2400" dirty="0" err="1"/>
              <a:t>with</a:t>
            </a:r>
            <a:r>
              <a:rPr lang="hr-HR" sz="2400" dirty="0"/>
              <a:t> </a:t>
            </a:r>
            <a:r>
              <a:rPr lang="hr-HR" sz="2400" dirty="0" err="1"/>
              <a:t>the</a:t>
            </a:r>
            <a:r>
              <a:rPr lang="hr-HR" sz="2400" dirty="0"/>
              <a:t> </a:t>
            </a:r>
            <a:r>
              <a:rPr lang="hr-HR" sz="2400" dirty="0" err="1"/>
              <a:t>participation</a:t>
            </a:r>
            <a:r>
              <a:rPr lang="hr-HR" sz="2400" dirty="0"/>
              <a:t> </a:t>
            </a:r>
            <a:r>
              <a:rPr lang="hr-HR" sz="2400" dirty="0" err="1"/>
              <a:t>of</a:t>
            </a:r>
            <a:r>
              <a:rPr lang="hr-HR" sz="2400" dirty="0"/>
              <a:t> </a:t>
            </a:r>
            <a:r>
              <a:rPr lang="hr-HR" sz="2400" dirty="0" err="1"/>
              <a:t>communities</a:t>
            </a:r>
            <a:r>
              <a:rPr lang="hr-HR" sz="2400" dirty="0"/>
              <a:t>, </a:t>
            </a:r>
            <a:r>
              <a:rPr lang="hr-HR" sz="2400" dirty="0" err="1"/>
              <a:t>groups</a:t>
            </a:r>
            <a:r>
              <a:rPr lang="hr-HR" sz="2400" dirty="0"/>
              <a:t> </a:t>
            </a:r>
            <a:r>
              <a:rPr lang="hr-HR" sz="2400" dirty="0" err="1"/>
              <a:t>and</a:t>
            </a:r>
            <a:r>
              <a:rPr lang="hr-HR" sz="2400" dirty="0"/>
              <a:t> </a:t>
            </a:r>
            <a:r>
              <a:rPr lang="hr-HR" sz="2400" dirty="0" err="1"/>
              <a:t>relevant</a:t>
            </a:r>
            <a:r>
              <a:rPr lang="hr-HR" sz="2400" dirty="0"/>
              <a:t> </a:t>
            </a:r>
            <a:r>
              <a:rPr lang="hr-HR" sz="2400" dirty="0" err="1"/>
              <a:t>nongovernmental</a:t>
            </a:r>
            <a:r>
              <a:rPr lang="hr-HR" sz="2400" dirty="0"/>
              <a:t> </a:t>
            </a:r>
            <a:r>
              <a:rPr lang="hr-HR" sz="2400" dirty="0" err="1"/>
              <a:t>organizations</a:t>
            </a:r>
            <a:r>
              <a:rPr lang="hr-HR" sz="2400" dirty="0"/>
              <a:t>.</a:t>
            </a:r>
            <a:endParaRPr sz="2200"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1472814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3888"/>
              <a:buNone/>
            </a:pPr>
            <a:r>
              <a:rPr lang="hr-HR" b="1" dirty="0">
                <a:solidFill>
                  <a:schemeClr val="lt1"/>
                </a:solidFill>
              </a:rPr>
              <a:t>WHAT DOES THE CONVENTION SAY</a:t>
            </a:r>
            <a:br>
              <a:rPr lang="hr-HR" b="1" dirty="0">
                <a:solidFill>
                  <a:schemeClr val="lt1"/>
                </a:solidFill>
              </a:rPr>
            </a:br>
            <a:r>
              <a:rPr lang="hr-HR" b="1" dirty="0">
                <a:solidFill>
                  <a:schemeClr val="lt1"/>
                </a:solidFill>
              </a:rPr>
              <a:t>Role </a:t>
            </a:r>
            <a:r>
              <a:rPr lang="hr-HR" b="1" dirty="0" err="1">
                <a:solidFill>
                  <a:schemeClr val="lt1"/>
                </a:solidFill>
              </a:rPr>
              <a:t>of</a:t>
            </a:r>
            <a:r>
              <a:rPr lang="hr-HR" b="1" dirty="0">
                <a:solidFill>
                  <a:schemeClr val="lt1"/>
                </a:solidFill>
              </a:rPr>
              <a:t> State </a:t>
            </a:r>
            <a:r>
              <a:rPr lang="hr-HR" b="1" dirty="0" err="1">
                <a:solidFill>
                  <a:schemeClr val="lt1"/>
                </a:solidFill>
              </a:rPr>
              <a:t>Parties</a:t>
            </a:r>
            <a:endParaRPr b="1" dirty="0">
              <a:solidFill>
                <a:schemeClr val="lt1"/>
              </a:solidFill>
            </a:endParaRPr>
          </a:p>
        </p:txBody>
      </p:sp>
      <p:sp>
        <p:nvSpPr>
          <p:cNvPr id="176" name="Google Shape;176;g23738f4d393_0_414"/>
          <p:cNvSpPr txBox="1">
            <a:spLocks noGrp="1"/>
          </p:cNvSpPr>
          <p:nvPr>
            <p:ph type="body" idx="1"/>
          </p:nvPr>
        </p:nvSpPr>
        <p:spPr>
          <a:xfrm>
            <a:off x="441789" y="1905426"/>
            <a:ext cx="9554036" cy="4256496"/>
          </a:xfrm>
          <a:prstGeom prst="rect">
            <a:avLst/>
          </a:prstGeom>
          <a:noFill/>
          <a:ln>
            <a:noFill/>
          </a:ln>
        </p:spPr>
        <p:txBody>
          <a:bodyPr spcFirstLastPara="1" wrap="square" lIns="121900" tIns="121900" rIns="121900" bIns="121900" anchor="t" anchorCtr="0">
            <a:noAutofit/>
          </a:bodyPr>
          <a:lstStyle/>
          <a:p>
            <a:pPr marL="114300" indent="0">
              <a:buNone/>
            </a:pPr>
            <a:r>
              <a:rPr lang="hr-HR" sz="2200" dirty="0" err="1"/>
              <a:t>Article</a:t>
            </a:r>
            <a:r>
              <a:rPr lang="hr-HR" sz="2200" dirty="0"/>
              <a:t> 12 </a:t>
            </a:r>
            <a:r>
              <a:rPr lang="hr-HR" sz="2200" b="1" dirty="0" err="1"/>
              <a:t>Inventories</a:t>
            </a:r>
            <a:endParaRPr lang="hr-HR" sz="2200" b="1" dirty="0"/>
          </a:p>
          <a:p>
            <a:pPr marL="114300" indent="0">
              <a:buNone/>
            </a:pPr>
            <a:endParaRPr lang="hr-HR" sz="2200" dirty="0"/>
          </a:p>
          <a:p>
            <a:pPr marL="571500" indent="-457200">
              <a:buAutoNum type="arabicPeriod"/>
            </a:pPr>
            <a:r>
              <a:rPr lang="hr-HR" sz="2200" b="1" dirty="0"/>
              <a:t>To </a:t>
            </a:r>
            <a:r>
              <a:rPr lang="hr-HR" sz="2200" b="1" dirty="0" err="1"/>
              <a:t>ensure</a:t>
            </a:r>
            <a:r>
              <a:rPr lang="hr-HR" sz="2200" b="1" dirty="0"/>
              <a:t> </a:t>
            </a:r>
            <a:r>
              <a:rPr lang="hr-HR" sz="2200" b="1" dirty="0" err="1"/>
              <a:t>identification</a:t>
            </a:r>
            <a:r>
              <a:rPr lang="hr-HR" sz="2200" b="1" dirty="0"/>
              <a:t> </a:t>
            </a:r>
            <a:r>
              <a:rPr lang="hr-HR" sz="2200" b="1" dirty="0" err="1"/>
              <a:t>with</a:t>
            </a:r>
            <a:r>
              <a:rPr lang="hr-HR" sz="2200" b="1" dirty="0"/>
              <a:t> a </a:t>
            </a:r>
            <a:r>
              <a:rPr lang="hr-HR" sz="2200" b="1" dirty="0" err="1"/>
              <a:t>view</a:t>
            </a:r>
            <a:r>
              <a:rPr lang="hr-HR" sz="2200" b="1" dirty="0"/>
              <a:t> to </a:t>
            </a:r>
            <a:r>
              <a:rPr lang="hr-HR" sz="2200" b="1" dirty="0" err="1"/>
              <a:t>safeguarding</a:t>
            </a:r>
            <a:r>
              <a:rPr lang="hr-HR" sz="2200" dirty="0"/>
              <a:t>, </a:t>
            </a:r>
            <a:r>
              <a:rPr lang="hr-HR" sz="2200" dirty="0" err="1"/>
              <a:t>each</a:t>
            </a:r>
            <a:r>
              <a:rPr lang="hr-HR" sz="2200" dirty="0"/>
              <a:t> State Party </a:t>
            </a:r>
            <a:r>
              <a:rPr lang="hr-HR" sz="2200" dirty="0" err="1"/>
              <a:t>shall</a:t>
            </a:r>
            <a:r>
              <a:rPr lang="hr-HR" sz="2200" dirty="0"/>
              <a:t> </a:t>
            </a:r>
            <a:r>
              <a:rPr lang="hr-HR" sz="2200" dirty="0" err="1"/>
              <a:t>draw</a:t>
            </a:r>
            <a:r>
              <a:rPr lang="hr-HR" sz="2200" dirty="0"/>
              <a:t> </a:t>
            </a:r>
            <a:r>
              <a:rPr lang="hr-HR" sz="2200" dirty="0" err="1"/>
              <a:t>up</a:t>
            </a:r>
            <a:r>
              <a:rPr lang="hr-HR" sz="2200" dirty="0"/>
              <a:t>, </a:t>
            </a:r>
            <a:r>
              <a:rPr lang="hr-HR" sz="2200" dirty="0" err="1"/>
              <a:t>in</a:t>
            </a:r>
            <a:r>
              <a:rPr lang="hr-HR" sz="2200" dirty="0"/>
              <a:t> a </a:t>
            </a:r>
            <a:r>
              <a:rPr lang="hr-HR" sz="2200" dirty="0" err="1"/>
              <a:t>manner</a:t>
            </a:r>
            <a:r>
              <a:rPr lang="hr-HR" sz="2200" dirty="0"/>
              <a:t> </a:t>
            </a:r>
            <a:r>
              <a:rPr lang="hr-HR" sz="2200" dirty="0" err="1"/>
              <a:t>geared</a:t>
            </a:r>
            <a:r>
              <a:rPr lang="hr-HR" sz="2200" dirty="0"/>
              <a:t> to </a:t>
            </a:r>
            <a:r>
              <a:rPr lang="hr-HR" sz="2200" dirty="0" err="1"/>
              <a:t>its</a:t>
            </a:r>
            <a:r>
              <a:rPr lang="hr-HR" sz="2200" dirty="0"/>
              <a:t> </a:t>
            </a:r>
            <a:r>
              <a:rPr lang="hr-HR" sz="2200" dirty="0" err="1"/>
              <a:t>own</a:t>
            </a:r>
            <a:r>
              <a:rPr lang="hr-HR" sz="2200" dirty="0"/>
              <a:t> </a:t>
            </a:r>
            <a:r>
              <a:rPr lang="hr-HR" sz="2200" dirty="0" err="1"/>
              <a:t>situation</a:t>
            </a:r>
            <a:r>
              <a:rPr lang="hr-HR" sz="2200" dirty="0"/>
              <a:t>, one </a:t>
            </a:r>
            <a:r>
              <a:rPr lang="hr-HR" sz="2200" dirty="0" err="1"/>
              <a:t>or</a:t>
            </a:r>
            <a:r>
              <a:rPr lang="hr-HR" sz="2200" dirty="0"/>
              <a:t> more </a:t>
            </a:r>
            <a:r>
              <a:rPr lang="hr-HR" sz="2200" dirty="0" err="1"/>
              <a:t>inventories</a:t>
            </a:r>
            <a:r>
              <a:rPr lang="hr-HR" sz="2200" dirty="0"/>
              <a:t> </a:t>
            </a:r>
            <a:r>
              <a:rPr lang="hr-HR" sz="2200" dirty="0" err="1"/>
              <a:t>of</a:t>
            </a:r>
            <a:r>
              <a:rPr lang="hr-HR" sz="2200" dirty="0"/>
              <a:t> </a:t>
            </a:r>
            <a:r>
              <a:rPr lang="hr-HR" sz="2200" dirty="0" err="1"/>
              <a:t>the</a:t>
            </a:r>
            <a:r>
              <a:rPr lang="hr-HR" sz="2200" dirty="0"/>
              <a:t> </a:t>
            </a:r>
            <a:r>
              <a:rPr lang="hr-HR" sz="2200" dirty="0" err="1"/>
              <a:t>intangible</a:t>
            </a:r>
            <a:r>
              <a:rPr lang="hr-HR" sz="2200" dirty="0"/>
              <a:t> </a:t>
            </a:r>
            <a:r>
              <a:rPr lang="hr-HR" sz="2200" dirty="0" err="1"/>
              <a:t>cultural</a:t>
            </a:r>
            <a:r>
              <a:rPr lang="hr-HR" sz="2200" dirty="0"/>
              <a:t> </a:t>
            </a:r>
            <a:r>
              <a:rPr lang="hr-HR" sz="2200" dirty="0" err="1"/>
              <a:t>heritage</a:t>
            </a:r>
            <a:r>
              <a:rPr lang="hr-HR" sz="2200" dirty="0"/>
              <a:t> </a:t>
            </a:r>
            <a:r>
              <a:rPr lang="hr-HR" sz="2200" dirty="0" err="1"/>
              <a:t>present</a:t>
            </a:r>
            <a:r>
              <a:rPr lang="hr-HR" sz="2200" dirty="0"/>
              <a:t> </a:t>
            </a:r>
            <a:r>
              <a:rPr lang="hr-HR" sz="2200" dirty="0" err="1"/>
              <a:t>in</a:t>
            </a:r>
            <a:r>
              <a:rPr lang="hr-HR" sz="2200" dirty="0"/>
              <a:t> </a:t>
            </a:r>
            <a:r>
              <a:rPr lang="hr-HR" sz="2200" dirty="0" err="1"/>
              <a:t>its</a:t>
            </a:r>
            <a:r>
              <a:rPr lang="hr-HR" sz="2200" dirty="0"/>
              <a:t> </a:t>
            </a:r>
            <a:r>
              <a:rPr lang="hr-HR" sz="2200" dirty="0" err="1"/>
              <a:t>territory</a:t>
            </a:r>
            <a:r>
              <a:rPr lang="hr-HR" sz="2200" dirty="0"/>
              <a:t>. </a:t>
            </a:r>
            <a:r>
              <a:rPr lang="hr-HR" sz="2200" dirty="0" err="1"/>
              <a:t>These</a:t>
            </a:r>
            <a:r>
              <a:rPr lang="hr-HR" sz="2200" dirty="0"/>
              <a:t> </a:t>
            </a:r>
            <a:r>
              <a:rPr lang="hr-HR" sz="2200" dirty="0" err="1"/>
              <a:t>inventories</a:t>
            </a:r>
            <a:r>
              <a:rPr lang="hr-HR" sz="2200" dirty="0"/>
              <a:t> </a:t>
            </a:r>
            <a:r>
              <a:rPr lang="hr-HR" sz="2200" dirty="0" err="1"/>
              <a:t>shall</a:t>
            </a:r>
            <a:r>
              <a:rPr lang="hr-HR" sz="2200" dirty="0"/>
              <a:t> </a:t>
            </a:r>
            <a:r>
              <a:rPr lang="hr-HR" sz="2200" dirty="0" err="1"/>
              <a:t>be</a:t>
            </a:r>
            <a:r>
              <a:rPr lang="hr-HR" sz="2200" dirty="0"/>
              <a:t> </a:t>
            </a:r>
            <a:r>
              <a:rPr lang="hr-HR" sz="2200" dirty="0" err="1"/>
              <a:t>regularly</a:t>
            </a:r>
            <a:r>
              <a:rPr lang="hr-HR" sz="2200" dirty="0"/>
              <a:t> </a:t>
            </a:r>
            <a:r>
              <a:rPr lang="hr-HR" sz="2200" b="1" dirty="0" err="1"/>
              <a:t>updated</a:t>
            </a:r>
            <a:r>
              <a:rPr lang="hr-HR" sz="2200" dirty="0"/>
              <a:t>.</a:t>
            </a:r>
          </a:p>
          <a:p>
            <a:pPr marL="571500" indent="-457200">
              <a:buAutoNum type="arabicPeriod"/>
            </a:pPr>
            <a:endParaRPr lang="hr-HR" sz="2200" dirty="0"/>
          </a:p>
          <a:p>
            <a:pPr marL="571500" indent="-457200">
              <a:buAutoNum type="arabicPeriod"/>
            </a:pPr>
            <a:r>
              <a:rPr lang="hr-HR" sz="2200" dirty="0" err="1"/>
              <a:t>When</a:t>
            </a:r>
            <a:r>
              <a:rPr lang="hr-HR" sz="2200" dirty="0"/>
              <a:t> </a:t>
            </a:r>
            <a:r>
              <a:rPr lang="hr-HR" sz="2200" dirty="0" err="1"/>
              <a:t>each</a:t>
            </a:r>
            <a:r>
              <a:rPr lang="hr-HR" sz="2200" dirty="0"/>
              <a:t> State Party </a:t>
            </a:r>
            <a:r>
              <a:rPr lang="hr-HR" sz="2200" dirty="0" err="1"/>
              <a:t>periodically</a:t>
            </a:r>
            <a:r>
              <a:rPr lang="hr-HR" sz="2200" dirty="0"/>
              <a:t> </a:t>
            </a:r>
            <a:r>
              <a:rPr lang="hr-HR" sz="2200" dirty="0" err="1"/>
              <a:t>submits</a:t>
            </a:r>
            <a:r>
              <a:rPr lang="hr-HR" sz="2200" dirty="0"/>
              <a:t> </a:t>
            </a:r>
            <a:r>
              <a:rPr lang="hr-HR" sz="2200" dirty="0" err="1"/>
              <a:t>its</a:t>
            </a:r>
            <a:r>
              <a:rPr lang="hr-HR" sz="2200" dirty="0"/>
              <a:t> </a:t>
            </a:r>
            <a:r>
              <a:rPr lang="hr-HR" sz="2200" dirty="0" err="1"/>
              <a:t>report</a:t>
            </a:r>
            <a:r>
              <a:rPr lang="hr-HR" sz="2200" dirty="0"/>
              <a:t> to </a:t>
            </a:r>
            <a:r>
              <a:rPr lang="hr-HR" sz="2200" dirty="0" err="1"/>
              <a:t>the</a:t>
            </a:r>
            <a:r>
              <a:rPr lang="hr-HR" sz="2200" dirty="0"/>
              <a:t> </a:t>
            </a:r>
            <a:r>
              <a:rPr lang="hr-HR" sz="2200" dirty="0" err="1"/>
              <a:t>Committee</a:t>
            </a:r>
            <a:r>
              <a:rPr lang="hr-HR" sz="2200" dirty="0"/>
              <a:t>, </a:t>
            </a:r>
            <a:r>
              <a:rPr lang="hr-HR" sz="2200" dirty="0" err="1"/>
              <a:t>in</a:t>
            </a:r>
            <a:r>
              <a:rPr lang="hr-HR" sz="2200" dirty="0"/>
              <a:t> </a:t>
            </a:r>
            <a:r>
              <a:rPr lang="hr-HR" sz="2200" dirty="0" err="1"/>
              <a:t>accordance</a:t>
            </a:r>
            <a:r>
              <a:rPr lang="hr-HR" sz="2200" dirty="0"/>
              <a:t> </a:t>
            </a:r>
            <a:r>
              <a:rPr lang="hr-HR" sz="2200" dirty="0" err="1"/>
              <a:t>with</a:t>
            </a:r>
            <a:r>
              <a:rPr lang="hr-HR" sz="2200" dirty="0"/>
              <a:t> </a:t>
            </a:r>
            <a:r>
              <a:rPr lang="hr-HR" sz="2200" dirty="0" err="1"/>
              <a:t>Article</a:t>
            </a:r>
            <a:r>
              <a:rPr lang="hr-HR" sz="2200" dirty="0"/>
              <a:t> 29, </a:t>
            </a:r>
            <a:r>
              <a:rPr lang="hr-HR" sz="2200" dirty="0" err="1"/>
              <a:t>it</a:t>
            </a:r>
            <a:r>
              <a:rPr lang="hr-HR" sz="2200" dirty="0"/>
              <a:t> </a:t>
            </a:r>
            <a:r>
              <a:rPr lang="hr-HR" sz="2200" dirty="0" err="1"/>
              <a:t>shall</a:t>
            </a:r>
            <a:r>
              <a:rPr lang="hr-HR" sz="2200" dirty="0"/>
              <a:t> provide </a:t>
            </a:r>
            <a:r>
              <a:rPr lang="hr-HR" sz="2200" dirty="0" err="1"/>
              <a:t>relevant</a:t>
            </a:r>
            <a:r>
              <a:rPr lang="hr-HR" sz="2200" dirty="0"/>
              <a:t> </a:t>
            </a:r>
            <a:r>
              <a:rPr lang="hr-HR" sz="2200" dirty="0" err="1"/>
              <a:t>information</a:t>
            </a:r>
            <a:r>
              <a:rPr lang="hr-HR" sz="2200" dirty="0"/>
              <a:t> on </a:t>
            </a:r>
            <a:r>
              <a:rPr lang="hr-HR" sz="2200" dirty="0" err="1"/>
              <a:t>such</a:t>
            </a:r>
            <a:r>
              <a:rPr lang="hr-HR" sz="2200" dirty="0"/>
              <a:t> </a:t>
            </a:r>
            <a:r>
              <a:rPr lang="hr-HR" sz="2200" dirty="0" err="1"/>
              <a:t>inventories</a:t>
            </a:r>
            <a:r>
              <a:rPr lang="hr-HR" sz="2200" dirty="0"/>
              <a:t>.</a:t>
            </a:r>
          </a:p>
          <a:p>
            <a:pPr marL="152400" lvl="0" indent="0" algn="l" rtl="0">
              <a:lnSpc>
                <a:spcPct val="115000"/>
              </a:lnSpc>
              <a:spcBef>
                <a:spcPts val="0"/>
              </a:spcBef>
              <a:spcAft>
                <a:spcPts val="0"/>
              </a:spcAft>
              <a:buSzPts val="2800"/>
              <a:buNone/>
            </a:pPr>
            <a:endParaRPr sz="2200"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272637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ct val="113888"/>
              <a:buNone/>
            </a:pPr>
            <a:r>
              <a:rPr lang="hr-HR" b="1" dirty="0">
                <a:solidFill>
                  <a:schemeClr val="lt1"/>
                </a:solidFill>
              </a:rPr>
              <a:t>WHAT DOES THE CONVENTION SAY</a:t>
            </a:r>
            <a:endParaRPr b="1" dirty="0">
              <a:solidFill>
                <a:schemeClr val="lt1"/>
              </a:solidFill>
            </a:endParaRPr>
          </a:p>
        </p:txBody>
      </p:sp>
      <p:sp>
        <p:nvSpPr>
          <p:cNvPr id="176" name="Google Shape;176;g23738f4d393_0_414"/>
          <p:cNvSpPr txBox="1">
            <a:spLocks noGrp="1"/>
          </p:cNvSpPr>
          <p:nvPr>
            <p:ph type="body" idx="1"/>
          </p:nvPr>
        </p:nvSpPr>
        <p:spPr>
          <a:xfrm>
            <a:off x="415650" y="1479479"/>
            <a:ext cx="9580175" cy="4859676"/>
          </a:xfrm>
          <a:prstGeom prst="rect">
            <a:avLst/>
          </a:prstGeom>
          <a:noFill/>
          <a:ln>
            <a:noFill/>
          </a:ln>
        </p:spPr>
        <p:txBody>
          <a:bodyPr spcFirstLastPara="1" wrap="square" lIns="121900" tIns="121900" rIns="121900" bIns="121900" anchor="t" anchorCtr="0">
            <a:noAutofit/>
          </a:bodyPr>
          <a:lstStyle/>
          <a:p>
            <a:pPr marL="114300" indent="0">
              <a:buNone/>
            </a:pPr>
            <a:r>
              <a:rPr lang="hr-HR" sz="2200" dirty="0" err="1"/>
              <a:t>Article</a:t>
            </a:r>
            <a:r>
              <a:rPr lang="hr-HR" sz="2200" dirty="0"/>
              <a:t> 20 </a:t>
            </a:r>
            <a:r>
              <a:rPr lang="hr-HR" sz="2200" b="1" dirty="0" err="1"/>
              <a:t>Purposes</a:t>
            </a:r>
            <a:r>
              <a:rPr lang="hr-HR" sz="2200" b="1" dirty="0"/>
              <a:t> </a:t>
            </a:r>
            <a:r>
              <a:rPr lang="hr-HR" sz="2200" b="1" dirty="0" err="1"/>
              <a:t>of</a:t>
            </a:r>
            <a:r>
              <a:rPr lang="hr-HR" sz="2200" b="1" dirty="0"/>
              <a:t> </a:t>
            </a:r>
            <a:r>
              <a:rPr lang="hr-HR" sz="2200" b="1" dirty="0" err="1"/>
              <a:t>international</a:t>
            </a:r>
            <a:r>
              <a:rPr lang="hr-HR" sz="2200" b="1" dirty="0"/>
              <a:t> </a:t>
            </a:r>
            <a:r>
              <a:rPr lang="hr-HR" sz="2200" b="1" dirty="0" err="1"/>
              <a:t>assistance</a:t>
            </a:r>
            <a:endParaRPr lang="hr-HR" sz="2200" b="1" dirty="0"/>
          </a:p>
          <a:p>
            <a:pPr marL="114300" indent="0">
              <a:buNone/>
            </a:pPr>
            <a:endParaRPr lang="hr-HR" sz="2200" b="1" dirty="0"/>
          </a:p>
          <a:p>
            <a:pPr marL="114300" indent="0">
              <a:buNone/>
            </a:pPr>
            <a:r>
              <a:rPr lang="hr-HR" sz="2200" dirty="0"/>
              <a:t>International </a:t>
            </a:r>
            <a:r>
              <a:rPr lang="hr-HR" sz="2200" dirty="0" err="1"/>
              <a:t>assistance</a:t>
            </a:r>
            <a:r>
              <a:rPr lang="hr-HR" sz="2200" dirty="0"/>
              <a:t> </a:t>
            </a:r>
            <a:r>
              <a:rPr lang="hr-HR" sz="2200" dirty="0" err="1"/>
              <a:t>may</a:t>
            </a:r>
            <a:r>
              <a:rPr lang="hr-HR" sz="2200" dirty="0"/>
              <a:t> </a:t>
            </a:r>
            <a:r>
              <a:rPr lang="hr-HR" sz="2200" dirty="0" err="1"/>
              <a:t>be</a:t>
            </a:r>
            <a:r>
              <a:rPr lang="hr-HR" sz="2200" dirty="0"/>
              <a:t> </a:t>
            </a:r>
            <a:r>
              <a:rPr lang="hr-HR" sz="2200" dirty="0" err="1"/>
              <a:t>granted</a:t>
            </a:r>
            <a:r>
              <a:rPr lang="hr-HR" sz="2200" dirty="0"/>
              <a:t> for </a:t>
            </a:r>
            <a:r>
              <a:rPr lang="hr-HR" sz="2200" dirty="0" err="1"/>
              <a:t>the</a:t>
            </a:r>
            <a:r>
              <a:rPr lang="hr-HR" sz="2200" dirty="0"/>
              <a:t> </a:t>
            </a:r>
            <a:r>
              <a:rPr lang="hr-HR" sz="2200" dirty="0" err="1"/>
              <a:t>following</a:t>
            </a:r>
            <a:r>
              <a:rPr lang="hr-HR" sz="2200" dirty="0"/>
              <a:t> </a:t>
            </a:r>
            <a:r>
              <a:rPr lang="hr-HR" sz="2200" dirty="0" err="1"/>
              <a:t>purposes</a:t>
            </a:r>
            <a:r>
              <a:rPr lang="hr-HR" sz="2200" dirty="0"/>
              <a:t>:</a:t>
            </a:r>
          </a:p>
          <a:p>
            <a:pPr marL="114300" indent="0">
              <a:buNone/>
            </a:pPr>
            <a:endParaRPr lang="hr-HR" sz="2200" dirty="0"/>
          </a:p>
          <a:p>
            <a:pPr marL="114300" indent="0">
              <a:buNone/>
            </a:pPr>
            <a:r>
              <a:rPr lang="hr-HR" sz="2200" dirty="0"/>
              <a:t>(a) </a:t>
            </a:r>
            <a:r>
              <a:rPr lang="hr-HR" sz="2200" dirty="0" err="1"/>
              <a:t>the</a:t>
            </a:r>
            <a:r>
              <a:rPr lang="hr-HR" sz="2200" dirty="0"/>
              <a:t> </a:t>
            </a:r>
            <a:r>
              <a:rPr lang="hr-HR" sz="2200" dirty="0" err="1"/>
              <a:t>safeguarding</a:t>
            </a:r>
            <a:r>
              <a:rPr lang="hr-HR" sz="2200" dirty="0"/>
              <a:t> </a:t>
            </a:r>
            <a:r>
              <a:rPr lang="hr-HR" sz="2200" dirty="0" err="1"/>
              <a:t>of</a:t>
            </a:r>
            <a:r>
              <a:rPr lang="hr-HR" sz="2200" dirty="0"/>
              <a:t> </a:t>
            </a:r>
            <a:r>
              <a:rPr lang="hr-HR" sz="2200" dirty="0" err="1"/>
              <a:t>the</a:t>
            </a:r>
            <a:r>
              <a:rPr lang="hr-HR" sz="2200" dirty="0"/>
              <a:t> </a:t>
            </a:r>
            <a:r>
              <a:rPr lang="hr-HR" sz="2200" dirty="0" err="1"/>
              <a:t>heritage</a:t>
            </a:r>
            <a:r>
              <a:rPr lang="hr-HR" sz="2200" dirty="0"/>
              <a:t> </a:t>
            </a:r>
            <a:r>
              <a:rPr lang="hr-HR" sz="2200" dirty="0" err="1"/>
              <a:t>inscribed</a:t>
            </a:r>
            <a:r>
              <a:rPr lang="hr-HR" sz="2200" dirty="0"/>
              <a:t> on </a:t>
            </a:r>
            <a:r>
              <a:rPr lang="hr-HR" sz="2200" dirty="0" err="1"/>
              <a:t>the</a:t>
            </a:r>
            <a:r>
              <a:rPr lang="hr-HR" sz="2200" dirty="0"/>
              <a:t> List </a:t>
            </a:r>
            <a:r>
              <a:rPr lang="hr-HR" sz="2200" dirty="0" err="1"/>
              <a:t>of</a:t>
            </a:r>
            <a:r>
              <a:rPr lang="hr-HR" sz="2200" dirty="0"/>
              <a:t> </a:t>
            </a:r>
            <a:r>
              <a:rPr lang="hr-HR" sz="2200" dirty="0" err="1"/>
              <a:t>Intangible</a:t>
            </a:r>
            <a:r>
              <a:rPr lang="hr-HR" sz="2200" dirty="0"/>
              <a:t> </a:t>
            </a:r>
            <a:r>
              <a:rPr lang="hr-HR" sz="2200" dirty="0" err="1"/>
              <a:t>Cultural</a:t>
            </a:r>
            <a:endParaRPr lang="hr-HR" sz="2200" dirty="0"/>
          </a:p>
          <a:p>
            <a:pPr marL="114300" indent="0">
              <a:buNone/>
            </a:pPr>
            <a:r>
              <a:rPr lang="hr-HR" sz="2200" dirty="0" err="1"/>
              <a:t>Heritage</a:t>
            </a:r>
            <a:r>
              <a:rPr lang="hr-HR" sz="2200" dirty="0"/>
              <a:t> </a:t>
            </a:r>
            <a:r>
              <a:rPr lang="hr-HR" sz="2200" dirty="0" err="1"/>
              <a:t>in</a:t>
            </a:r>
            <a:r>
              <a:rPr lang="hr-HR" sz="2200" dirty="0"/>
              <a:t> </a:t>
            </a:r>
            <a:r>
              <a:rPr lang="hr-HR" sz="2200" dirty="0" err="1"/>
              <a:t>Need</a:t>
            </a:r>
            <a:r>
              <a:rPr lang="hr-HR" sz="2200" dirty="0"/>
              <a:t> </a:t>
            </a:r>
            <a:r>
              <a:rPr lang="hr-HR" sz="2200" dirty="0" err="1"/>
              <a:t>of</a:t>
            </a:r>
            <a:r>
              <a:rPr lang="hr-HR" sz="2200" dirty="0"/>
              <a:t> </a:t>
            </a:r>
            <a:r>
              <a:rPr lang="hr-HR" sz="2200" dirty="0" err="1"/>
              <a:t>Urgent</a:t>
            </a:r>
            <a:r>
              <a:rPr lang="hr-HR" sz="2200" dirty="0"/>
              <a:t> </a:t>
            </a:r>
            <a:r>
              <a:rPr lang="hr-HR" sz="2200" dirty="0" err="1"/>
              <a:t>Safeguarding</a:t>
            </a:r>
            <a:r>
              <a:rPr lang="hr-HR" sz="2200" dirty="0"/>
              <a:t>;</a:t>
            </a:r>
          </a:p>
          <a:p>
            <a:pPr marL="114300" indent="0">
              <a:buNone/>
            </a:pPr>
            <a:r>
              <a:rPr lang="hr-HR" sz="2200" dirty="0"/>
              <a:t>(b) </a:t>
            </a:r>
            <a:r>
              <a:rPr lang="hr-HR" sz="2200" b="1" dirty="0" err="1"/>
              <a:t>the</a:t>
            </a:r>
            <a:r>
              <a:rPr lang="hr-HR" sz="2200" b="1" dirty="0"/>
              <a:t> </a:t>
            </a:r>
            <a:r>
              <a:rPr lang="hr-HR" sz="2200" b="1" dirty="0" err="1"/>
              <a:t>preparation</a:t>
            </a:r>
            <a:r>
              <a:rPr lang="hr-HR" sz="2200" b="1" dirty="0"/>
              <a:t> </a:t>
            </a:r>
            <a:r>
              <a:rPr lang="hr-HR" sz="2200" b="1" dirty="0" err="1"/>
              <a:t>of</a:t>
            </a:r>
            <a:r>
              <a:rPr lang="hr-HR" sz="2200" b="1" dirty="0"/>
              <a:t> </a:t>
            </a:r>
            <a:r>
              <a:rPr lang="hr-HR" sz="2200" b="1" dirty="0" err="1"/>
              <a:t>inventories</a:t>
            </a:r>
            <a:r>
              <a:rPr lang="hr-HR" sz="2200" b="1" dirty="0"/>
              <a:t> </a:t>
            </a:r>
            <a:r>
              <a:rPr lang="hr-HR" sz="2200" dirty="0" err="1"/>
              <a:t>in</a:t>
            </a:r>
            <a:r>
              <a:rPr lang="hr-HR" sz="2200" dirty="0"/>
              <a:t> </a:t>
            </a:r>
            <a:r>
              <a:rPr lang="hr-HR" sz="2200" dirty="0" err="1"/>
              <a:t>the</a:t>
            </a:r>
            <a:r>
              <a:rPr lang="hr-HR" sz="2200" dirty="0"/>
              <a:t> </a:t>
            </a:r>
            <a:r>
              <a:rPr lang="hr-HR" sz="2200" dirty="0" err="1"/>
              <a:t>sense</a:t>
            </a:r>
            <a:r>
              <a:rPr lang="hr-HR" sz="2200" dirty="0"/>
              <a:t> </a:t>
            </a:r>
            <a:r>
              <a:rPr lang="hr-HR" sz="2200" dirty="0" err="1"/>
              <a:t>of</a:t>
            </a:r>
            <a:r>
              <a:rPr lang="hr-HR" sz="2200" dirty="0"/>
              <a:t> </a:t>
            </a:r>
            <a:r>
              <a:rPr lang="hr-HR" sz="2200" dirty="0" err="1"/>
              <a:t>Articles</a:t>
            </a:r>
            <a:r>
              <a:rPr lang="hr-HR" sz="2200" dirty="0"/>
              <a:t> 11 </a:t>
            </a:r>
            <a:r>
              <a:rPr lang="hr-HR" sz="2200" dirty="0" err="1"/>
              <a:t>and</a:t>
            </a:r>
            <a:r>
              <a:rPr lang="hr-HR" sz="2200" dirty="0"/>
              <a:t> 12;</a:t>
            </a:r>
          </a:p>
          <a:p>
            <a:pPr marL="114300" indent="0">
              <a:buNone/>
            </a:pPr>
            <a:r>
              <a:rPr lang="hr-HR" sz="2200" dirty="0"/>
              <a:t>(c) </a:t>
            </a:r>
            <a:r>
              <a:rPr lang="hr-HR" sz="2200" dirty="0" err="1"/>
              <a:t>support</a:t>
            </a:r>
            <a:r>
              <a:rPr lang="hr-HR" sz="2200" dirty="0"/>
              <a:t> for </a:t>
            </a:r>
            <a:r>
              <a:rPr lang="hr-HR" sz="2200" dirty="0" err="1"/>
              <a:t>programmes</a:t>
            </a:r>
            <a:r>
              <a:rPr lang="hr-HR" sz="2200" dirty="0"/>
              <a:t>, </a:t>
            </a:r>
            <a:r>
              <a:rPr lang="hr-HR" sz="2200" dirty="0" err="1"/>
              <a:t>projects</a:t>
            </a:r>
            <a:r>
              <a:rPr lang="hr-HR" sz="2200" dirty="0"/>
              <a:t> </a:t>
            </a:r>
            <a:r>
              <a:rPr lang="hr-HR" sz="2200" dirty="0" err="1"/>
              <a:t>and</a:t>
            </a:r>
            <a:r>
              <a:rPr lang="hr-HR" sz="2200" dirty="0"/>
              <a:t> </a:t>
            </a:r>
            <a:r>
              <a:rPr lang="hr-HR" sz="2200" dirty="0" err="1"/>
              <a:t>activities</a:t>
            </a:r>
            <a:r>
              <a:rPr lang="hr-HR" sz="2200" dirty="0"/>
              <a:t> </a:t>
            </a:r>
            <a:r>
              <a:rPr lang="hr-HR" sz="2200" dirty="0" err="1"/>
              <a:t>carried</a:t>
            </a:r>
            <a:r>
              <a:rPr lang="hr-HR" sz="2200" dirty="0"/>
              <a:t> </a:t>
            </a:r>
            <a:r>
              <a:rPr lang="hr-HR" sz="2200" dirty="0" err="1"/>
              <a:t>out</a:t>
            </a:r>
            <a:r>
              <a:rPr lang="hr-HR" sz="2200" dirty="0"/>
              <a:t> at </a:t>
            </a:r>
            <a:r>
              <a:rPr lang="hr-HR" sz="2200" dirty="0" err="1"/>
              <a:t>the</a:t>
            </a:r>
            <a:r>
              <a:rPr lang="hr-HR" sz="2200" dirty="0"/>
              <a:t> </a:t>
            </a:r>
            <a:r>
              <a:rPr lang="hr-HR" sz="2200" dirty="0" err="1"/>
              <a:t>national</a:t>
            </a:r>
            <a:r>
              <a:rPr lang="hr-HR" sz="2200" dirty="0"/>
              <a:t>,</a:t>
            </a:r>
          </a:p>
          <a:p>
            <a:pPr marL="114300" indent="0">
              <a:buNone/>
            </a:pPr>
            <a:r>
              <a:rPr lang="hr-HR" sz="2200" dirty="0" err="1"/>
              <a:t>subregional</a:t>
            </a:r>
            <a:r>
              <a:rPr lang="hr-HR" sz="2200" dirty="0"/>
              <a:t> </a:t>
            </a:r>
            <a:r>
              <a:rPr lang="hr-HR" sz="2200" dirty="0" err="1"/>
              <a:t>and</a:t>
            </a:r>
            <a:r>
              <a:rPr lang="hr-HR" sz="2200" dirty="0"/>
              <a:t> </a:t>
            </a:r>
            <a:r>
              <a:rPr lang="hr-HR" sz="2200" dirty="0" err="1"/>
              <a:t>regional</a:t>
            </a:r>
            <a:r>
              <a:rPr lang="hr-HR" sz="2200" dirty="0"/>
              <a:t> </a:t>
            </a:r>
            <a:r>
              <a:rPr lang="hr-HR" sz="2200" dirty="0" err="1"/>
              <a:t>levels</a:t>
            </a:r>
            <a:r>
              <a:rPr lang="hr-HR" sz="2200" dirty="0"/>
              <a:t> </a:t>
            </a:r>
            <a:r>
              <a:rPr lang="hr-HR" sz="2200" dirty="0" err="1"/>
              <a:t>aimed</a:t>
            </a:r>
            <a:r>
              <a:rPr lang="hr-HR" sz="2200" dirty="0"/>
              <a:t> at </a:t>
            </a:r>
            <a:r>
              <a:rPr lang="hr-HR" sz="2200" dirty="0" err="1"/>
              <a:t>the</a:t>
            </a:r>
            <a:r>
              <a:rPr lang="hr-HR" sz="2200" dirty="0"/>
              <a:t> </a:t>
            </a:r>
            <a:r>
              <a:rPr lang="hr-HR" sz="2200" dirty="0" err="1"/>
              <a:t>safeguarding</a:t>
            </a:r>
            <a:r>
              <a:rPr lang="hr-HR" sz="2200" dirty="0"/>
              <a:t> </a:t>
            </a:r>
            <a:r>
              <a:rPr lang="hr-HR" sz="2200" dirty="0" err="1"/>
              <a:t>of</a:t>
            </a:r>
            <a:r>
              <a:rPr lang="hr-HR" sz="2200" dirty="0"/>
              <a:t> </a:t>
            </a:r>
            <a:r>
              <a:rPr lang="hr-HR" sz="2200" dirty="0" err="1"/>
              <a:t>the</a:t>
            </a:r>
            <a:r>
              <a:rPr lang="hr-HR" sz="2200" dirty="0"/>
              <a:t> </a:t>
            </a:r>
            <a:r>
              <a:rPr lang="hr-HR" sz="2200" dirty="0" err="1"/>
              <a:t>intangible</a:t>
            </a:r>
            <a:endParaRPr lang="hr-HR" sz="2200" dirty="0"/>
          </a:p>
          <a:p>
            <a:pPr marL="114300" indent="0">
              <a:buNone/>
            </a:pPr>
            <a:r>
              <a:rPr lang="hr-HR" sz="2200" dirty="0" err="1"/>
              <a:t>cultural</a:t>
            </a:r>
            <a:r>
              <a:rPr lang="hr-HR" sz="2200" dirty="0"/>
              <a:t> </a:t>
            </a:r>
            <a:r>
              <a:rPr lang="hr-HR" sz="2200" dirty="0" err="1"/>
              <a:t>heritage</a:t>
            </a:r>
            <a:r>
              <a:rPr lang="hr-HR" sz="2200" dirty="0"/>
              <a:t>;</a:t>
            </a:r>
          </a:p>
          <a:p>
            <a:pPr marL="114300" indent="0">
              <a:buNone/>
            </a:pPr>
            <a:r>
              <a:rPr lang="hr-HR" sz="2200" dirty="0"/>
              <a:t>(d) </a:t>
            </a:r>
            <a:r>
              <a:rPr lang="hr-HR" sz="2200" dirty="0" err="1"/>
              <a:t>any</a:t>
            </a:r>
            <a:r>
              <a:rPr lang="hr-HR" sz="2200" dirty="0"/>
              <a:t> </a:t>
            </a:r>
            <a:r>
              <a:rPr lang="hr-HR" sz="2200" dirty="0" err="1"/>
              <a:t>other</a:t>
            </a:r>
            <a:r>
              <a:rPr lang="hr-HR" sz="2200" dirty="0"/>
              <a:t> </a:t>
            </a:r>
            <a:r>
              <a:rPr lang="hr-HR" sz="2200" dirty="0" err="1"/>
              <a:t>purpose</a:t>
            </a:r>
            <a:r>
              <a:rPr lang="hr-HR" sz="2200" dirty="0"/>
              <a:t> </a:t>
            </a:r>
            <a:r>
              <a:rPr lang="hr-HR" sz="2200" dirty="0" err="1"/>
              <a:t>the</a:t>
            </a:r>
            <a:r>
              <a:rPr lang="hr-HR" sz="2200" dirty="0"/>
              <a:t> </a:t>
            </a:r>
            <a:r>
              <a:rPr lang="hr-HR" sz="2200" dirty="0" err="1"/>
              <a:t>Committee</a:t>
            </a:r>
            <a:r>
              <a:rPr lang="hr-HR" sz="2200" dirty="0"/>
              <a:t> </a:t>
            </a:r>
            <a:r>
              <a:rPr lang="hr-HR" sz="2200" dirty="0" err="1"/>
              <a:t>may</a:t>
            </a:r>
            <a:r>
              <a:rPr lang="hr-HR" sz="2200" dirty="0"/>
              <a:t> </a:t>
            </a:r>
            <a:r>
              <a:rPr lang="hr-HR" sz="2200" dirty="0" err="1"/>
              <a:t>deem</a:t>
            </a:r>
            <a:r>
              <a:rPr lang="hr-HR" sz="2200" dirty="0"/>
              <a:t> </a:t>
            </a:r>
            <a:r>
              <a:rPr lang="hr-HR" sz="2200" dirty="0" err="1"/>
              <a:t>necessary</a:t>
            </a:r>
            <a:r>
              <a:rPr lang="hr-HR" sz="2200" dirty="0"/>
              <a:t>.</a:t>
            </a:r>
          </a:p>
          <a:p>
            <a:pPr marL="114300" indent="0">
              <a:buNone/>
            </a:pPr>
            <a:endParaRPr lang="hr-HR" sz="2200" dirty="0"/>
          </a:p>
          <a:p>
            <a:pPr marL="114300" indent="0">
              <a:buNone/>
            </a:pPr>
            <a:r>
              <a:rPr lang="hr-HR" sz="2200" dirty="0">
                <a:hlinkClick r:id="rId3"/>
              </a:rPr>
              <a:t>TOOLKIT ON INTERNATIONAL ASSISTANCE</a:t>
            </a:r>
          </a:p>
          <a:p>
            <a:pPr marL="114300" indent="0">
              <a:buNone/>
            </a:pPr>
            <a:r>
              <a:rPr lang="hr-HR" sz="2200" dirty="0">
                <a:hlinkClick r:id="rId3"/>
              </a:rPr>
              <a:t>https://ich.unesco.org/doc/src/53724-EN.pdf</a:t>
            </a:r>
            <a:endParaRPr lang="hr-HR" sz="2200" dirty="0"/>
          </a:p>
          <a:p>
            <a:pPr marL="152400" lvl="0" indent="0" algn="l" rtl="0">
              <a:lnSpc>
                <a:spcPct val="115000"/>
              </a:lnSpc>
              <a:spcBef>
                <a:spcPts val="0"/>
              </a:spcBef>
              <a:spcAft>
                <a:spcPts val="0"/>
              </a:spcAft>
              <a:buSzPts val="2800"/>
              <a:buNone/>
            </a:pPr>
            <a:endParaRPr sz="2200"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4">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1499042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3888"/>
              <a:buNone/>
            </a:pPr>
            <a:r>
              <a:rPr lang="hr-HR" b="1" dirty="0">
                <a:solidFill>
                  <a:schemeClr val="lt1"/>
                </a:solidFill>
              </a:rPr>
              <a:t>WHAT DOES THE CONVENTION SAY</a:t>
            </a:r>
            <a:br>
              <a:rPr lang="hr-HR" b="1" dirty="0">
                <a:solidFill>
                  <a:schemeClr val="lt1"/>
                </a:solidFill>
              </a:rPr>
            </a:br>
            <a:r>
              <a:rPr lang="hr-HR" b="1" dirty="0" err="1">
                <a:solidFill>
                  <a:schemeClr val="lt1"/>
                </a:solidFill>
              </a:rPr>
              <a:t>Operational</a:t>
            </a:r>
            <a:r>
              <a:rPr lang="hr-HR" b="1" dirty="0">
                <a:solidFill>
                  <a:schemeClr val="lt1"/>
                </a:solidFill>
              </a:rPr>
              <a:t> </a:t>
            </a:r>
            <a:r>
              <a:rPr lang="hr-HR" b="1" dirty="0" err="1">
                <a:solidFill>
                  <a:schemeClr val="lt1"/>
                </a:solidFill>
              </a:rPr>
              <a:t>directives</a:t>
            </a:r>
            <a:endParaRPr b="1" dirty="0">
              <a:solidFill>
                <a:schemeClr val="lt1"/>
              </a:solidFill>
            </a:endParaRPr>
          </a:p>
        </p:txBody>
      </p:sp>
      <p:sp>
        <p:nvSpPr>
          <p:cNvPr id="176" name="Google Shape;176;g23738f4d393_0_414"/>
          <p:cNvSpPr txBox="1">
            <a:spLocks noGrp="1"/>
          </p:cNvSpPr>
          <p:nvPr>
            <p:ph type="body" idx="1"/>
          </p:nvPr>
        </p:nvSpPr>
        <p:spPr>
          <a:xfrm>
            <a:off x="415650" y="1479479"/>
            <a:ext cx="9580175" cy="4682443"/>
          </a:xfrm>
          <a:prstGeom prst="rect">
            <a:avLst/>
          </a:prstGeom>
          <a:noFill/>
          <a:ln>
            <a:noFill/>
          </a:ln>
        </p:spPr>
        <p:txBody>
          <a:bodyPr spcFirstLastPara="1" wrap="square" lIns="121900" tIns="121900" rIns="121900" bIns="121900" anchor="t" anchorCtr="0">
            <a:noAutofit/>
          </a:bodyPr>
          <a:lstStyle/>
          <a:p>
            <a:pPr marL="114300" indent="0">
              <a:buNone/>
            </a:pPr>
            <a:endParaRPr lang="hr-HR" dirty="0"/>
          </a:p>
          <a:p>
            <a:pPr marL="114300" indent="0">
              <a:buNone/>
            </a:pPr>
            <a:r>
              <a:rPr lang="hr-HR" sz="2200" dirty="0"/>
              <a:t>III.1 </a:t>
            </a:r>
            <a:r>
              <a:rPr lang="hr-HR" sz="2200" b="1" dirty="0" err="1"/>
              <a:t>Participation</a:t>
            </a:r>
            <a:r>
              <a:rPr lang="hr-HR" sz="2200" dirty="0"/>
              <a:t> </a:t>
            </a:r>
            <a:r>
              <a:rPr lang="hr-HR" sz="2200" dirty="0" err="1"/>
              <a:t>of</a:t>
            </a:r>
            <a:r>
              <a:rPr lang="hr-HR" sz="2200" dirty="0"/>
              <a:t> </a:t>
            </a:r>
            <a:r>
              <a:rPr lang="hr-HR" sz="2200" dirty="0" err="1"/>
              <a:t>communities</a:t>
            </a:r>
            <a:r>
              <a:rPr lang="hr-HR" sz="2200" dirty="0"/>
              <a:t>, </a:t>
            </a:r>
            <a:r>
              <a:rPr lang="hr-HR" sz="2200" dirty="0" err="1"/>
              <a:t>groups</a:t>
            </a:r>
            <a:r>
              <a:rPr lang="hr-HR" sz="2200" dirty="0"/>
              <a:t> </a:t>
            </a:r>
            <a:r>
              <a:rPr lang="hr-HR" sz="2200" dirty="0" err="1"/>
              <a:t>and</a:t>
            </a:r>
            <a:r>
              <a:rPr lang="hr-HR" sz="2200" dirty="0"/>
              <a:t>, </a:t>
            </a:r>
            <a:r>
              <a:rPr lang="hr-HR" sz="2200" dirty="0" err="1"/>
              <a:t>where</a:t>
            </a:r>
            <a:r>
              <a:rPr lang="hr-HR" sz="2200" dirty="0"/>
              <a:t> </a:t>
            </a:r>
            <a:r>
              <a:rPr lang="hr-HR" sz="2200" dirty="0" err="1"/>
              <a:t>applicable</a:t>
            </a:r>
            <a:r>
              <a:rPr lang="hr-HR" sz="2200" dirty="0"/>
              <a:t>, </a:t>
            </a:r>
            <a:r>
              <a:rPr lang="hr-HR" sz="2200" dirty="0" err="1"/>
              <a:t>individuals</a:t>
            </a:r>
            <a:r>
              <a:rPr lang="hr-HR" sz="2200" dirty="0"/>
              <a:t>, as</a:t>
            </a:r>
          </a:p>
          <a:p>
            <a:pPr marL="114300" indent="0">
              <a:buNone/>
            </a:pPr>
            <a:r>
              <a:rPr lang="hr-HR" sz="2200" dirty="0" err="1"/>
              <a:t>well</a:t>
            </a:r>
            <a:r>
              <a:rPr lang="hr-HR" sz="2200" dirty="0"/>
              <a:t> as </a:t>
            </a:r>
            <a:r>
              <a:rPr lang="hr-HR" sz="2200" dirty="0" err="1"/>
              <a:t>experts</a:t>
            </a:r>
            <a:r>
              <a:rPr lang="hr-HR" sz="2200" dirty="0"/>
              <a:t>, </a:t>
            </a:r>
            <a:r>
              <a:rPr lang="hr-HR" sz="2200" dirty="0" err="1"/>
              <a:t>centres</a:t>
            </a:r>
            <a:r>
              <a:rPr lang="hr-HR" sz="2200" dirty="0"/>
              <a:t> </a:t>
            </a:r>
            <a:r>
              <a:rPr lang="hr-HR" sz="2200" dirty="0" err="1"/>
              <a:t>of</a:t>
            </a:r>
            <a:r>
              <a:rPr lang="hr-HR" sz="2200" dirty="0"/>
              <a:t> </a:t>
            </a:r>
            <a:r>
              <a:rPr lang="hr-HR" sz="2200" dirty="0" err="1"/>
              <a:t>expertise</a:t>
            </a:r>
            <a:r>
              <a:rPr lang="hr-HR" sz="2200" dirty="0"/>
              <a:t> </a:t>
            </a:r>
            <a:r>
              <a:rPr lang="hr-HR" sz="2200" dirty="0" err="1"/>
              <a:t>and</a:t>
            </a:r>
            <a:r>
              <a:rPr lang="hr-HR" sz="2200" dirty="0"/>
              <a:t> </a:t>
            </a:r>
            <a:r>
              <a:rPr lang="hr-HR" sz="2200" dirty="0" err="1"/>
              <a:t>research</a:t>
            </a:r>
            <a:r>
              <a:rPr lang="hr-HR" sz="2200" dirty="0"/>
              <a:t> </a:t>
            </a:r>
            <a:r>
              <a:rPr lang="hr-HR" sz="2200" dirty="0" err="1"/>
              <a:t>institutes</a:t>
            </a:r>
            <a:endParaRPr lang="hr-HR" sz="2200" dirty="0"/>
          </a:p>
          <a:p>
            <a:pPr marL="114300" indent="0">
              <a:buNone/>
            </a:pPr>
            <a:endParaRPr lang="hr-HR" sz="2200" dirty="0"/>
          </a:p>
          <a:p>
            <a:pPr marL="114300" indent="0">
              <a:buNone/>
            </a:pPr>
            <a:r>
              <a:rPr lang="hr-HR" sz="2200" dirty="0"/>
              <a:t>80. </a:t>
            </a:r>
            <a:r>
              <a:rPr lang="hr-HR" sz="2200" dirty="0" err="1"/>
              <a:t>States</a:t>
            </a:r>
            <a:r>
              <a:rPr lang="hr-HR" sz="2200" dirty="0"/>
              <a:t> </a:t>
            </a:r>
            <a:r>
              <a:rPr lang="hr-HR" sz="2200" dirty="0" err="1"/>
              <a:t>Parties</a:t>
            </a:r>
            <a:r>
              <a:rPr lang="hr-HR" sz="2200" dirty="0"/>
              <a:t> are </a:t>
            </a:r>
            <a:r>
              <a:rPr lang="hr-HR" sz="2200" dirty="0" err="1"/>
              <a:t>encouraged</a:t>
            </a:r>
            <a:r>
              <a:rPr lang="hr-HR" sz="2200" dirty="0"/>
              <a:t> to </a:t>
            </a:r>
            <a:r>
              <a:rPr lang="hr-HR" sz="2200" dirty="0" err="1"/>
              <a:t>create</a:t>
            </a:r>
            <a:r>
              <a:rPr lang="hr-HR" sz="2200" dirty="0"/>
              <a:t> a </a:t>
            </a:r>
            <a:r>
              <a:rPr lang="hr-HR" sz="2200" dirty="0" err="1"/>
              <a:t>consultative</a:t>
            </a:r>
            <a:r>
              <a:rPr lang="hr-HR" sz="2200" dirty="0"/>
              <a:t> </a:t>
            </a:r>
            <a:r>
              <a:rPr lang="hr-HR" sz="2200" dirty="0" err="1"/>
              <a:t>body</a:t>
            </a:r>
            <a:r>
              <a:rPr lang="hr-HR" sz="2200" dirty="0"/>
              <a:t> </a:t>
            </a:r>
            <a:r>
              <a:rPr lang="hr-HR" sz="2200" dirty="0" err="1"/>
              <a:t>or</a:t>
            </a:r>
            <a:r>
              <a:rPr lang="hr-HR" sz="2200" dirty="0"/>
              <a:t> a </a:t>
            </a:r>
            <a:r>
              <a:rPr lang="hr-HR" sz="2200" dirty="0" err="1"/>
              <a:t>coordination</a:t>
            </a:r>
            <a:endParaRPr lang="hr-HR" sz="2200" dirty="0"/>
          </a:p>
          <a:p>
            <a:pPr marL="114300" indent="0">
              <a:buNone/>
            </a:pPr>
            <a:r>
              <a:rPr lang="hr-HR" sz="2200" dirty="0" err="1"/>
              <a:t>mechanism</a:t>
            </a:r>
            <a:r>
              <a:rPr lang="hr-HR" sz="2200" dirty="0"/>
              <a:t> to </a:t>
            </a:r>
            <a:r>
              <a:rPr lang="hr-HR" sz="2200" dirty="0" err="1"/>
              <a:t>facilitate</a:t>
            </a:r>
            <a:r>
              <a:rPr lang="hr-HR" sz="2200" dirty="0"/>
              <a:t> </a:t>
            </a:r>
            <a:r>
              <a:rPr lang="hr-HR" sz="2200" dirty="0" err="1"/>
              <a:t>the</a:t>
            </a:r>
            <a:r>
              <a:rPr lang="hr-HR" sz="2200" dirty="0"/>
              <a:t> </a:t>
            </a:r>
            <a:r>
              <a:rPr lang="hr-HR" sz="2200" dirty="0" err="1"/>
              <a:t>participation</a:t>
            </a:r>
            <a:r>
              <a:rPr lang="hr-HR" sz="2200" dirty="0"/>
              <a:t> </a:t>
            </a:r>
            <a:r>
              <a:rPr lang="hr-HR" sz="2200" dirty="0" err="1"/>
              <a:t>of</a:t>
            </a:r>
            <a:r>
              <a:rPr lang="hr-HR" sz="2200" dirty="0"/>
              <a:t> </a:t>
            </a:r>
            <a:r>
              <a:rPr lang="hr-HR" sz="2200" dirty="0" err="1"/>
              <a:t>communities</a:t>
            </a:r>
            <a:r>
              <a:rPr lang="hr-HR" sz="2200" dirty="0"/>
              <a:t>, </a:t>
            </a:r>
            <a:r>
              <a:rPr lang="hr-HR" sz="2200" dirty="0" err="1"/>
              <a:t>groups</a:t>
            </a:r>
            <a:r>
              <a:rPr lang="hr-HR" sz="2200" dirty="0"/>
              <a:t> </a:t>
            </a:r>
            <a:r>
              <a:rPr lang="hr-HR" sz="2200" dirty="0" err="1"/>
              <a:t>and</a:t>
            </a:r>
            <a:r>
              <a:rPr lang="hr-HR" sz="2200" dirty="0"/>
              <a:t>, </a:t>
            </a:r>
            <a:r>
              <a:rPr lang="hr-HR" sz="2200" dirty="0" err="1"/>
              <a:t>where</a:t>
            </a:r>
            <a:endParaRPr lang="hr-HR" sz="2200" dirty="0"/>
          </a:p>
          <a:p>
            <a:pPr marL="114300" indent="0">
              <a:buNone/>
            </a:pPr>
            <a:r>
              <a:rPr lang="hr-HR" sz="2200" dirty="0" err="1"/>
              <a:t>applicable</a:t>
            </a:r>
            <a:r>
              <a:rPr lang="hr-HR" sz="2200" dirty="0"/>
              <a:t>, </a:t>
            </a:r>
            <a:r>
              <a:rPr lang="hr-HR" sz="2200" dirty="0" err="1"/>
              <a:t>individuals</a:t>
            </a:r>
            <a:r>
              <a:rPr lang="hr-HR" sz="2200" dirty="0"/>
              <a:t>, as </a:t>
            </a:r>
            <a:r>
              <a:rPr lang="hr-HR" sz="2200" dirty="0" err="1"/>
              <a:t>well</a:t>
            </a:r>
            <a:r>
              <a:rPr lang="hr-HR" sz="2200" dirty="0"/>
              <a:t> as </a:t>
            </a:r>
            <a:r>
              <a:rPr lang="hr-HR" sz="2200" dirty="0" err="1"/>
              <a:t>experts</a:t>
            </a:r>
            <a:r>
              <a:rPr lang="hr-HR" sz="2200" dirty="0"/>
              <a:t>, </a:t>
            </a:r>
            <a:r>
              <a:rPr lang="hr-HR" sz="2200" dirty="0" err="1"/>
              <a:t>centres</a:t>
            </a:r>
            <a:r>
              <a:rPr lang="hr-HR" sz="2200" dirty="0"/>
              <a:t> </a:t>
            </a:r>
            <a:r>
              <a:rPr lang="hr-HR" sz="2200" dirty="0" err="1"/>
              <a:t>of</a:t>
            </a:r>
            <a:r>
              <a:rPr lang="hr-HR" sz="2200" dirty="0"/>
              <a:t> </a:t>
            </a:r>
            <a:r>
              <a:rPr lang="hr-HR" sz="2200" dirty="0" err="1"/>
              <a:t>expertise</a:t>
            </a:r>
            <a:r>
              <a:rPr lang="hr-HR" sz="2200" dirty="0"/>
              <a:t> </a:t>
            </a:r>
            <a:r>
              <a:rPr lang="hr-HR" sz="2200" dirty="0" err="1"/>
              <a:t>and</a:t>
            </a:r>
            <a:r>
              <a:rPr lang="hr-HR" sz="2200" dirty="0"/>
              <a:t> </a:t>
            </a:r>
            <a:r>
              <a:rPr lang="hr-HR" sz="2200" dirty="0" err="1"/>
              <a:t>research</a:t>
            </a:r>
            <a:endParaRPr lang="hr-HR" sz="2200" dirty="0"/>
          </a:p>
          <a:p>
            <a:pPr marL="114300" indent="0">
              <a:buNone/>
            </a:pPr>
            <a:r>
              <a:rPr lang="hr-HR" sz="2200" dirty="0" err="1"/>
              <a:t>institutes</a:t>
            </a:r>
            <a:r>
              <a:rPr lang="hr-HR" sz="2200" dirty="0"/>
              <a:t>, </a:t>
            </a:r>
            <a:r>
              <a:rPr lang="hr-HR" sz="2200" dirty="0" err="1"/>
              <a:t>in</a:t>
            </a:r>
            <a:r>
              <a:rPr lang="hr-HR" sz="2200" dirty="0"/>
              <a:t> </a:t>
            </a:r>
            <a:r>
              <a:rPr lang="hr-HR" sz="2200" dirty="0" err="1"/>
              <a:t>particular</a:t>
            </a:r>
            <a:r>
              <a:rPr lang="hr-HR" sz="2200" dirty="0"/>
              <a:t> </a:t>
            </a:r>
            <a:r>
              <a:rPr lang="hr-HR" sz="2200" dirty="0" err="1"/>
              <a:t>in</a:t>
            </a:r>
            <a:r>
              <a:rPr lang="hr-HR" sz="2200" dirty="0"/>
              <a:t>:</a:t>
            </a:r>
          </a:p>
          <a:p>
            <a:pPr marL="152400" lvl="0" indent="0" algn="l" rtl="0">
              <a:lnSpc>
                <a:spcPct val="115000"/>
              </a:lnSpc>
              <a:spcBef>
                <a:spcPts val="0"/>
              </a:spcBef>
              <a:spcAft>
                <a:spcPts val="0"/>
              </a:spcAft>
              <a:buSzPts val="2800"/>
              <a:buNone/>
            </a:pPr>
            <a:endParaRPr lang="hr-HR" sz="2200" dirty="0">
              <a:latin typeface="Corbel" panose="020B0503020204020204" pitchFamily="34" charset="0"/>
              <a:ea typeface="Josefin Sans"/>
              <a:cs typeface="Josefin Sans"/>
              <a:sym typeface="Josefin Sans"/>
            </a:endParaRPr>
          </a:p>
          <a:p>
            <a:pPr marL="152400" indent="0">
              <a:lnSpc>
                <a:spcPct val="115000"/>
              </a:lnSpc>
              <a:buSzPts val="2800"/>
              <a:buNone/>
            </a:pPr>
            <a:r>
              <a:rPr lang="hr-HR" sz="2200" dirty="0"/>
              <a:t>(b) </a:t>
            </a:r>
            <a:r>
              <a:rPr lang="hr-HR" sz="2200" dirty="0" err="1"/>
              <a:t>the</a:t>
            </a:r>
            <a:r>
              <a:rPr lang="hr-HR" sz="2200" dirty="0"/>
              <a:t> </a:t>
            </a:r>
            <a:r>
              <a:rPr lang="hr-HR" sz="2200" b="1" dirty="0" err="1"/>
              <a:t>drawing</a:t>
            </a:r>
            <a:r>
              <a:rPr lang="hr-HR" sz="2200" b="1" dirty="0"/>
              <a:t> </a:t>
            </a:r>
            <a:r>
              <a:rPr lang="hr-HR" sz="2200" b="1" dirty="0" err="1"/>
              <a:t>up</a:t>
            </a:r>
            <a:r>
              <a:rPr lang="hr-HR" sz="2200" b="1" dirty="0"/>
              <a:t> </a:t>
            </a:r>
            <a:r>
              <a:rPr lang="hr-HR" sz="2200" b="1" dirty="0" err="1"/>
              <a:t>of</a:t>
            </a:r>
            <a:r>
              <a:rPr lang="hr-HR" sz="2200" b="1" dirty="0"/>
              <a:t> </a:t>
            </a:r>
            <a:r>
              <a:rPr lang="hr-HR" sz="2200" b="1" dirty="0" err="1"/>
              <a:t>inventories</a:t>
            </a:r>
            <a:r>
              <a:rPr lang="hr-HR" sz="2200" dirty="0"/>
              <a:t>;</a:t>
            </a:r>
          </a:p>
          <a:p>
            <a:pPr marL="152400" indent="0">
              <a:lnSpc>
                <a:spcPct val="115000"/>
              </a:lnSpc>
              <a:buSzPts val="2800"/>
              <a:buNone/>
            </a:pPr>
            <a:endParaRPr lang="hr-HR" sz="2200" dirty="0"/>
          </a:p>
          <a:p>
            <a:pPr marL="152400" indent="0">
              <a:lnSpc>
                <a:spcPct val="115000"/>
              </a:lnSpc>
              <a:buSzPts val="2800"/>
              <a:buNone/>
            </a:pPr>
            <a:endParaRPr lang="hr-HR" sz="2200" dirty="0"/>
          </a:p>
          <a:p>
            <a:pPr marL="152400" lvl="0" indent="0" algn="l" rtl="0">
              <a:lnSpc>
                <a:spcPct val="115000"/>
              </a:lnSpc>
              <a:spcBef>
                <a:spcPts val="0"/>
              </a:spcBef>
              <a:spcAft>
                <a:spcPts val="0"/>
              </a:spcAft>
              <a:buSzPts val="2800"/>
              <a:buNone/>
            </a:pPr>
            <a:endParaRPr sz="2200"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6851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3888"/>
              <a:buNone/>
            </a:pPr>
            <a:r>
              <a:rPr lang="hr-HR" b="1" dirty="0">
                <a:solidFill>
                  <a:schemeClr val="lt1"/>
                </a:solidFill>
              </a:rPr>
              <a:t>WHAT DOES THE CONVENTION SAY</a:t>
            </a:r>
            <a:br>
              <a:rPr lang="hr-HR" b="1" dirty="0">
                <a:solidFill>
                  <a:schemeClr val="lt1"/>
                </a:solidFill>
              </a:rPr>
            </a:br>
            <a:r>
              <a:rPr lang="hr-HR" b="1" dirty="0" err="1">
                <a:solidFill>
                  <a:schemeClr val="lt1"/>
                </a:solidFill>
              </a:rPr>
              <a:t>Operational</a:t>
            </a:r>
            <a:r>
              <a:rPr lang="hr-HR" b="1" dirty="0">
                <a:solidFill>
                  <a:schemeClr val="lt1"/>
                </a:solidFill>
              </a:rPr>
              <a:t> </a:t>
            </a:r>
            <a:r>
              <a:rPr lang="hr-HR" b="1" dirty="0" err="1">
                <a:solidFill>
                  <a:schemeClr val="lt1"/>
                </a:solidFill>
              </a:rPr>
              <a:t>directives</a:t>
            </a:r>
            <a:endParaRPr b="1" dirty="0">
              <a:solidFill>
                <a:schemeClr val="lt1"/>
              </a:solidFill>
            </a:endParaRPr>
          </a:p>
        </p:txBody>
      </p:sp>
      <p:sp>
        <p:nvSpPr>
          <p:cNvPr id="176" name="Google Shape;176;g23738f4d393_0_414"/>
          <p:cNvSpPr txBox="1">
            <a:spLocks noGrp="1"/>
          </p:cNvSpPr>
          <p:nvPr>
            <p:ph type="body" idx="1"/>
          </p:nvPr>
        </p:nvSpPr>
        <p:spPr>
          <a:xfrm>
            <a:off x="415650" y="1479479"/>
            <a:ext cx="9580175" cy="4682443"/>
          </a:xfrm>
          <a:prstGeom prst="rect">
            <a:avLst/>
          </a:prstGeom>
          <a:noFill/>
          <a:ln>
            <a:noFill/>
          </a:ln>
        </p:spPr>
        <p:txBody>
          <a:bodyPr spcFirstLastPara="1" wrap="square" lIns="121900" tIns="121900" rIns="121900" bIns="121900" anchor="t" anchorCtr="0">
            <a:noAutofit/>
          </a:bodyPr>
          <a:lstStyle/>
          <a:p>
            <a:pPr marL="114300" indent="0">
              <a:buNone/>
            </a:pPr>
            <a:endParaRPr lang="hr-HR" dirty="0"/>
          </a:p>
          <a:p>
            <a:pPr marL="152400" indent="0">
              <a:lnSpc>
                <a:spcPct val="115000"/>
              </a:lnSpc>
              <a:buSzPts val="2800"/>
              <a:buNone/>
            </a:pPr>
            <a:r>
              <a:rPr lang="hr-HR" sz="2200" dirty="0"/>
              <a:t>V.1 </a:t>
            </a:r>
            <a:r>
              <a:rPr lang="hr-HR" sz="2200" b="1" dirty="0" err="1"/>
              <a:t>Reports</a:t>
            </a:r>
            <a:r>
              <a:rPr lang="hr-HR" sz="2200" dirty="0"/>
              <a:t> </a:t>
            </a:r>
            <a:r>
              <a:rPr lang="hr-HR" sz="2200" dirty="0" err="1"/>
              <a:t>by</a:t>
            </a:r>
            <a:r>
              <a:rPr lang="hr-HR" sz="2200" dirty="0"/>
              <a:t> </a:t>
            </a:r>
            <a:r>
              <a:rPr lang="hr-HR" sz="2200" dirty="0" err="1"/>
              <a:t>States</a:t>
            </a:r>
            <a:r>
              <a:rPr lang="hr-HR" sz="2200" dirty="0"/>
              <a:t> </a:t>
            </a:r>
            <a:r>
              <a:rPr lang="hr-HR" sz="2200" dirty="0" err="1"/>
              <a:t>Parties</a:t>
            </a:r>
            <a:r>
              <a:rPr lang="hr-HR" sz="2200" dirty="0"/>
              <a:t> on </a:t>
            </a:r>
            <a:r>
              <a:rPr lang="hr-HR" sz="2200" dirty="0" err="1"/>
              <a:t>the</a:t>
            </a:r>
            <a:r>
              <a:rPr lang="hr-HR" sz="2200" dirty="0"/>
              <a:t> </a:t>
            </a:r>
            <a:r>
              <a:rPr lang="hr-HR" sz="2200" dirty="0" err="1"/>
              <a:t>implementation</a:t>
            </a:r>
            <a:r>
              <a:rPr lang="hr-HR" sz="2200" dirty="0"/>
              <a:t> </a:t>
            </a:r>
            <a:r>
              <a:rPr lang="hr-HR" sz="2200" dirty="0" err="1"/>
              <a:t>of</a:t>
            </a:r>
            <a:r>
              <a:rPr lang="hr-HR" sz="2200" dirty="0"/>
              <a:t> </a:t>
            </a:r>
            <a:r>
              <a:rPr lang="hr-HR" sz="2200" dirty="0" err="1"/>
              <a:t>the</a:t>
            </a:r>
            <a:r>
              <a:rPr lang="hr-HR" sz="2200" dirty="0"/>
              <a:t> </a:t>
            </a:r>
            <a:r>
              <a:rPr lang="hr-HR" sz="2200" dirty="0" err="1"/>
              <a:t>Convention</a:t>
            </a:r>
            <a:endParaRPr lang="hr-HR" sz="2200" dirty="0"/>
          </a:p>
          <a:p>
            <a:pPr marL="152400" indent="0">
              <a:lnSpc>
                <a:spcPct val="115000"/>
              </a:lnSpc>
              <a:buSzPts val="2800"/>
              <a:buNone/>
            </a:pPr>
            <a:endParaRPr lang="hr-HR" sz="2200" dirty="0"/>
          </a:p>
          <a:p>
            <a:pPr marL="114300" indent="0">
              <a:buNone/>
            </a:pPr>
            <a:r>
              <a:rPr lang="hr-HR" sz="2200" dirty="0"/>
              <a:t>153. </a:t>
            </a:r>
            <a:r>
              <a:rPr lang="hr-HR" sz="2200" dirty="0" err="1"/>
              <a:t>The</a:t>
            </a:r>
            <a:r>
              <a:rPr lang="hr-HR" sz="2200" dirty="0"/>
              <a:t> State Party </a:t>
            </a:r>
            <a:r>
              <a:rPr lang="hr-HR" sz="2200" dirty="0" err="1"/>
              <a:t>reports</a:t>
            </a:r>
            <a:r>
              <a:rPr lang="hr-HR" sz="2200" dirty="0"/>
              <a:t> on </a:t>
            </a:r>
            <a:r>
              <a:rPr lang="hr-HR" sz="2200" dirty="0" err="1"/>
              <a:t>the</a:t>
            </a:r>
            <a:r>
              <a:rPr lang="hr-HR" sz="2200" dirty="0"/>
              <a:t> legislative, </a:t>
            </a:r>
            <a:r>
              <a:rPr lang="hr-HR" sz="2200" dirty="0" err="1"/>
              <a:t>regulatory</a:t>
            </a:r>
            <a:r>
              <a:rPr lang="hr-HR" sz="2200" dirty="0"/>
              <a:t> </a:t>
            </a:r>
            <a:r>
              <a:rPr lang="hr-HR" sz="2200" dirty="0" err="1"/>
              <a:t>and</a:t>
            </a:r>
            <a:r>
              <a:rPr lang="hr-HR" sz="2200" dirty="0"/>
              <a:t> </a:t>
            </a:r>
            <a:r>
              <a:rPr lang="hr-HR" sz="2200" dirty="0" err="1"/>
              <a:t>other</a:t>
            </a:r>
            <a:r>
              <a:rPr lang="hr-HR" sz="2200" dirty="0"/>
              <a:t> </a:t>
            </a:r>
            <a:r>
              <a:rPr lang="hr-HR" sz="2200" dirty="0" err="1"/>
              <a:t>measures</a:t>
            </a:r>
            <a:endParaRPr lang="hr-HR" sz="2200" dirty="0"/>
          </a:p>
          <a:p>
            <a:pPr marL="114300" indent="0">
              <a:buNone/>
            </a:pPr>
            <a:r>
              <a:rPr lang="hr-HR" sz="2200" dirty="0" err="1"/>
              <a:t>taken</a:t>
            </a:r>
            <a:r>
              <a:rPr lang="hr-HR" sz="2200" dirty="0"/>
              <a:t> for </a:t>
            </a:r>
            <a:r>
              <a:rPr lang="hr-HR" sz="2200" dirty="0" err="1"/>
              <a:t>implementation</a:t>
            </a:r>
            <a:r>
              <a:rPr lang="hr-HR" sz="2200" dirty="0"/>
              <a:t> </a:t>
            </a:r>
            <a:r>
              <a:rPr lang="hr-HR" sz="2200" dirty="0" err="1"/>
              <a:t>of</a:t>
            </a:r>
            <a:r>
              <a:rPr lang="hr-HR" sz="2200" dirty="0"/>
              <a:t> </a:t>
            </a:r>
            <a:r>
              <a:rPr lang="hr-HR" sz="2200" dirty="0" err="1"/>
              <a:t>the</a:t>
            </a:r>
            <a:r>
              <a:rPr lang="hr-HR" sz="2200" dirty="0"/>
              <a:t> </a:t>
            </a:r>
            <a:r>
              <a:rPr lang="hr-HR" sz="2200" dirty="0" err="1"/>
              <a:t>Convention</a:t>
            </a:r>
            <a:r>
              <a:rPr lang="hr-HR" sz="2200" dirty="0"/>
              <a:t> at </a:t>
            </a:r>
            <a:r>
              <a:rPr lang="hr-HR" sz="2200" dirty="0" err="1"/>
              <a:t>the</a:t>
            </a:r>
            <a:r>
              <a:rPr lang="hr-HR" sz="2200" dirty="0"/>
              <a:t> </a:t>
            </a:r>
            <a:r>
              <a:rPr lang="hr-HR" sz="2200" dirty="0" err="1"/>
              <a:t>national</a:t>
            </a:r>
            <a:r>
              <a:rPr lang="hr-HR" sz="2200" dirty="0"/>
              <a:t> </a:t>
            </a:r>
            <a:r>
              <a:rPr lang="hr-HR" sz="2200" dirty="0" err="1"/>
              <a:t>level</a:t>
            </a:r>
            <a:r>
              <a:rPr lang="hr-HR" sz="2200" dirty="0"/>
              <a:t>, </a:t>
            </a:r>
            <a:r>
              <a:rPr lang="hr-HR" sz="2200" dirty="0" err="1"/>
              <a:t>including</a:t>
            </a:r>
            <a:r>
              <a:rPr lang="hr-HR" sz="2200" dirty="0"/>
              <a:t>:</a:t>
            </a:r>
          </a:p>
          <a:p>
            <a:pPr marL="114300" indent="0">
              <a:buNone/>
            </a:pPr>
            <a:endParaRPr lang="hr-HR" sz="2200" dirty="0"/>
          </a:p>
          <a:p>
            <a:pPr marL="114300" indent="0">
              <a:buNone/>
            </a:pPr>
            <a:r>
              <a:rPr lang="hr-HR" sz="2200" dirty="0"/>
              <a:t>(a) </a:t>
            </a:r>
            <a:r>
              <a:rPr lang="hr-HR" sz="2200" b="1" dirty="0" err="1"/>
              <a:t>drawing</a:t>
            </a:r>
            <a:r>
              <a:rPr lang="hr-HR" sz="2200" b="1" dirty="0"/>
              <a:t> </a:t>
            </a:r>
            <a:r>
              <a:rPr lang="hr-HR" sz="2200" b="1" dirty="0" err="1"/>
              <a:t>up</a:t>
            </a:r>
            <a:r>
              <a:rPr lang="hr-HR" sz="2200" b="1" dirty="0"/>
              <a:t> </a:t>
            </a:r>
            <a:r>
              <a:rPr lang="hr-HR" sz="2200" b="1" dirty="0" err="1"/>
              <a:t>of</a:t>
            </a:r>
            <a:r>
              <a:rPr lang="hr-HR" sz="2200" b="1" dirty="0"/>
              <a:t> </a:t>
            </a:r>
            <a:r>
              <a:rPr lang="hr-HR" sz="2200" b="1" dirty="0" err="1"/>
              <a:t>inventories</a:t>
            </a:r>
            <a:r>
              <a:rPr lang="hr-HR" sz="2200" b="1" dirty="0"/>
              <a:t> </a:t>
            </a:r>
            <a:r>
              <a:rPr lang="hr-HR" sz="2200" dirty="0" err="1"/>
              <a:t>of</a:t>
            </a:r>
            <a:r>
              <a:rPr lang="hr-HR" sz="2200" dirty="0"/>
              <a:t> </a:t>
            </a:r>
            <a:r>
              <a:rPr lang="hr-HR" sz="2200" dirty="0" err="1"/>
              <a:t>the</a:t>
            </a:r>
            <a:r>
              <a:rPr lang="hr-HR" sz="2200" dirty="0"/>
              <a:t> </a:t>
            </a:r>
            <a:r>
              <a:rPr lang="hr-HR" sz="2200" dirty="0" err="1"/>
              <a:t>intangible</a:t>
            </a:r>
            <a:r>
              <a:rPr lang="hr-HR" sz="2200" dirty="0"/>
              <a:t> </a:t>
            </a:r>
            <a:r>
              <a:rPr lang="hr-HR" sz="2200" dirty="0" err="1"/>
              <a:t>cultural</a:t>
            </a:r>
            <a:r>
              <a:rPr lang="hr-HR" sz="2200" dirty="0"/>
              <a:t> </a:t>
            </a:r>
            <a:r>
              <a:rPr lang="hr-HR" sz="2200" dirty="0" err="1"/>
              <a:t>heritage</a:t>
            </a:r>
            <a:r>
              <a:rPr lang="hr-HR" sz="2200" dirty="0"/>
              <a:t> </a:t>
            </a:r>
            <a:r>
              <a:rPr lang="hr-HR" sz="2200" dirty="0" err="1"/>
              <a:t>present</a:t>
            </a:r>
            <a:r>
              <a:rPr lang="hr-HR" sz="2200" dirty="0"/>
              <a:t> </a:t>
            </a:r>
            <a:r>
              <a:rPr lang="hr-HR" sz="2200" dirty="0" err="1"/>
              <a:t>in</a:t>
            </a:r>
            <a:endParaRPr lang="hr-HR" sz="2200" dirty="0"/>
          </a:p>
          <a:p>
            <a:pPr marL="114300" indent="0">
              <a:buNone/>
            </a:pPr>
            <a:r>
              <a:rPr lang="hr-HR" sz="2200" dirty="0" err="1"/>
              <a:t>its</a:t>
            </a:r>
            <a:r>
              <a:rPr lang="hr-HR" sz="2200" dirty="0"/>
              <a:t> </a:t>
            </a:r>
            <a:r>
              <a:rPr lang="hr-HR" sz="2200" dirty="0" err="1"/>
              <a:t>territory</a:t>
            </a:r>
            <a:r>
              <a:rPr lang="hr-HR" sz="2200" dirty="0"/>
              <a:t>, as </a:t>
            </a:r>
            <a:r>
              <a:rPr lang="hr-HR" sz="2200" dirty="0" err="1"/>
              <a:t>described</a:t>
            </a:r>
            <a:r>
              <a:rPr lang="hr-HR" sz="2200" dirty="0"/>
              <a:t> </a:t>
            </a:r>
            <a:r>
              <a:rPr lang="hr-HR" sz="2200" dirty="0" err="1"/>
              <a:t>in</a:t>
            </a:r>
            <a:r>
              <a:rPr lang="hr-HR" sz="2200" dirty="0"/>
              <a:t> </a:t>
            </a:r>
            <a:r>
              <a:rPr lang="hr-HR" sz="2200" dirty="0" err="1"/>
              <a:t>Articles</a:t>
            </a:r>
            <a:r>
              <a:rPr lang="hr-HR" sz="2200" dirty="0"/>
              <a:t> 11 </a:t>
            </a:r>
            <a:r>
              <a:rPr lang="hr-HR" sz="2200" dirty="0" err="1"/>
              <a:t>and</a:t>
            </a:r>
            <a:r>
              <a:rPr lang="hr-HR" sz="2200" dirty="0"/>
              <a:t> 12 </a:t>
            </a:r>
            <a:r>
              <a:rPr lang="hr-HR" sz="2200" dirty="0" err="1"/>
              <a:t>of</a:t>
            </a:r>
            <a:r>
              <a:rPr lang="hr-HR" sz="2200" dirty="0"/>
              <a:t> </a:t>
            </a:r>
            <a:r>
              <a:rPr lang="hr-HR" sz="2200" dirty="0" err="1"/>
              <a:t>the</a:t>
            </a:r>
            <a:r>
              <a:rPr lang="hr-HR" sz="2200" dirty="0"/>
              <a:t> </a:t>
            </a:r>
            <a:r>
              <a:rPr lang="hr-HR" sz="2200" dirty="0" err="1"/>
              <a:t>Convention</a:t>
            </a:r>
            <a:r>
              <a:rPr lang="hr-HR" sz="2200" dirty="0"/>
              <a:t>;</a:t>
            </a:r>
          </a:p>
          <a:p>
            <a:pPr marL="152400" indent="0">
              <a:lnSpc>
                <a:spcPct val="115000"/>
              </a:lnSpc>
              <a:buSzPts val="2800"/>
              <a:buNone/>
            </a:pPr>
            <a:endParaRPr lang="hr-HR" dirty="0"/>
          </a:p>
          <a:p>
            <a:pPr marL="152400" indent="0">
              <a:lnSpc>
                <a:spcPct val="115000"/>
              </a:lnSpc>
              <a:buSzPts val="2800"/>
              <a:buNone/>
            </a:pPr>
            <a:endParaRPr lang="hr-HR" dirty="0"/>
          </a:p>
          <a:p>
            <a:pPr marL="152400" lvl="0" indent="0" algn="l" rtl="0">
              <a:lnSpc>
                <a:spcPct val="115000"/>
              </a:lnSpc>
              <a:spcBef>
                <a:spcPts val="0"/>
              </a:spcBef>
              <a:spcAft>
                <a:spcPts val="0"/>
              </a:spcAft>
              <a:buSzPts val="2800"/>
              <a:buNone/>
            </a:pPr>
            <a:endParaRPr sz="2200"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2171854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3888"/>
              <a:buNone/>
            </a:pPr>
            <a:r>
              <a:rPr lang="hr-HR" b="1" dirty="0">
                <a:solidFill>
                  <a:schemeClr val="lt1"/>
                </a:solidFill>
              </a:rPr>
              <a:t>WHAT DOES THE CONVENTION OFFER</a:t>
            </a:r>
            <a:br>
              <a:rPr lang="hr-HR" b="1" dirty="0">
                <a:solidFill>
                  <a:schemeClr val="lt1"/>
                </a:solidFill>
              </a:rPr>
            </a:br>
            <a:r>
              <a:rPr lang="hr-HR" b="1" dirty="0">
                <a:solidFill>
                  <a:schemeClr val="lt1"/>
                </a:solidFill>
              </a:rPr>
              <a:t>Role </a:t>
            </a:r>
            <a:r>
              <a:rPr lang="hr-HR" b="1" dirty="0" err="1">
                <a:solidFill>
                  <a:schemeClr val="lt1"/>
                </a:solidFill>
              </a:rPr>
              <a:t>of</a:t>
            </a:r>
            <a:r>
              <a:rPr lang="hr-HR" b="1" dirty="0">
                <a:solidFill>
                  <a:schemeClr val="lt1"/>
                </a:solidFill>
              </a:rPr>
              <a:t> </a:t>
            </a:r>
            <a:r>
              <a:rPr lang="hr-HR" b="1" dirty="0" err="1">
                <a:solidFill>
                  <a:schemeClr val="lt1"/>
                </a:solidFill>
              </a:rPr>
              <a:t>NGOs</a:t>
            </a:r>
            <a:endParaRPr b="1" dirty="0">
              <a:solidFill>
                <a:schemeClr val="lt1"/>
              </a:solidFill>
            </a:endParaRPr>
          </a:p>
        </p:txBody>
      </p:sp>
      <p:sp>
        <p:nvSpPr>
          <p:cNvPr id="176" name="Google Shape;176;g23738f4d393_0_414"/>
          <p:cNvSpPr txBox="1">
            <a:spLocks noGrp="1"/>
          </p:cNvSpPr>
          <p:nvPr>
            <p:ph type="body" idx="1"/>
          </p:nvPr>
        </p:nvSpPr>
        <p:spPr>
          <a:xfrm>
            <a:off x="415650" y="1479479"/>
            <a:ext cx="9580175" cy="4682443"/>
          </a:xfrm>
          <a:prstGeom prst="rect">
            <a:avLst/>
          </a:prstGeom>
          <a:noFill/>
          <a:ln>
            <a:noFill/>
          </a:ln>
        </p:spPr>
        <p:txBody>
          <a:bodyPr spcFirstLastPara="1" wrap="square" lIns="121900" tIns="121900" rIns="121900" bIns="121900" anchor="t" anchorCtr="0">
            <a:noAutofit/>
          </a:bodyPr>
          <a:lstStyle/>
          <a:p>
            <a:pPr marL="114300" indent="0">
              <a:buNone/>
            </a:pPr>
            <a:endParaRPr lang="hr-HR" sz="1200" dirty="0"/>
          </a:p>
          <a:p>
            <a:pPr marL="152400" indent="0">
              <a:lnSpc>
                <a:spcPct val="115000"/>
              </a:lnSpc>
              <a:buSzPts val="2800"/>
              <a:buNone/>
            </a:pPr>
            <a:endParaRPr lang="hr-HR" sz="1200" dirty="0"/>
          </a:p>
          <a:p>
            <a:r>
              <a:rPr lang="en-US" sz="2200" dirty="0">
                <a:solidFill>
                  <a:schemeClr val="bg1"/>
                </a:solidFill>
                <a:latin typeface="Corbel" panose="020B0503020204020204" pitchFamily="34" charset="0"/>
                <a:cs typeface="Calibri" panose="020F0502020204030204" pitchFamily="34" charset="0"/>
              </a:rPr>
              <a:t>Art 9 of the Convention:</a:t>
            </a:r>
          </a:p>
          <a:p>
            <a:pPr marL="0" indent="0" algn="ctr">
              <a:buNone/>
            </a:pPr>
            <a:endParaRPr lang="en-US" sz="2200" dirty="0">
              <a:solidFill>
                <a:schemeClr val="bg1"/>
              </a:solidFill>
              <a:latin typeface="Corbel" panose="020B0503020204020204" pitchFamily="34" charset="0"/>
              <a:cs typeface="Calibri" panose="020F0502020204030204" pitchFamily="34" charset="0"/>
            </a:endParaRPr>
          </a:p>
          <a:p>
            <a:pPr marL="0" indent="0" algn="ctr">
              <a:buNone/>
            </a:pPr>
            <a:r>
              <a:rPr lang="en-US" sz="2200" dirty="0">
                <a:solidFill>
                  <a:schemeClr val="bg1"/>
                </a:solidFill>
                <a:latin typeface="Corbel" panose="020B0503020204020204" pitchFamily="34" charset="0"/>
                <a:cs typeface="Calibri" panose="020F0502020204030204" pitchFamily="34" charset="0"/>
              </a:rPr>
              <a:t>“The Committee shall propose to the General Assembly the accreditation of non-governmental organizations with recognized competence in the field of the intangible cultural heritage to act in an advisory capacity to the Committee.”</a:t>
            </a:r>
          </a:p>
          <a:p>
            <a:pPr marL="114300" indent="0">
              <a:buNone/>
            </a:pPr>
            <a:endParaRPr lang="en-US" sz="2200" dirty="0">
              <a:solidFill>
                <a:schemeClr val="bg1"/>
              </a:solidFill>
              <a:latin typeface="Corbel" panose="020B0503020204020204" pitchFamily="34" charset="0"/>
              <a:cs typeface="Calibri" panose="020F0502020204030204" pitchFamily="34" charset="0"/>
            </a:endParaRPr>
          </a:p>
          <a:p>
            <a:pPr>
              <a:buFont typeface="Wingdings" pitchFamily="2" charset="2"/>
              <a:buChar char="Ø"/>
            </a:pPr>
            <a:r>
              <a:rPr lang="en-US" sz="2200" dirty="0">
                <a:solidFill>
                  <a:schemeClr val="bg1"/>
                </a:solidFill>
                <a:latin typeface="Corbel" panose="020B0503020204020204" pitchFamily="34" charset="0"/>
                <a:cs typeface="Calibri" panose="020F0502020204030204" pitchFamily="34" charset="0"/>
              </a:rPr>
              <a:t>The first accreditation of NGOs was in 2010.</a:t>
            </a:r>
          </a:p>
          <a:p>
            <a:pPr marL="114300" indent="0">
              <a:buNone/>
            </a:pPr>
            <a:endParaRPr lang="en-US" sz="2200" dirty="0">
              <a:solidFill>
                <a:schemeClr val="bg1"/>
              </a:solidFill>
              <a:latin typeface="Corbel" panose="020B0503020204020204" pitchFamily="34" charset="0"/>
              <a:cs typeface="Calibri" panose="020F0502020204030204" pitchFamily="34" charset="0"/>
            </a:endParaRPr>
          </a:p>
          <a:p>
            <a:pPr>
              <a:buFont typeface="Wingdings" pitchFamily="2" charset="2"/>
              <a:buChar char="Ø"/>
            </a:pPr>
            <a:r>
              <a:rPr lang="en-US" sz="2200" dirty="0">
                <a:solidFill>
                  <a:schemeClr val="bg1"/>
                </a:solidFill>
                <a:latin typeface="Corbel" panose="020B0503020204020204" pitchFamily="34" charset="0"/>
                <a:cs typeface="Calibri" panose="020F0502020204030204" pitchFamily="34" charset="0"/>
              </a:rPr>
              <a:t>Today, there’s 217 accredited NGOs around the world (23 in Eastern Europe).</a:t>
            </a:r>
          </a:p>
          <a:p>
            <a:pPr marL="152400" lvl="0" indent="0" algn="l" rtl="0">
              <a:lnSpc>
                <a:spcPct val="115000"/>
              </a:lnSpc>
              <a:spcBef>
                <a:spcPts val="0"/>
              </a:spcBef>
              <a:spcAft>
                <a:spcPts val="0"/>
              </a:spcAft>
              <a:buSzPts val="2800"/>
              <a:buNone/>
            </a:pPr>
            <a:endParaRPr sz="2200"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3982846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3888"/>
              <a:buNone/>
            </a:pPr>
            <a:r>
              <a:rPr lang="hr-HR" b="1" dirty="0">
                <a:solidFill>
                  <a:schemeClr val="lt1"/>
                </a:solidFill>
              </a:rPr>
              <a:t>WHAT DOES THE CONVENTION OFFER</a:t>
            </a:r>
            <a:br>
              <a:rPr lang="hr-HR" b="1" dirty="0">
                <a:solidFill>
                  <a:schemeClr val="lt1"/>
                </a:solidFill>
              </a:rPr>
            </a:br>
            <a:r>
              <a:rPr lang="hr-HR" b="1" dirty="0">
                <a:solidFill>
                  <a:schemeClr val="lt1"/>
                </a:solidFill>
              </a:rPr>
              <a:t>Role </a:t>
            </a:r>
            <a:r>
              <a:rPr lang="hr-HR" b="1" dirty="0" err="1">
                <a:solidFill>
                  <a:schemeClr val="lt1"/>
                </a:solidFill>
              </a:rPr>
              <a:t>of</a:t>
            </a:r>
            <a:r>
              <a:rPr lang="hr-HR" b="1" dirty="0">
                <a:solidFill>
                  <a:schemeClr val="lt1"/>
                </a:solidFill>
              </a:rPr>
              <a:t> </a:t>
            </a:r>
            <a:r>
              <a:rPr lang="hr-HR" b="1" dirty="0" err="1">
                <a:solidFill>
                  <a:schemeClr val="lt1"/>
                </a:solidFill>
              </a:rPr>
              <a:t>NGOs</a:t>
            </a:r>
            <a:endParaRPr b="1" dirty="0">
              <a:solidFill>
                <a:schemeClr val="lt1"/>
              </a:solidFill>
            </a:endParaRPr>
          </a:p>
        </p:txBody>
      </p:sp>
      <p:sp>
        <p:nvSpPr>
          <p:cNvPr id="176" name="Google Shape;176;g23738f4d393_0_414"/>
          <p:cNvSpPr txBox="1">
            <a:spLocks noGrp="1"/>
          </p:cNvSpPr>
          <p:nvPr>
            <p:ph type="body" idx="1"/>
          </p:nvPr>
        </p:nvSpPr>
        <p:spPr>
          <a:xfrm>
            <a:off x="415650" y="1479479"/>
            <a:ext cx="9580175" cy="4682443"/>
          </a:xfrm>
          <a:prstGeom prst="rect">
            <a:avLst/>
          </a:prstGeom>
          <a:noFill/>
          <a:ln>
            <a:noFill/>
          </a:ln>
        </p:spPr>
        <p:txBody>
          <a:bodyPr spcFirstLastPara="1" wrap="square" lIns="121900" tIns="121900" rIns="121900" bIns="121900" anchor="t" anchorCtr="0">
            <a:noAutofit/>
          </a:bodyPr>
          <a:lstStyle/>
          <a:p>
            <a:pPr marL="114300" indent="0">
              <a:buNone/>
            </a:pPr>
            <a:endParaRPr lang="hr-HR" sz="1200" dirty="0"/>
          </a:p>
          <a:p>
            <a:pPr marL="152400" indent="0">
              <a:lnSpc>
                <a:spcPct val="115000"/>
              </a:lnSpc>
              <a:buSzPts val="2800"/>
              <a:buNone/>
            </a:pPr>
            <a:endParaRPr lang="hr-HR" sz="1200" dirty="0"/>
          </a:p>
          <a:p>
            <a:pPr>
              <a:lnSpc>
                <a:spcPct val="130000"/>
              </a:lnSpc>
            </a:pPr>
            <a:r>
              <a:rPr lang="en-GB" sz="1600" b="1" dirty="0">
                <a:solidFill>
                  <a:schemeClr val="bg1"/>
                </a:solidFill>
              </a:rPr>
              <a:t>Article 11(b)</a:t>
            </a:r>
            <a:r>
              <a:rPr lang="en-GB" sz="1600" dirty="0">
                <a:solidFill>
                  <a:schemeClr val="bg1"/>
                </a:solidFill>
              </a:rPr>
              <a:t>: States Parties should identify and define the ICH in its territory with the participation of communities, groups and individuals </a:t>
            </a:r>
            <a:r>
              <a:rPr lang="en-GB" sz="1600" b="1" dirty="0">
                <a:solidFill>
                  <a:schemeClr val="bg1"/>
                </a:solidFill>
              </a:rPr>
              <a:t>and ‘relevant’ NGOs</a:t>
            </a:r>
            <a:endParaRPr lang="en-GB" sz="1600" dirty="0">
              <a:solidFill>
                <a:schemeClr val="bg1"/>
              </a:solidFill>
            </a:endParaRPr>
          </a:p>
          <a:p>
            <a:pPr lvl="1">
              <a:lnSpc>
                <a:spcPct val="130000"/>
              </a:lnSpc>
            </a:pPr>
            <a:endParaRPr lang="en-GB" sz="1600" dirty="0">
              <a:solidFill>
                <a:schemeClr val="bg1"/>
              </a:solidFill>
            </a:endParaRPr>
          </a:p>
          <a:p>
            <a:pPr lvl="1">
              <a:lnSpc>
                <a:spcPct val="150000"/>
              </a:lnSpc>
              <a:buFont typeface="Wingdings" pitchFamily="2" charset="2"/>
              <a:buChar char="Ø"/>
            </a:pPr>
            <a:r>
              <a:rPr lang="en-GB" sz="1600" dirty="0">
                <a:solidFill>
                  <a:schemeClr val="bg1"/>
                </a:solidFill>
              </a:rPr>
              <a:t>OD 90: involvement of </a:t>
            </a:r>
            <a:r>
              <a:rPr lang="en-GB" sz="1600" b="1" dirty="0">
                <a:solidFill>
                  <a:schemeClr val="bg1"/>
                </a:solidFill>
              </a:rPr>
              <a:t>’relevant’ NGOs </a:t>
            </a:r>
            <a:r>
              <a:rPr lang="en-GB" sz="1600" dirty="0">
                <a:solidFill>
                  <a:schemeClr val="bg1"/>
                </a:solidFill>
              </a:rPr>
              <a:t>in </a:t>
            </a:r>
            <a:r>
              <a:rPr lang="en-GB" sz="1600" b="1" dirty="0">
                <a:solidFill>
                  <a:schemeClr val="bg1"/>
                </a:solidFill>
              </a:rPr>
              <a:t>identifying, defining and safeguarding ICH</a:t>
            </a:r>
            <a:r>
              <a:rPr lang="en-GB" sz="1600" dirty="0">
                <a:solidFill>
                  <a:schemeClr val="bg1"/>
                </a:solidFill>
              </a:rPr>
              <a:t> in </a:t>
            </a:r>
            <a:r>
              <a:rPr lang="en-GB" sz="1600" b="1" dirty="0">
                <a:solidFill>
                  <a:schemeClr val="bg1"/>
                </a:solidFill>
              </a:rPr>
              <a:t>cooperation</a:t>
            </a:r>
            <a:r>
              <a:rPr lang="en-GB" sz="1600" dirty="0">
                <a:solidFill>
                  <a:schemeClr val="bg1"/>
                </a:solidFill>
              </a:rPr>
              <a:t> with other </a:t>
            </a:r>
            <a:r>
              <a:rPr lang="en-GB" sz="1600" b="1" dirty="0">
                <a:solidFill>
                  <a:schemeClr val="bg1"/>
                </a:solidFill>
              </a:rPr>
              <a:t>actors </a:t>
            </a:r>
            <a:r>
              <a:rPr lang="en-GB" sz="1600" dirty="0">
                <a:solidFill>
                  <a:schemeClr val="bg1"/>
                </a:solidFill>
              </a:rPr>
              <a:t>involved in implementation of the Convention</a:t>
            </a:r>
          </a:p>
          <a:p>
            <a:pPr lvl="1">
              <a:lnSpc>
                <a:spcPct val="150000"/>
              </a:lnSpc>
              <a:buFont typeface="Wingdings" pitchFamily="2" charset="2"/>
              <a:buChar char="Ø"/>
            </a:pPr>
            <a:r>
              <a:rPr lang="en-GB" sz="1600" dirty="0">
                <a:solidFill>
                  <a:schemeClr val="bg1"/>
                </a:solidFill>
              </a:rPr>
              <a:t>OD 151, 157, 160, 163: </a:t>
            </a:r>
            <a:r>
              <a:rPr lang="en-GB" sz="1600" b="1" dirty="0">
                <a:solidFill>
                  <a:schemeClr val="bg1"/>
                </a:solidFill>
              </a:rPr>
              <a:t>States Parties </a:t>
            </a:r>
            <a:r>
              <a:rPr lang="en-GB" sz="1600" dirty="0">
                <a:solidFill>
                  <a:schemeClr val="bg1"/>
                </a:solidFill>
              </a:rPr>
              <a:t>are encouraged to </a:t>
            </a:r>
            <a:r>
              <a:rPr lang="en-GB" sz="1600" b="1" dirty="0">
                <a:solidFill>
                  <a:schemeClr val="bg1"/>
                </a:solidFill>
              </a:rPr>
              <a:t>include information </a:t>
            </a:r>
            <a:r>
              <a:rPr lang="en-GB" sz="1600" i="1" dirty="0">
                <a:solidFill>
                  <a:schemeClr val="bg1"/>
                </a:solidFill>
              </a:rPr>
              <a:t>from ‘relevant’ NGOs </a:t>
            </a:r>
            <a:r>
              <a:rPr lang="en-GB" sz="1600" dirty="0">
                <a:solidFill>
                  <a:schemeClr val="bg1"/>
                </a:solidFill>
              </a:rPr>
              <a:t>and other actors aside from communities, groups and individuals concerned </a:t>
            </a:r>
            <a:r>
              <a:rPr lang="en-GB" sz="1600" b="1" dirty="0">
                <a:solidFill>
                  <a:schemeClr val="bg1"/>
                </a:solidFill>
              </a:rPr>
              <a:t>in Periodic Reports, reports on the RL elements and report inter alia on their involvement in safeguarding, and preparation of the reports</a:t>
            </a:r>
          </a:p>
          <a:p>
            <a:pPr lvl="1">
              <a:lnSpc>
                <a:spcPct val="150000"/>
              </a:lnSpc>
              <a:buFont typeface="Wingdings" pitchFamily="2" charset="2"/>
              <a:buChar char="Ø"/>
            </a:pPr>
            <a:r>
              <a:rPr lang="en-GB" sz="1600" dirty="0">
                <a:solidFill>
                  <a:schemeClr val="bg1"/>
                </a:solidFill>
              </a:rPr>
              <a:t>OD 175: </a:t>
            </a:r>
            <a:r>
              <a:rPr lang="en-GB" sz="1600" b="1" dirty="0">
                <a:solidFill>
                  <a:schemeClr val="bg1"/>
                </a:solidFill>
              </a:rPr>
              <a:t>States Parties </a:t>
            </a:r>
            <a:r>
              <a:rPr lang="en-GB" sz="1600" dirty="0">
                <a:solidFill>
                  <a:schemeClr val="bg1"/>
                </a:solidFill>
              </a:rPr>
              <a:t>encouraged to </a:t>
            </a:r>
            <a:r>
              <a:rPr lang="en-GB" sz="1600" b="1" dirty="0">
                <a:solidFill>
                  <a:schemeClr val="bg1"/>
                </a:solidFill>
              </a:rPr>
              <a:t>foster scientific studies and research methodologies</a:t>
            </a:r>
            <a:r>
              <a:rPr lang="en-GB" sz="1600" dirty="0">
                <a:solidFill>
                  <a:schemeClr val="bg1"/>
                </a:solidFill>
              </a:rPr>
              <a:t>, including those conducted by communities and groups concerned, and NGOs, </a:t>
            </a:r>
            <a:r>
              <a:rPr lang="en-GB" sz="1600" b="1" dirty="0">
                <a:solidFill>
                  <a:schemeClr val="bg1"/>
                </a:solidFill>
              </a:rPr>
              <a:t>on the value of ICH safeguarding for sustainable </a:t>
            </a:r>
            <a:r>
              <a:rPr lang="en-GB" sz="1600" dirty="0">
                <a:solidFill>
                  <a:schemeClr val="bg1"/>
                </a:solidFill>
              </a:rPr>
              <a:t>development</a:t>
            </a:r>
          </a:p>
          <a:p>
            <a:pPr marL="152400" lvl="0" indent="0" algn="l" rtl="0">
              <a:lnSpc>
                <a:spcPct val="115000"/>
              </a:lnSpc>
              <a:spcBef>
                <a:spcPts val="0"/>
              </a:spcBef>
              <a:spcAft>
                <a:spcPts val="0"/>
              </a:spcAft>
              <a:buSzPts val="2800"/>
              <a:buNone/>
            </a:pPr>
            <a:endParaRPr sz="2200"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3901057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3888"/>
              <a:buNone/>
            </a:pPr>
            <a:r>
              <a:rPr lang="hr-HR" b="1" dirty="0">
                <a:solidFill>
                  <a:schemeClr val="lt1"/>
                </a:solidFill>
              </a:rPr>
              <a:t>ACCREDITETION OF </a:t>
            </a:r>
            <a:r>
              <a:rPr lang="hr-HR" b="1" dirty="0" err="1">
                <a:solidFill>
                  <a:schemeClr val="lt1"/>
                </a:solidFill>
              </a:rPr>
              <a:t>NGO’s</a:t>
            </a:r>
            <a:r>
              <a:rPr lang="hr-HR" b="1" dirty="0">
                <a:solidFill>
                  <a:schemeClr val="lt1"/>
                </a:solidFill>
              </a:rPr>
              <a:t> to </a:t>
            </a:r>
            <a:r>
              <a:rPr lang="hr-HR" b="1" dirty="0" err="1">
                <a:solidFill>
                  <a:schemeClr val="lt1"/>
                </a:solidFill>
              </a:rPr>
              <a:t>act</a:t>
            </a:r>
            <a:r>
              <a:rPr lang="hr-HR" b="1" dirty="0">
                <a:solidFill>
                  <a:schemeClr val="lt1"/>
                </a:solidFill>
              </a:rPr>
              <a:t> </a:t>
            </a:r>
            <a:r>
              <a:rPr lang="hr-HR" b="1" dirty="0" err="1">
                <a:solidFill>
                  <a:schemeClr val="lt1"/>
                </a:solidFill>
              </a:rPr>
              <a:t>in</a:t>
            </a:r>
            <a:r>
              <a:rPr lang="hr-HR" b="1" dirty="0">
                <a:solidFill>
                  <a:schemeClr val="lt1"/>
                </a:solidFill>
              </a:rPr>
              <a:t> </a:t>
            </a:r>
            <a:r>
              <a:rPr lang="hr-HR" b="1" dirty="0" err="1">
                <a:solidFill>
                  <a:schemeClr val="lt1"/>
                </a:solidFill>
              </a:rPr>
              <a:t>an</a:t>
            </a:r>
            <a:r>
              <a:rPr lang="hr-HR" b="1" dirty="0">
                <a:solidFill>
                  <a:schemeClr val="lt1"/>
                </a:solidFill>
              </a:rPr>
              <a:t> </a:t>
            </a:r>
            <a:r>
              <a:rPr lang="hr-HR" b="1" dirty="0" err="1">
                <a:solidFill>
                  <a:schemeClr val="lt1"/>
                </a:solidFill>
              </a:rPr>
              <a:t>advosory</a:t>
            </a:r>
            <a:r>
              <a:rPr lang="hr-HR" b="1" dirty="0">
                <a:solidFill>
                  <a:schemeClr val="lt1"/>
                </a:solidFill>
              </a:rPr>
              <a:t> </a:t>
            </a:r>
            <a:r>
              <a:rPr lang="hr-HR" b="1" dirty="0" err="1">
                <a:solidFill>
                  <a:schemeClr val="lt1"/>
                </a:solidFill>
              </a:rPr>
              <a:t>function</a:t>
            </a:r>
            <a:r>
              <a:rPr lang="hr-HR" b="1" dirty="0">
                <a:solidFill>
                  <a:schemeClr val="lt1"/>
                </a:solidFill>
              </a:rPr>
              <a:t> to </a:t>
            </a:r>
            <a:r>
              <a:rPr lang="hr-HR" b="1" dirty="0" err="1">
                <a:solidFill>
                  <a:schemeClr val="lt1"/>
                </a:solidFill>
              </a:rPr>
              <a:t>the</a:t>
            </a:r>
            <a:r>
              <a:rPr lang="hr-HR" b="1" dirty="0">
                <a:solidFill>
                  <a:schemeClr val="lt1"/>
                </a:solidFill>
              </a:rPr>
              <a:t> </a:t>
            </a:r>
            <a:r>
              <a:rPr lang="hr-HR" b="1" dirty="0" err="1">
                <a:solidFill>
                  <a:schemeClr val="lt1"/>
                </a:solidFill>
              </a:rPr>
              <a:t>Committee</a:t>
            </a:r>
            <a:endParaRPr b="1" dirty="0">
              <a:solidFill>
                <a:schemeClr val="lt1"/>
              </a:solidFill>
            </a:endParaRPr>
          </a:p>
        </p:txBody>
      </p:sp>
      <p:sp>
        <p:nvSpPr>
          <p:cNvPr id="176" name="Google Shape;176;g23738f4d393_0_414"/>
          <p:cNvSpPr txBox="1">
            <a:spLocks noGrp="1"/>
          </p:cNvSpPr>
          <p:nvPr>
            <p:ph type="body" idx="1"/>
          </p:nvPr>
        </p:nvSpPr>
        <p:spPr>
          <a:xfrm>
            <a:off x="415650" y="1479479"/>
            <a:ext cx="9580175" cy="4682443"/>
          </a:xfrm>
          <a:prstGeom prst="rect">
            <a:avLst/>
          </a:prstGeom>
          <a:noFill/>
          <a:ln>
            <a:noFill/>
          </a:ln>
        </p:spPr>
        <p:txBody>
          <a:bodyPr spcFirstLastPara="1" wrap="square" lIns="121900" tIns="121900" rIns="121900" bIns="121900" anchor="t" anchorCtr="0">
            <a:noAutofit/>
          </a:bodyPr>
          <a:lstStyle/>
          <a:p>
            <a:pPr marL="114300" indent="0">
              <a:buNone/>
            </a:pPr>
            <a:endParaRPr lang="hr-HR" sz="1200" dirty="0"/>
          </a:p>
          <a:p>
            <a:pPr marL="152400" indent="0">
              <a:lnSpc>
                <a:spcPct val="115000"/>
              </a:lnSpc>
              <a:buSzPts val="2800"/>
              <a:buNone/>
            </a:pPr>
            <a:endParaRPr lang="hr-HR" sz="1200" dirty="0"/>
          </a:p>
          <a:p>
            <a:pPr>
              <a:buFont typeface="Wingdings" pitchFamily="2" charset="2"/>
              <a:buChar char="Ø"/>
            </a:pPr>
            <a:r>
              <a:rPr lang="hr-HR" dirty="0" err="1"/>
              <a:t>Non-governmental</a:t>
            </a:r>
            <a:r>
              <a:rPr lang="hr-HR" dirty="0"/>
              <a:t> </a:t>
            </a:r>
            <a:r>
              <a:rPr lang="hr-HR" dirty="0" err="1"/>
              <a:t>organizations</a:t>
            </a:r>
            <a:r>
              <a:rPr lang="hr-HR" dirty="0"/>
              <a:t> (</a:t>
            </a:r>
            <a:r>
              <a:rPr lang="hr-HR" dirty="0" err="1"/>
              <a:t>NGOs</a:t>
            </a:r>
            <a:r>
              <a:rPr lang="hr-HR" dirty="0"/>
              <a:t>) </a:t>
            </a:r>
            <a:r>
              <a:rPr lang="hr-HR" dirty="0" err="1"/>
              <a:t>that</a:t>
            </a:r>
            <a:r>
              <a:rPr lang="hr-HR" dirty="0"/>
              <a:t> </a:t>
            </a:r>
            <a:r>
              <a:rPr lang="hr-HR" dirty="0" err="1"/>
              <a:t>meet</a:t>
            </a:r>
            <a:r>
              <a:rPr lang="hr-HR" dirty="0"/>
              <a:t> </a:t>
            </a:r>
            <a:r>
              <a:rPr lang="hr-HR" dirty="0" err="1"/>
              <a:t>the</a:t>
            </a:r>
            <a:r>
              <a:rPr lang="hr-HR" dirty="0"/>
              <a:t> </a:t>
            </a:r>
            <a:r>
              <a:rPr lang="hr-HR" dirty="0" err="1"/>
              <a:t>criteria</a:t>
            </a:r>
            <a:r>
              <a:rPr lang="hr-HR" dirty="0"/>
              <a:t> for </a:t>
            </a:r>
            <a:r>
              <a:rPr lang="hr-HR" dirty="0" err="1"/>
              <a:t>accreditation</a:t>
            </a:r>
            <a:r>
              <a:rPr lang="hr-HR" dirty="0"/>
              <a:t> set </a:t>
            </a:r>
            <a:r>
              <a:rPr lang="hr-HR" dirty="0" err="1"/>
              <a:t>out</a:t>
            </a:r>
            <a:r>
              <a:rPr lang="hr-HR" dirty="0"/>
              <a:t> </a:t>
            </a:r>
            <a:r>
              <a:rPr lang="hr-HR" dirty="0" err="1"/>
              <a:t>in</a:t>
            </a:r>
            <a:r>
              <a:rPr lang="hr-HR" dirty="0"/>
              <a:t> </a:t>
            </a:r>
            <a:r>
              <a:rPr lang="hr-HR" b="1" dirty="0">
                <a:hlinkClick r:id="rId3"/>
              </a:rPr>
              <a:t>paragraph 91</a:t>
            </a:r>
            <a:r>
              <a:rPr lang="hr-HR" dirty="0"/>
              <a:t> </a:t>
            </a:r>
            <a:r>
              <a:rPr lang="hr-HR" dirty="0" err="1"/>
              <a:t>of</a:t>
            </a:r>
            <a:r>
              <a:rPr lang="hr-HR" dirty="0"/>
              <a:t> </a:t>
            </a:r>
            <a:r>
              <a:rPr lang="hr-HR" dirty="0" err="1"/>
              <a:t>the</a:t>
            </a:r>
            <a:r>
              <a:rPr lang="hr-HR" dirty="0"/>
              <a:t> </a:t>
            </a:r>
            <a:r>
              <a:rPr lang="hr-HR" dirty="0" err="1"/>
              <a:t>Operational</a:t>
            </a:r>
            <a:r>
              <a:rPr lang="hr-HR" dirty="0"/>
              <a:t> </a:t>
            </a:r>
            <a:r>
              <a:rPr lang="hr-HR" dirty="0" err="1"/>
              <a:t>Directives</a:t>
            </a:r>
            <a:r>
              <a:rPr lang="hr-HR" dirty="0"/>
              <a:t> </a:t>
            </a:r>
            <a:r>
              <a:rPr lang="hr-HR" dirty="0" err="1"/>
              <a:t>may</a:t>
            </a:r>
            <a:r>
              <a:rPr lang="hr-HR" dirty="0"/>
              <a:t> </a:t>
            </a:r>
            <a:r>
              <a:rPr lang="hr-HR" dirty="0" err="1"/>
              <a:t>request</a:t>
            </a:r>
            <a:r>
              <a:rPr lang="hr-HR" dirty="0"/>
              <a:t> to </a:t>
            </a:r>
            <a:r>
              <a:rPr lang="hr-HR" dirty="0" err="1"/>
              <a:t>be</a:t>
            </a:r>
            <a:r>
              <a:rPr lang="hr-HR" dirty="0"/>
              <a:t> </a:t>
            </a:r>
            <a:r>
              <a:rPr lang="hr-HR" dirty="0" err="1"/>
              <a:t>accredited</a:t>
            </a:r>
            <a:r>
              <a:rPr lang="hr-HR" dirty="0"/>
              <a:t> </a:t>
            </a:r>
            <a:r>
              <a:rPr lang="hr-HR" dirty="0" err="1"/>
              <a:t>by</a:t>
            </a:r>
            <a:r>
              <a:rPr lang="hr-HR" dirty="0"/>
              <a:t> </a:t>
            </a:r>
            <a:r>
              <a:rPr lang="hr-HR" dirty="0" err="1"/>
              <a:t>the</a:t>
            </a:r>
            <a:r>
              <a:rPr lang="hr-HR" dirty="0"/>
              <a:t> General </a:t>
            </a:r>
            <a:r>
              <a:rPr lang="hr-HR" dirty="0" err="1"/>
              <a:t>Assembly</a:t>
            </a:r>
            <a:r>
              <a:rPr lang="hr-HR" dirty="0"/>
              <a:t> to provide </a:t>
            </a:r>
            <a:r>
              <a:rPr lang="hr-HR" dirty="0" err="1"/>
              <a:t>advisory</a:t>
            </a:r>
            <a:r>
              <a:rPr lang="hr-HR" dirty="0"/>
              <a:t> </a:t>
            </a:r>
            <a:r>
              <a:rPr lang="hr-HR" dirty="0" err="1"/>
              <a:t>services</a:t>
            </a:r>
            <a:r>
              <a:rPr lang="hr-HR" dirty="0"/>
              <a:t> to </a:t>
            </a:r>
            <a:r>
              <a:rPr lang="hr-HR" dirty="0" err="1"/>
              <a:t>the</a:t>
            </a:r>
            <a:r>
              <a:rPr lang="hr-HR" dirty="0"/>
              <a:t> </a:t>
            </a:r>
            <a:r>
              <a:rPr lang="hr-HR" dirty="0" err="1"/>
              <a:t>Committee</a:t>
            </a:r>
            <a:r>
              <a:rPr lang="hr-HR" dirty="0"/>
              <a:t>.</a:t>
            </a:r>
          </a:p>
          <a:p>
            <a:pPr>
              <a:buFont typeface="Wingdings" pitchFamily="2" charset="2"/>
              <a:buChar char="Ø"/>
            </a:pPr>
            <a:endParaRPr lang="hr-HR" dirty="0"/>
          </a:p>
          <a:p>
            <a:pPr>
              <a:buFont typeface="Wingdings" pitchFamily="2" charset="2"/>
              <a:buChar char="Ø"/>
            </a:pPr>
            <a:r>
              <a:rPr lang="hr-HR" dirty="0" err="1"/>
              <a:t>Interested</a:t>
            </a:r>
            <a:r>
              <a:rPr lang="hr-HR" dirty="0"/>
              <a:t> </a:t>
            </a:r>
            <a:r>
              <a:rPr lang="hr-HR" dirty="0" err="1"/>
              <a:t>NGOs</a:t>
            </a:r>
            <a:r>
              <a:rPr lang="hr-HR" dirty="0"/>
              <a:t> </a:t>
            </a:r>
            <a:r>
              <a:rPr lang="hr-HR" dirty="0" err="1"/>
              <a:t>should</a:t>
            </a:r>
            <a:r>
              <a:rPr lang="hr-HR" dirty="0"/>
              <a:t> provide </a:t>
            </a:r>
            <a:r>
              <a:rPr lang="hr-HR" dirty="0" err="1"/>
              <a:t>the</a:t>
            </a:r>
            <a:r>
              <a:rPr lang="hr-HR" dirty="0"/>
              <a:t> </a:t>
            </a:r>
            <a:r>
              <a:rPr lang="hr-HR" dirty="0" err="1"/>
              <a:t>information</a:t>
            </a:r>
            <a:r>
              <a:rPr lang="hr-HR" dirty="0"/>
              <a:t> </a:t>
            </a:r>
            <a:r>
              <a:rPr lang="hr-HR" dirty="0" err="1"/>
              <a:t>requested</a:t>
            </a:r>
            <a:r>
              <a:rPr lang="hr-HR" dirty="0"/>
              <a:t> </a:t>
            </a:r>
            <a:r>
              <a:rPr lang="hr-HR" dirty="0" err="1"/>
              <a:t>in</a:t>
            </a:r>
            <a:r>
              <a:rPr lang="hr-HR" dirty="0"/>
              <a:t> </a:t>
            </a:r>
            <a:r>
              <a:rPr lang="hr-HR" b="1" dirty="0">
                <a:hlinkClick r:id="rId4"/>
              </a:rPr>
              <a:t>paragraph 97</a:t>
            </a:r>
            <a:r>
              <a:rPr lang="hr-HR" dirty="0"/>
              <a:t> </a:t>
            </a:r>
            <a:r>
              <a:rPr lang="hr-HR" dirty="0" err="1"/>
              <a:t>of</a:t>
            </a:r>
            <a:r>
              <a:rPr lang="hr-HR" dirty="0"/>
              <a:t> </a:t>
            </a:r>
            <a:r>
              <a:rPr lang="hr-HR" dirty="0" err="1"/>
              <a:t>these</a:t>
            </a:r>
            <a:r>
              <a:rPr lang="hr-HR" dirty="0"/>
              <a:t> </a:t>
            </a:r>
            <a:r>
              <a:rPr lang="hr-HR" dirty="0" err="1"/>
              <a:t>Operational</a:t>
            </a:r>
            <a:r>
              <a:rPr lang="hr-HR" dirty="0"/>
              <a:t> </a:t>
            </a:r>
            <a:r>
              <a:rPr lang="hr-HR" dirty="0" err="1"/>
              <a:t>Directives</a:t>
            </a:r>
            <a:r>
              <a:rPr lang="hr-HR" dirty="0"/>
              <a:t> </a:t>
            </a:r>
            <a:r>
              <a:rPr lang="hr-HR" dirty="0" err="1"/>
              <a:t>and</a:t>
            </a:r>
            <a:r>
              <a:rPr lang="hr-HR" dirty="0"/>
              <a:t> use </a:t>
            </a:r>
            <a:r>
              <a:rPr lang="hr-HR" dirty="0" err="1"/>
              <a:t>the</a:t>
            </a:r>
            <a:r>
              <a:rPr lang="hr-HR" dirty="0"/>
              <a:t> </a:t>
            </a:r>
            <a:r>
              <a:rPr lang="hr-HR" b="1" dirty="0">
                <a:hlinkClick r:id="rId5"/>
              </a:rPr>
              <a:t>standard format (ICH-09)</a:t>
            </a:r>
            <a:r>
              <a:rPr lang="hr-HR" dirty="0"/>
              <a:t> to </a:t>
            </a:r>
            <a:r>
              <a:rPr lang="hr-HR" dirty="0" err="1"/>
              <a:t>submit</a:t>
            </a:r>
            <a:r>
              <a:rPr lang="hr-HR" dirty="0"/>
              <a:t> </a:t>
            </a:r>
            <a:r>
              <a:rPr lang="hr-HR" dirty="0" err="1"/>
              <a:t>such</a:t>
            </a:r>
            <a:r>
              <a:rPr lang="hr-HR" dirty="0"/>
              <a:t> </a:t>
            </a:r>
            <a:r>
              <a:rPr lang="hr-HR" dirty="0" err="1"/>
              <a:t>requests</a:t>
            </a:r>
            <a:r>
              <a:rPr lang="hr-HR" dirty="0"/>
              <a:t>. </a:t>
            </a:r>
            <a:r>
              <a:rPr lang="hr-HR" dirty="0" err="1"/>
              <a:t>Requests</a:t>
            </a:r>
            <a:r>
              <a:rPr lang="hr-HR" dirty="0"/>
              <a:t> must </a:t>
            </a:r>
            <a:r>
              <a:rPr lang="hr-HR" dirty="0" err="1"/>
              <a:t>be</a:t>
            </a:r>
            <a:r>
              <a:rPr lang="hr-HR" dirty="0"/>
              <a:t> </a:t>
            </a:r>
            <a:r>
              <a:rPr lang="hr-HR" dirty="0" err="1"/>
              <a:t>submitted</a:t>
            </a:r>
            <a:r>
              <a:rPr lang="hr-HR" dirty="0"/>
              <a:t> </a:t>
            </a:r>
            <a:r>
              <a:rPr lang="hr-HR" dirty="0" err="1"/>
              <a:t>in</a:t>
            </a:r>
            <a:r>
              <a:rPr lang="hr-HR" dirty="0"/>
              <a:t> English </a:t>
            </a:r>
            <a:r>
              <a:rPr lang="hr-HR" dirty="0" err="1"/>
              <a:t>or</a:t>
            </a:r>
            <a:r>
              <a:rPr lang="hr-HR" dirty="0"/>
              <a:t> </a:t>
            </a:r>
            <a:r>
              <a:rPr lang="hr-HR" dirty="0" err="1"/>
              <a:t>French</a:t>
            </a:r>
            <a:r>
              <a:rPr lang="hr-HR" dirty="0"/>
              <a:t>, </a:t>
            </a:r>
            <a:r>
              <a:rPr lang="hr-HR" dirty="0" err="1"/>
              <a:t>the</a:t>
            </a:r>
            <a:r>
              <a:rPr lang="hr-HR" dirty="0"/>
              <a:t> </a:t>
            </a:r>
            <a:r>
              <a:rPr lang="hr-HR" dirty="0" err="1"/>
              <a:t>working</a:t>
            </a:r>
            <a:r>
              <a:rPr lang="hr-HR" dirty="0"/>
              <a:t> </a:t>
            </a:r>
            <a:r>
              <a:rPr lang="hr-HR" dirty="0" err="1"/>
              <a:t>languages</a:t>
            </a:r>
            <a:r>
              <a:rPr lang="hr-HR" dirty="0"/>
              <a:t> </a:t>
            </a:r>
            <a:r>
              <a:rPr lang="hr-HR" dirty="0" err="1"/>
              <a:t>of</a:t>
            </a:r>
            <a:r>
              <a:rPr lang="hr-HR" dirty="0"/>
              <a:t> </a:t>
            </a:r>
            <a:r>
              <a:rPr lang="hr-HR" dirty="0" err="1"/>
              <a:t>the</a:t>
            </a:r>
            <a:r>
              <a:rPr lang="hr-HR" dirty="0"/>
              <a:t> </a:t>
            </a:r>
            <a:r>
              <a:rPr lang="hr-HR" dirty="0" err="1"/>
              <a:t>Committee</a:t>
            </a:r>
            <a:r>
              <a:rPr lang="hr-HR" dirty="0"/>
              <a:t>.</a:t>
            </a:r>
          </a:p>
          <a:p>
            <a:pPr marL="152400" lvl="0" indent="0" algn="l" rtl="0">
              <a:lnSpc>
                <a:spcPct val="115000"/>
              </a:lnSpc>
              <a:spcBef>
                <a:spcPts val="0"/>
              </a:spcBef>
              <a:spcAft>
                <a:spcPts val="0"/>
              </a:spcAft>
              <a:buSzPts val="2800"/>
              <a:buNone/>
            </a:pPr>
            <a:endParaRPr sz="2200"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6">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3196728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ct val="113888"/>
              <a:buNone/>
            </a:pPr>
            <a:r>
              <a:rPr lang="hr-HR" b="1" dirty="0">
                <a:solidFill>
                  <a:schemeClr val="lt1"/>
                </a:solidFill>
              </a:rPr>
              <a:t>LEEWAY</a:t>
            </a:r>
            <a:endParaRPr b="1" dirty="0">
              <a:solidFill>
                <a:schemeClr val="lt1"/>
              </a:solidFill>
            </a:endParaRPr>
          </a:p>
        </p:txBody>
      </p:sp>
      <p:sp>
        <p:nvSpPr>
          <p:cNvPr id="176" name="Google Shape;176;g23738f4d393_0_414"/>
          <p:cNvSpPr txBox="1">
            <a:spLocks noGrp="1"/>
          </p:cNvSpPr>
          <p:nvPr>
            <p:ph type="body" idx="1"/>
          </p:nvPr>
        </p:nvSpPr>
        <p:spPr>
          <a:xfrm>
            <a:off x="410966" y="1099335"/>
            <a:ext cx="9584859" cy="5062587"/>
          </a:xfrm>
          <a:prstGeom prst="rect">
            <a:avLst/>
          </a:prstGeom>
          <a:noFill/>
          <a:ln>
            <a:noFill/>
          </a:ln>
        </p:spPr>
        <p:txBody>
          <a:bodyPr spcFirstLastPara="1" wrap="square" lIns="121900" tIns="121900" rIns="121900" bIns="121900" anchor="t" anchorCtr="0">
            <a:noAutofit/>
          </a:bodyPr>
          <a:lstStyle/>
          <a:p>
            <a:pPr marL="152400" indent="0">
              <a:lnSpc>
                <a:spcPct val="115000"/>
              </a:lnSpc>
              <a:buSzPts val="2800"/>
              <a:buNone/>
            </a:pPr>
            <a:endParaRPr lang="hr-HR" dirty="0"/>
          </a:p>
          <a:p>
            <a:pPr marL="152400" lvl="0" indent="0">
              <a:lnSpc>
                <a:spcPct val="115000"/>
              </a:lnSpc>
              <a:buSzPts val="2800"/>
              <a:buNone/>
            </a:pPr>
            <a:r>
              <a:rPr lang="hr-HR" sz="2200" dirty="0" err="1"/>
              <a:t>States</a:t>
            </a:r>
            <a:r>
              <a:rPr lang="hr-HR" sz="2200" dirty="0"/>
              <a:t> </a:t>
            </a:r>
            <a:r>
              <a:rPr lang="hr-HR" sz="2200" dirty="0" err="1"/>
              <a:t>Parties</a:t>
            </a:r>
            <a:r>
              <a:rPr lang="hr-HR" sz="2200" dirty="0"/>
              <a:t> </a:t>
            </a:r>
            <a:r>
              <a:rPr lang="hr-HR" sz="2200" dirty="0" err="1"/>
              <a:t>can</a:t>
            </a:r>
            <a:r>
              <a:rPr lang="hr-HR" sz="2200" dirty="0"/>
              <a:t> </a:t>
            </a:r>
            <a:r>
              <a:rPr lang="hr-HR" sz="2200" dirty="0" err="1"/>
              <a:t>draw</a:t>
            </a:r>
            <a:r>
              <a:rPr lang="hr-HR" sz="2200" dirty="0"/>
              <a:t> </a:t>
            </a:r>
            <a:r>
              <a:rPr lang="hr-HR" sz="2200" dirty="0" err="1"/>
              <a:t>up</a:t>
            </a:r>
            <a:r>
              <a:rPr lang="hr-HR" sz="2200" dirty="0"/>
              <a:t> </a:t>
            </a:r>
            <a:r>
              <a:rPr lang="hr-HR" sz="2200" dirty="0" err="1"/>
              <a:t>their</a:t>
            </a:r>
            <a:r>
              <a:rPr lang="hr-HR" sz="2200" dirty="0"/>
              <a:t> </a:t>
            </a:r>
            <a:r>
              <a:rPr lang="hr-HR" sz="2200" dirty="0" err="1"/>
              <a:t>inventories</a:t>
            </a:r>
            <a:r>
              <a:rPr lang="hr-HR" sz="2200" dirty="0"/>
              <a:t> ‘</a:t>
            </a:r>
            <a:r>
              <a:rPr lang="hr-HR" sz="2200" dirty="0" err="1"/>
              <a:t>in</a:t>
            </a:r>
            <a:r>
              <a:rPr lang="hr-HR" sz="2200" dirty="0"/>
              <a:t> a </a:t>
            </a:r>
            <a:r>
              <a:rPr lang="hr-HR" sz="2200" dirty="0" err="1"/>
              <a:t>manner</a:t>
            </a:r>
            <a:r>
              <a:rPr lang="hr-HR" sz="2200" dirty="0"/>
              <a:t> </a:t>
            </a:r>
            <a:r>
              <a:rPr lang="hr-HR" sz="2200" dirty="0" err="1"/>
              <a:t>geared</a:t>
            </a:r>
            <a:r>
              <a:rPr lang="hr-HR" sz="2200" dirty="0"/>
              <a:t> to </a:t>
            </a:r>
            <a:r>
              <a:rPr lang="hr-HR" sz="2200" dirty="0" err="1"/>
              <a:t>their</a:t>
            </a:r>
            <a:r>
              <a:rPr lang="hr-HR" sz="2200" dirty="0"/>
              <a:t> </a:t>
            </a:r>
            <a:r>
              <a:rPr lang="hr-HR" sz="2200" dirty="0" err="1"/>
              <a:t>own</a:t>
            </a:r>
            <a:r>
              <a:rPr lang="hr-HR" sz="2200" dirty="0"/>
              <a:t> </a:t>
            </a:r>
            <a:r>
              <a:rPr lang="hr-HR" sz="2200" dirty="0" err="1"/>
              <a:t>situation</a:t>
            </a:r>
            <a:r>
              <a:rPr lang="hr-HR" sz="2200" dirty="0"/>
              <a:t>’. </a:t>
            </a:r>
            <a:r>
              <a:rPr lang="hr-HR" sz="2200" dirty="0" err="1"/>
              <a:t>This</a:t>
            </a:r>
            <a:r>
              <a:rPr lang="hr-HR" sz="2200" dirty="0"/>
              <a:t> </a:t>
            </a:r>
            <a:r>
              <a:rPr lang="hr-HR" sz="2200" dirty="0" err="1"/>
              <a:t>means</a:t>
            </a:r>
            <a:r>
              <a:rPr lang="hr-HR" sz="2200" dirty="0"/>
              <a:t> </a:t>
            </a:r>
            <a:r>
              <a:rPr lang="hr-HR" sz="2200" dirty="0" err="1"/>
              <a:t>that</a:t>
            </a:r>
            <a:r>
              <a:rPr lang="hr-HR" sz="2200" dirty="0"/>
              <a:t> </a:t>
            </a:r>
            <a:r>
              <a:rPr lang="hr-HR" sz="2200" dirty="0" err="1"/>
              <a:t>they</a:t>
            </a:r>
            <a:r>
              <a:rPr lang="hr-HR" sz="2200" dirty="0"/>
              <a:t> are free to </a:t>
            </a:r>
            <a:r>
              <a:rPr lang="hr-HR" sz="2200" dirty="0" err="1"/>
              <a:t>organize</a:t>
            </a:r>
            <a:r>
              <a:rPr lang="hr-HR" sz="2200" dirty="0"/>
              <a:t>, </a:t>
            </a:r>
            <a:r>
              <a:rPr lang="hr-HR" sz="2200" dirty="0" err="1"/>
              <a:t>present</a:t>
            </a:r>
            <a:r>
              <a:rPr lang="hr-HR" sz="2200" dirty="0"/>
              <a:t> </a:t>
            </a:r>
            <a:r>
              <a:rPr lang="hr-HR" sz="2200" dirty="0" err="1"/>
              <a:t>and</a:t>
            </a:r>
            <a:r>
              <a:rPr lang="hr-HR" sz="2200" dirty="0"/>
              <a:t> </a:t>
            </a:r>
            <a:r>
              <a:rPr lang="hr-HR" sz="2200" dirty="0" err="1"/>
              <a:t>update</a:t>
            </a:r>
            <a:r>
              <a:rPr lang="hr-HR" sz="2200" dirty="0"/>
              <a:t> </a:t>
            </a:r>
            <a:r>
              <a:rPr lang="hr-HR" sz="2200" dirty="0" err="1"/>
              <a:t>their</a:t>
            </a:r>
            <a:r>
              <a:rPr lang="hr-HR" sz="2200" dirty="0"/>
              <a:t> </a:t>
            </a:r>
            <a:r>
              <a:rPr lang="hr-HR" sz="2200" dirty="0" err="1"/>
              <a:t>inventories</a:t>
            </a:r>
            <a:r>
              <a:rPr lang="hr-HR" sz="2200" dirty="0"/>
              <a:t> </a:t>
            </a:r>
            <a:r>
              <a:rPr lang="hr-HR" sz="2200" dirty="0" err="1"/>
              <a:t>according</a:t>
            </a:r>
            <a:r>
              <a:rPr lang="hr-HR" sz="2200" dirty="0"/>
              <a:t> to </a:t>
            </a:r>
            <a:r>
              <a:rPr lang="hr-HR" sz="2200" dirty="0" err="1"/>
              <a:t>their</a:t>
            </a:r>
            <a:r>
              <a:rPr lang="hr-HR" sz="2200" dirty="0"/>
              <a:t> </a:t>
            </a:r>
            <a:r>
              <a:rPr lang="hr-HR" sz="2200" dirty="0" err="1"/>
              <a:t>own</a:t>
            </a:r>
            <a:r>
              <a:rPr lang="hr-HR" sz="2200" dirty="0"/>
              <a:t> </a:t>
            </a:r>
            <a:r>
              <a:rPr lang="hr-HR" sz="2200" dirty="0" err="1"/>
              <a:t>circumstances</a:t>
            </a:r>
            <a:r>
              <a:rPr lang="hr-HR" sz="2200" dirty="0"/>
              <a:t> </a:t>
            </a:r>
            <a:r>
              <a:rPr lang="hr-HR" sz="2200" dirty="0" err="1"/>
              <a:t>and</a:t>
            </a:r>
            <a:r>
              <a:rPr lang="hr-HR" sz="2200" dirty="0"/>
              <a:t> </a:t>
            </a:r>
            <a:r>
              <a:rPr lang="hr-HR" sz="2200" dirty="0" err="1"/>
              <a:t>needs</a:t>
            </a:r>
            <a:r>
              <a:rPr lang="hr-HR" sz="2200" dirty="0"/>
              <a:t>. </a:t>
            </a:r>
            <a:r>
              <a:rPr lang="hr-HR" sz="2200" dirty="0" err="1"/>
              <a:t>This</a:t>
            </a:r>
            <a:r>
              <a:rPr lang="hr-HR" sz="2200" dirty="0"/>
              <a:t> </a:t>
            </a:r>
            <a:r>
              <a:rPr lang="hr-HR" sz="2200" dirty="0" err="1"/>
              <a:t>includes</a:t>
            </a:r>
            <a:r>
              <a:rPr lang="hr-HR" sz="2200" dirty="0"/>
              <a:t> </a:t>
            </a:r>
            <a:r>
              <a:rPr lang="hr-HR" sz="2200" dirty="0" err="1"/>
              <a:t>the</a:t>
            </a:r>
            <a:r>
              <a:rPr lang="hr-HR" sz="2200" dirty="0"/>
              <a:t> </a:t>
            </a:r>
            <a:r>
              <a:rPr lang="hr-HR" sz="2200" dirty="0" err="1"/>
              <a:t>number</a:t>
            </a:r>
            <a:r>
              <a:rPr lang="hr-HR" sz="2200" dirty="0"/>
              <a:t> </a:t>
            </a:r>
            <a:r>
              <a:rPr lang="hr-HR" sz="2200" dirty="0" err="1"/>
              <a:t>and</a:t>
            </a:r>
            <a:r>
              <a:rPr lang="hr-HR" sz="2200" dirty="0"/>
              <a:t> design </a:t>
            </a:r>
            <a:r>
              <a:rPr lang="hr-HR" sz="2200" dirty="0" err="1"/>
              <a:t>of</a:t>
            </a:r>
            <a:r>
              <a:rPr lang="hr-HR" sz="2200" dirty="0"/>
              <a:t> </a:t>
            </a:r>
            <a:r>
              <a:rPr lang="hr-HR" sz="2200" dirty="0" err="1"/>
              <a:t>the</a:t>
            </a:r>
            <a:r>
              <a:rPr lang="hr-HR" sz="2200" dirty="0"/>
              <a:t> </a:t>
            </a:r>
            <a:r>
              <a:rPr lang="hr-HR" sz="2200" dirty="0" err="1"/>
              <a:t>inventories</a:t>
            </a:r>
            <a:r>
              <a:rPr lang="hr-HR" sz="2200" dirty="0"/>
              <a:t>, </a:t>
            </a:r>
            <a:r>
              <a:rPr lang="hr-HR" sz="2200" dirty="0" err="1"/>
              <a:t>the</a:t>
            </a:r>
            <a:r>
              <a:rPr lang="hr-HR" sz="2200" dirty="0"/>
              <a:t> </a:t>
            </a:r>
            <a:r>
              <a:rPr lang="hr-HR" sz="2200" dirty="0" err="1"/>
              <a:t>criteria</a:t>
            </a:r>
            <a:r>
              <a:rPr lang="hr-HR" sz="2200" dirty="0"/>
              <a:t> for </a:t>
            </a:r>
            <a:r>
              <a:rPr lang="hr-HR" sz="2200" dirty="0" err="1"/>
              <a:t>inclusion</a:t>
            </a:r>
            <a:r>
              <a:rPr lang="hr-HR" sz="2200" dirty="0"/>
              <a:t>, </a:t>
            </a:r>
            <a:r>
              <a:rPr lang="hr-HR" sz="2200" dirty="0" err="1"/>
              <a:t>and</a:t>
            </a:r>
            <a:r>
              <a:rPr lang="hr-HR" sz="2200" dirty="0"/>
              <a:t> </a:t>
            </a:r>
            <a:r>
              <a:rPr lang="hr-HR" sz="2200" dirty="0" err="1"/>
              <a:t>the</a:t>
            </a:r>
            <a:r>
              <a:rPr lang="hr-HR" sz="2200" dirty="0"/>
              <a:t> </a:t>
            </a:r>
            <a:r>
              <a:rPr lang="hr-HR" sz="2200" dirty="0" err="1"/>
              <a:t>definitions</a:t>
            </a:r>
            <a:r>
              <a:rPr lang="hr-HR" sz="2200" dirty="0"/>
              <a:t> </a:t>
            </a:r>
            <a:r>
              <a:rPr lang="hr-HR" sz="2200" dirty="0" err="1"/>
              <a:t>or</a:t>
            </a:r>
            <a:r>
              <a:rPr lang="hr-HR" sz="2200" dirty="0"/>
              <a:t> </a:t>
            </a:r>
            <a:r>
              <a:rPr lang="hr-HR" sz="2200" dirty="0" err="1"/>
              <a:t>classification</a:t>
            </a:r>
            <a:r>
              <a:rPr lang="hr-HR" sz="2200" dirty="0"/>
              <a:t> </a:t>
            </a:r>
            <a:r>
              <a:rPr lang="hr-HR" sz="2200" dirty="0" err="1"/>
              <a:t>systems</a:t>
            </a:r>
            <a:r>
              <a:rPr lang="hr-HR" sz="2200" dirty="0"/>
              <a:t> </a:t>
            </a:r>
            <a:r>
              <a:rPr lang="hr-HR" sz="2200" dirty="0" err="1"/>
              <a:t>used</a:t>
            </a:r>
            <a:r>
              <a:rPr lang="hr-HR" sz="2200" dirty="0"/>
              <a:t> </a:t>
            </a:r>
            <a:r>
              <a:rPr lang="hr-HR" sz="2200" dirty="0" err="1"/>
              <a:t>therein</a:t>
            </a:r>
            <a:r>
              <a:rPr lang="hr-HR" sz="2200" dirty="0"/>
              <a:t>. </a:t>
            </a:r>
            <a:r>
              <a:rPr lang="hr-HR" sz="2200" dirty="0" err="1"/>
              <a:t>It</a:t>
            </a:r>
            <a:r>
              <a:rPr lang="hr-HR" sz="2200" dirty="0"/>
              <a:t> </a:t>
            </a:r>
            <a:r>
              <a:rPr lang="hr-HR" sz="2200" dirty="0" err="1"/>
              <a:t>also</a:t>
            </a:r>
            <a:r>
              <a:rPr lang="hr-HR" sz="2200" dirty="0"/>
              <a:t> </a:t>
            </a:r>
            <a:r>
              <a:rPr lang="hr-HR" sz="2200" dirty="0" err="1"/>
              <a:t>includes</a:t>
            </a:r>
            <a:r>
              <a:rPr lang="hr-HR" sz="2200" dirty="0"/>
              <a:t> </a:t>
            </a:r>
            <a:r>
              <a:rPr lang="hr-HR" sz="2200" dirty="0" err="1"/>
              <a:t>the</a:t>
            </a:r>
            <a:r>
              <a:rPr lang="hr-HR" sz="2200" dirty="0"/>
              <a:t> </a:t>
            </a:r>
            <a:r>
              <a:rPr lang="hr-HR" sz="2200" dirty="0" err="1"/>
              <a:t>ways</a:t>
            </a:r>
            <a:r>
              <a:rPr lang="hr-HR" sz="2200" dirty="0"/>
              <a:t> </a:t>
            </a:r>
            <a:r>
              <a:rPr lang="hr-HR" sz="2200" dirty="0" err="1"/>
              <a:t>in</a:t>
            </a:r>
            <a:r>
              <a:rPr lang="hr-HR" sz="2200" dirty="0"/>
              <a:t> </a:t>
            </a:r>
            <a:r>
              <a:rPr lang="hr-HR" sz="2200" dirty="0" err="1"/>
              <a:t>which</a:t>
            </a:r>
            <a:r>
              <a:rPr lang="hr-HR" sz="2200" dirty="0"/>
              <a:t> </a:t>
            </a:r>
            <a:r>
              <a:rPr lang="hr-HR" sz="2200" dirty="0" err="1"/>
              <a:t>communities</a:t>
            </a:r>
            <a:r>
              <a:rPr lang="hr-HR" sz="2200" dirty="0"/>
              <a:t>, </a:t>
            </a:r>
            <a:r>
              <a:rPr lang="hr-HR" sz="2200" dirty="0" err="1"/>
              <a:t>groups</a:t>
            </a:r>
            <a:r>
              <a:rPr lang="hr-HR" sz="2200" dirty="0"/>
              <a:t> </a:t>
            </a:r>
            <a:r>
              <a:rPr lang="hr-HR" sz="2200" dirty="0" err="1"/>
              <a:t>or</a:t>
            </a:r>
            <a:r>
              <a:rPr lang="hr-HR" sz="2200" dirty="0"/>
              <a:t> </a:t>
            </a:r>
            <a:r>
              <a:rPr lang="hr-HR" sz="2200" dirty="0" err="1"/>
              <a:t>individuals</a:t>
            </a:r>
            <a:r>
              <a:rPr lang="hr-HR" sz="2200" dirty="0"/>
              <a:t> are </a:t>
            </a:r>
            <a:r>
              <a:rPr lang="hr-HR" sz="2200" dirty="0" err="1"/>
              <a:t>identified</a:t>
            </a:r>
            <a:r>
              <a:rPr lang="hr-HR" sz="2200" dirty="0"/>
              <a:t> </a:t>
            </a:r>
            <a:r>
              <a:rPr lang="hr-HR" sz="2200" dirty="0" err="1"/>
              <a:t>and</a:t>
            </a:r>
            <a:r>
              <a:rPr lang="hr-HR" sz="2200" dirty="0"/>
              <a:t> </a:t>
            </a:r>
            <a:r>
              <a:rPr lang="hr-HR" sz="2200" dirty="0" err="1"/>
              <a:t>the</a:t>
            </a:r>
            <a:r>
              <a:rPr lang="hr-HR" sz="2200" dirty="0"/>
              <a:t> </a:t>
            </a:r>
            <a:r>
              <a:rPr lang="hr-HR" sz="2200" dirty="0" err="1"/>
              <a:t>manner</a:t>
            </a:r>
            <a:r>
              <a:rPr lang="hr-HR" sz="2200" dirty="0"/>
              <a:t> </a:t>
            </a:r>
            <a:r>
              <a:rPr lang="hr-HR" sz="2200" dirty="0" err="1"/>
              <a:t>in</a:t>
            </a:r>
            <a:r>
              <a:rPr lang="hr-HR" sz="2200" dirty="0"/>
              <a:t> </a:t>
            </a:r>
            <a:r>
              <a:rPr lang="hr-HR" sz="2200" dirty="0" err="1"/>
              <a:t>which</a:t>
            </a:r>
            <a:r>
              <a:rPr lang="hr-HR" sz="2200" dirty="0"/>
              <a:t> </a:t>
            </a:r>
            <a:r>
              <a:rPr lang="hr-HR" sz="2200" dirty="0" err="1"/>
              <a:t>they</a:t>
            </a:r>
            <a:r>
              <a:rPr lang="hr-HR" sz="2200" dirty="0"/>
              <a:t> are </a:t>
            </a:r>
            <a:r>
              <a:rPr lang="hr-HR" sz="2200" dirty="0" err="1"/>
              <a:t>involved</a:t>
            </a:r>
            <a:r>
              <a:rPr lang="hr-HR" sz="2200" dirty="0"/>
              <a:t> </a:t>
            </a:r>
            <a:r>
              <a:rPr lang="hr-HR" sz="2200" dirty="0" err="1"/>
              <a:t>in</a:t>
            </a:r>
            <a:r>
              <a:rPr lang="hr-HR" sz="2200" dirty="0"/>
              <a:t> </a:t>
            </a:r>
            <a:r>
              <a:rPr lang="hr-HR" sz="2200" dirty="0" err="1"/>
              <a:t>identifying</a:t>
            </a:r>
            <a:r>
              <a:rPr lang="hr-HR" sz="2200" dirty="0"/>
              <a:t> </a:t>
            </a:r>
            <a:r>
              <a:rPr lang="hr-HR" sz="2200" dirty="0" err="1"/>
              <a:t>and</a:t>
            </a:r>
            <a:r>
              <a:rPr lang="hr-HR" sz="2200" dirty="0"/>
              <a:t> </a:t>
            </a:r>
            <a:r>
              <a:rPr lang="hr-HR" sz="2200" dirty="0" err="1"/>
              <a:t>documenting</a:t>
            </a:r>
            <a:r>
              <a:rPr lang="hr-HR" sz="2200" dirty="0"/>
              <a:t> </a:t>
            </a:r>
            <a:r>
              <a:rPr lang="hr-HR" sz="2200" dirty="0" err="1"/>
              <a:t>their</a:t>
            </a:r>
            <a:r>
              <a:rPr lang="hr-HR" sz="2200" dirty="0"/>
              <a:t> </a:t>
            </a:r>
            <a:r>
              <a:rPr lang="hr-HR" sz="2200" dirty="0" err="1"/>
              <a:t>intangible</a:t>
            </a:r>
            <a:r>
              <a:rPr lang="hr-HR" sz="2200" dirty="0"/>
              <a:t> </a:t>
            </a:r>
            <a:r>
              <a:rPr lang="hr-HR" sz="2200" dirty="0" err="1"/>
              <a:t>cultural</a:t>
            </a:r>
            <a:r>
              <a:rPr lang="hr-HR" sz="2200" dirty="0"/>
              <a:t> </a:t>
            </a:r>
            <a:r>
              <a:rPr lang="hr-HR" sz="2200" dirty="0" err="1"/>
              <a:t>heritage</a:t>
            </a:r>
            <a:r>
              <a:rPr lang="hr-HR" sz="2200" dirty="0"/>
              <a:t>. </a:t>
            </a:r>
            <a:r>
              <a:rPr lang="hr-HR" sz="2200" dirty="0" err="1"/>
              <a:t>Under</a:t>
            </a:r>
            <a:r>
              <a:rPr lang="hr-HR" sz="2200" dirty="0"/>
              <a:t> </a:t>
            </a:r>
            <a:r>
              <a:rPr lang="hr-HR" sz="2200" dirty="0" err="1"/>
              <a:t>the</a:t>
            </a:r>
            <a:r>
              <a:rPr lang="hr-HR" sz="2200" dirty="0"/>
              <a:t> 2003 </a:t>
            </a:r>
            <a:r>
              <a:rPr lang="hr-HR" sz="2200" dirty="0" err="1"/>
              <a:t>Convention</a:t>
            </a:r>
            <a:r>
              <a:rPr lang="hr-HR" sz="2200" dirty="0"/>
              <a:t>, </a:t>
            </a:r>
            <a:r>
              <a:rPr lang="hr-HR" sz="2200" dirty="0" err="1"/>
              <a:t>there</a:t>
            </a:r>
            <a:r>
              <a:rPr lang="hr-HR" sz="2200" dirty="0"/>
              <a:t> </a:t>
            </a:r>
            <a:r>
              <a:rPr lang="hr-HR" sz="2200" dirty="0" err="1"/>
              <a:t>is</a:t>
            </a:r>
            <a:r>
              <a:rPr lang="hr-HR" sz="2200" dirty="0"/>
              <a:t> no single model </a:t>
            </a:r>
            <a:r>
              <a:rPr lang="hr-HR" sz="2200" dirty="0" err="1"/>
              <a:t>or</a:t>
            </a:r>
            <a:r>
              <a:rPr lang="hr-HR" sz="2200" dirty="0"/>
              <a:t> template for </a:t>
            </a:r>
            <a:r>
              <a:rPr lang="hr-HR" sz="2200" dirty="0" err="1"/>
              <a:t>inventories</a:t>
            </a:r>
            <a:r>
              <a:rPr lang="hr-HR" sz="2200" dirty="0"/>
              <a:t>, </a:t>
            </a:r>
            <a:r>
              <a:rPr lang="hr-HR" sz="2200" dirty="0" err="1"/>
              <a:t>nor</a:t>
            </a:r>
            <a:r>
              <a:rPr lang="hr-HR" sz="2200" dirty="0"/>
              <a:t> for </a:t>
            </a:r>
            <a:r>
              <a:rPr lang="hr-HR" sz="2200" dirty="0" err="1"/>
              <a:t>identifying</a:t>
            </a:r>
            <a:r>
              <a:rPr lang="hr-HR" sz="2200" dirty="0"/>
              <a:t> </a:t>
            </a:r>
            <a:r>
              <a:rPr lang="hr-HR" sz="2200" dirty="0" err="1"/>
              <a:t>intangible</a:t>
            </a:r>
            <a:r>
              <a:rPr lang="hr-HR" sz="2200" dirty="0"/>
              <a:t> </a:t>
            </a:r>
            <a:r>
              <a:rPr lang="hr-HR" sz="2200" dirty="0" err="1"/>
              <a:t>cultural</a:t>
            </a:r>
            <a:r>
              <a:rPr lang="hr-HR" sz="2200" dirty="0"/>
              <a:t> </a:t>
            </a:r>
            <a:r>
              <a:rPr lang="hr-HR" sz="2200" dirty="0" err="1"/>
              <a:t>heritage</a:t>
            </a:r>
            <a:r>
              <a:rPr lang="hr-HR" sz="2200" dirty="0"/>
              <a:t> </a:t>
            </a:r>
            <a:r>
              <a:rPr lang="hr-HR" sz="2200" dirty="0" err="1"/>
              <a:t>or</a:t>
            </a:r>
            <a:r>
              <a:rPr lang="hr-HR" sz="2200" dirty="0"/>
              <a:t> </a:t>
            </a:r>
            <a:r>
              <a:rPr lang="hr-HR" sz="2200" dirty="0" err="1"/>
              <a:t>the</a:t>
            </a:r>
            <a:r>
              <a:rPr lang="hr-HR" sz="2200" dirty="0"/>
              <a:t> </a:t>
            </a:r>
            <a:r>
              <a:rPr lang="hr-HR" sz="2200" dirty="0" err="1"/>
              <a:t>communities</a:t>
            </a:r>
            <a:r>
              <a:rPr lang="hr-HR" sz="2200" dirty="0"/>
              <a:t> </a:t>
            </a:r>
            <a:r>
              <a:rPr lang="hr-HR" sz="2200" dirty="0" err="1"/>
              <a:t>concerned</a:t>
            </a:r>
            <a:r>
              <a:rPr lang="hr-HR" sz="2400" dirty="0"/>
              <a:t>. </a:t>
            </a:r>
            <a:endParaRPr sz="2200"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1276824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ct val="113888"/>
              <a:buNone/>
            </a:pPr>
            <a:r>
              <a:rPr lang="hr-HR" b="1" dirty="0">
                <a:solidFill>
                  <a:schemeClr val="lt1"/>
                </a:solidFill>
              </a:rPr>
              <a:t>THE 8 GUIDING PRINCIPLES</a:t>
            </a:r>
            <a:endParaRPr b="1" dirty="0">
              <a:solidFill>
                <a:schemeClr val="lt1"/>
              </a:solidFill>
            </a:endParaRPr>
          </a:p>
        </p:txBody>
      </p:sp>
      <p:sp>
        <p:nvSpPr>
          <p:cNvPr id="176" name="Google Shape;176;g23738f4d393_0_414"/>
          <p:cNvSpPr txBox="1">
            <a:spLocks noGrp="1"/>
          </p:cNvSpPr>
          <p:nvPr>
            <p:ph type="body" idx="1"/>
          </p:nvPr>
        </p:nvSpPr>
        <p:spPr>
          <a:xfrm>
            <a:off x="410966" y="1099335"/>
            <a:ext cx="9584859" cy="5062587"/>
          </a:xfrm>
          <a:prstGeom prst="rect">
            <a:avLst/>
          </a:prstGeom>
          <a:noFill/>
          <a:ln>
            <a:noFill/>
          </a:ln>
        </p:spPr>
        <p:txBody>
          <a:bodyPr spcFirstLastPara="1" wrap="square" lIns="121900" tIns="121900" rIns="121900" bIns="121900" anchor="t" anchorCtr="0">
            <a:noAutofit/>
          </a:bodyPr>
          <a:lstStyle/>
          <a:p>
            <a:pPr marL="152400" indent="0">
              <a:lnSpc>
                <a:spcPct val="115000"/>
              </a:lnSpc>
              <a:buSzPts val="2800"/>
              <a:buNone/>
            </a:pPr>
            <a:endParaRPr lang="hr-HR" dirty="0"/>
          </a:p>
          <a:p>
            <a:pPr marL="152400" indent="0">
              <a:lnSpc>
                <a:spcPct val="115000"/>
              </a:lnSpc>
              <a:buSzPts val="2800"/>
              <a:buNone/>
            </a:pPr>
            <a:r>
              <a:rPr lang="hr-HR" sz="2200" dirty="0" err="1"/>
              <a:t>The</a:t>
            </a:r>
            <a:r>
              <a:rPr lang="hr-HR" sz="2200" dirty="0"/>
              <a:t> </a:t>
            </a:r>
            <a:r>
              <a:rPr lang="hr-HR" sz="2200" dirty="0" err="1"/>
              <a:t>Convention</a:t>
            </a:r>
            <a:r>
              <a:rPr lang="hr-HR" sz="2200" dirty="0"/>
              <a:t> </a:t>
            </a:r>
            <a:r>
              <a:rPr lang="hr-HR" sz="2200" dirty="0" err="1"/>
              <a:t>and</a:t>
            </a:r>
            <a:r>
              <a:rPr lang="hr-HR" sz="2200" dirty="0"/>
              <a:t> </a:t>
            </a:r>
            <a:r>
              <a:rPr lang="hr-HR" sz="2200" dirty="0" err="1"/>
              <a:t>the</a:t>
            </a:r>
            <a:r>
              <a:rPr lang="hr-HR" sz="2200" dirty="0"/>
              <a:t> </a:t>
            </a:r>
            <a:r>
              <a:rPr lang="hr-HR" sz="2200" dirty="0" err="1"/>
              <a:t>Operational</a:t>
            </a:r>
            <a:r>
              <a:rPr lang="hr-HR" sz="2200" dirty="0"/>
              <a:t> </a:t>
            </a:r>
            <a:r>
              <a:rPr lang="hr-HR" sz="2200" dirty="0" err="1"/>
              <a:t>Directives</a:t>
            </a:r>
            <a:r>
              <a:rPr lang="hr-HR" sz="2200" dirty="0"/>
              <a:t>, </a:t>
            </a:r>
            <a:r>
              <a:rPr lang="hr-HR" sz="2200" dirty="0" err="1"/>
              <a:t>together</a:t>
            </a:r>
            <a:r>
              <a:rPr lang="hr-HR" sz="2200" dirty="0"/>
              <a:t> </a:t>
            </a:r>
            <a:r>
              <a:rPr lang="hr-HR" sz="2200" dirty="0" err="1"/>
              <a:t>with</a:t>
            </a:r>
            <a:r>
              <a:rPr lang="hr-HR" sz="2200" dirty="0"/>
              <a:t> a </a:t>
            </a:r>
            <a:r>
              <a:rPr lang="hr-HR" sz="2200" dirty="0" err="1"/>
              <a:t>number</a:t>
            </a:r>
            <a:r>
              <a:rPr lang="hr-HR" sz="2200" dirty="0"/>
              <a:t> </a:t>
            </a:r>
            <a:r>
              <a:rPr lang="hr-HR" sz="2200" dirty="0" err="1"/>
              <a:t>of</a:t>
            </a:r>
            <a:r>
              <a:rPr lang="hr-HR" sz="2200" dirty="0"/>
              <a:t> </a:t>
            </a:r>
            <a:r>
              <a:rPr lang="hr-HR" sz="2200" dirty="0" err="1"/>
              <a:t>Committee</a:t>
            </a:r>
            <a:r>
              <a:rPr lang="hr-HR" sz="2200" dirty="0"/>
              <a:t> </a:t>
            </a:r>
            <a:r>
              <a:rPr lang="hr-HR" sz="2200" dirty="0" err="1"/>
              <a:t>documents</a:t>
            </a:r>
            <a:r>
              <a:rPr lang="hr-HR" sz="2200" dirty="0"/>
              <a:t>, provide </a:t>
            </a:r>
            <a:r>
              <a:rPr lang="hr-HR" sz="2200" dirty="0" err="1"/>
              <a:t>explicit</a:t>
            </a:r>
            <a:r>
              <a:rPr lang="hr-HR" sz="2200" dirty="0"/>
              <a:t> </a:t>
            </a:r>
            <a:r>
              <a:rPr lang="hr-HR" sz="2200" dirty="0" err="1"/>
              <a:t>guidance</a:t>
            </a:r>
            <a:r>
              <a:rPr lang="hr-HR" sz="2200" dirty="0"/>
              <a:t> on a set </a:t>
            </a:r>
            <a:r>
              <a:rPr lang="hr-HR" sz="2200" dirty="0" err="1"/>
              <a:t>of</a:t>
            </a:r>
            <a:r>
              <a:rPr lang="hr-HR" sz="2200" dirty="0"/>
              <a:t> </a:t>
            </a:r>
            <a:r>
              <a:rPr lang="hr-HR" sz="2200" dirty="0" err="1"/>
              <a:t>guiding</a:t>
            </a:r>
            <a:r>
              <a:rPr lang="hr-HR" sz="2200" dirty="0"/>
              <a:t> </a:t>
            </a:r>
            <a:r>
              <a:rPr lang="hr-HR" sz="2200" dirty="0" err="1"/>
              <a:t>principles</a:t>
            </a:r>
            <a:r>
              <a:rPr lang="hr-HR" sz="2200" dirty="0"/>
              <a:t> </a:t>
            </a:r>
            <a:r>
              <a:rPr lang="hr-HR" sz="2200" dirty="0" err="1"/>
              <a:t>or</a:t>
            </a:r>
            <a:r>
              <a:rPr lang="hr-HR" sz="2200" dirty="0"/>
              <a:t> </a:t>
            </a:r>
            <a:r>
              <a:rPr lang="hr-HR" sz="2200" dirty="0" err="1"/>
              <a:t>requirements</a:t>
            </a:r>
            <a:r>
              <a:rPr lang="hr-HR" sz="2200" dirty="0"/>
              <a:t> for </a:t>
            </a:r>
            <a:r>
              <a:rPr lang="hr-HR" sz="2200" dirty="0" err="1"/>
              <a:t>inventories</a:t>
            </a:r>
            <a:r>
              <a:rPr lang="hr-HR" sz="2200" dirty="0"/>
              <a:t> </a:t>
            </a:r>
            <a:r>
              <a:rPr lang="hr-HR" sz="2200" dirty="0" err="1"/>
              <a:t>that</a:t>
            </a:r>
            <a:r>
              <a:rPr lang="hr-HR" sz="2200" dirty="0"/>
              <a:t> </a:t>
            </a:r>
            <a:r>
              <a:rPr lang="hr-HR" sz="2200" dirty="0" err="1"/>
              <a:t>States</a:t>
            </a:r>
            <a:r>
              <a:rPr lang="hr-HR" sz="2200" dirty="0"/>
              <a:t> </a:t>
            </a:r>
            <a:r>
              <a:rPr lang="hr-HR" sz="2200" dirty="0" err="1"/>
              <a:t>Parties</a:t>
            </a:r>
            <a:r>
              <a:rPr lang="hr-HR" sz="2200" dirty="0"/>
              <a:t> </a:t>
            </a:r>
            <a:r>
              <a:rPr lang="hr-HR" sz="2200" dirty="0" err="1"/>
              <a:t>wish</a:t>
            </a:r>
            <a:r>
              <a:rPr lang="hr-HR" sz="2200" dirty="0"/>
              <a:t> to </a:t>
            </a:r>
            <a:r>
              <a:rPr lang="hr-HR" sz="2200" dirty="0" err="1"/>
              <a:t>present</a:t>
            </a:r>
            <a:r>
              <a:rPr lang="hr-HR" sz="2200" dirty="0"/>
              <a:t> at </a:t>
            </a:r>
            <a:r>
              <a:rPr lang="hr-HR" sz="2200" dirty="0" err="1"/>
              <a:t>the</a:t>
            </a:r>
            <a:r>
              <a:rPr lang="hr-HR" sz="2200" dirty="0"/>
              <a:t> </a:t>
            </a:r>
            <a:r>
              <a:rPr lang="hr-HR" sz="2200" dirty="0" err="1"/>
              <a:t>international</a:t>
            </a:r>
            <a:r>
              <a:rPr lang="hr-HR" sz="2200" dirty="0"/>
              <a:t> </a:t>
            </a:r>
            <a:r>
              <a:rPr lang="hr-HR" sz="2200" dirty="0" err="1"/>
              <a:t>level</a:t>
            </a:r>
            <a:r>
              <a:rPr lang="hr-HR" sz="2200" dirty="0"/>
              <a:t> as </a:t>
            </a:r>
            <a:r>
              <a:rPr lang="hr-HR" sz="2200" dirty="0" err="1"/>
              <a:t>official</a:t>
            </a:r>
            <a:r>
              <a:rPr lang="hr-HR" sz="2200" dirty="0"/>
              <a:t> </a:t>
            </a:r>
            <a:r>
              <a:rPr lang="hr-HR" sz="2200" dirty="0" err="1"/>
              <a:t>inventories</a:t>
            </a:r>
            <a:r>
              <a:rPr lang="hr-HR" sz="2200" dirty="0"/>
              <a:t> </a:t>
            </a:r>
            <a:r>
              <a:rPr lang="hr-HR" sz="2200" dirty="0" err="1"/>
              <a:t>covering</a:t>
            </a:r>
            <a:r>
              <a:rPr lang="hr-HR" sz="2200" dirty="0"/>
              <a:t> </a:t>
            </a:r>
            <a:r>
              <a:rPr lang="hr-HR" sz="2200" dirty="0" err="1"/>
              <a:t>the</a:t>
            </a:r>
            <a:r>
              <a:rPr lang="hr-HR" sz="2200" dirty="0"/>
              <a:t> </a:t>
            </a:r>
            <a:r>
              <a:rPr lang="hr-HR" sz="2200" dirty="0" err="1"/>
              <a:t>intangible</a:t>
            </a:r>
            <a:r>
              <a:rPr lang="hr-HR" sz="2200" dirty="0"/>
              <a:t> </a:t>
            </a:r>
            <a:r>
              <a:rPr lang="hr-HR" sz="2200" dirty="0" err="1"/>
              <a:t>cultural</a:t>
            </a:r>
            <a:r>
              <a:rPr lang="hr-HR" sz="2200" dirty="0"/>
              <a:t> </a:t>
            </a:r>
            <a:r>
              <a:rPr lang="hr-HR" sz="2200" dirty="0" err="1"/>
              <a:t>heritage</a:t>
            </a:r>
            <a:r>
              <a:rPr lang="hr-HR" sz="2200" dirty="0"/>
              <a:t> </a:t>
            </a:r>
            <a:r>
              <a:rPr lang="hr-HR" sz="2200" dirty="0" err="1"/>
              <a:t>present</a:t>
            </a:r>
            <a:r>
              <a:rPr lang="hr-HR" sz="2200" dirty="0"/>
              <a:t> </a:t>
            </a:r>
            <a:r>
              <a:rPr lang="hr-HR" sz="2200" dirty="0" err="1"/>
              <a:t>in</a:t>
            </a:r>
            <a:r>
              <a:rPr lang="hr-HR" sz="2200" dirty="0"/>
              <a:t> </a:t>
            </a:r>
            <a:r>
              <a:rPr lang="hr-HR" sz="2200" dirty="0" err="1"/>
              <a:t>their</a:t>
            </a:r>
            <a:r>
              <a:rPr lang="hr-HR" sz="2200" dirty="0"/>
              <a:t> </a:t>
            </a:r>
            <a:r>
              <a:rPr lang="hr-HR" sz="2200" dirty="0" err="1"/>
              <a:t>territory</a:t>
            </a:r>
            <a:r>
              <a:rPr lang="hr-HR" sz="2200" dirty="0"/>
              <a:t>. </a:t>
            </a:r>
            <a:r>
              <a:rPr lang="hr-HR" sz="2200" dirty="0" err="1"/>
              <a:t>Such</a:t>
            </a:r>
            <a:r>
              <a:rPr lang="hr-HR" sz="2200" dirty="0"/>
              <a:t> </a:t>
            </a:r>
            <a:r>
              <a:rPr lang="hr-HR" sz="2200" dirty="0" err="1"/>
              <a:t>inventories</a:t>
            </a:r>
            <a:r>
              <a:rPr lang="hr-HR" sz="2200" dirty="0"/>
              <a:t>:</a:t>
            </a:r>
          </a:p>
          <a:p>
            <a:pPr marL="152400" indent="0">
              <a:lnSpc>
                <a:spcPct val="115000"/>
              </a:lnSpc>
              <a:buSzPts val="2800"/>
              <a:buNone/>
            </a:pPr>
            <a:endParaRPr lang="hr-HR" sz="2200" dirty="0"/>
          </a:p>
          <a:p>
            <a:pPr marL="152400" indent="0">
              <a:lnSpc>
                <a:spcPct val="115000"/>
              </a:lnSpc>
              <a:buSzPts val="2800"/>
              <a:buNone/>
            </a:pPr>
            <a:r>
              <a:rPr lang="hr-HR" sz="2200" dirty="0"/>
              <a:t>1) </a:t>
            </a:r>
            <a:r>
              <a:rPr lang="hr-HR" sz="2200" dirty="0" err="1"/>
              <a:t>should</a:t>
            </a:r>
            <a:r>
              <a:rPr lang="hr-HR" sz="2200" dirty="0"/>
              <a:t> </a:t>
            </a:r>
            <a:r>
              <a:rPr lang="hr-HR" sz="2200" dirty="0" err="1"/>
              <a:t>be</a:t>
            </a:r>
            <a:r>
              <a:rPr lang="hr-HR" sz="2200" dirty="0"/>
              <a:t> </a:t>
            </a:r>
            <a:r>
              <a:rPr lang="hr-HR" sz="2200" dirty="0" err="1"/>
              <a:t>based</a:t>
            </a:r>
            <a:r>
              <a:rPr lang="hr-HR" sz="2200" dirty="0"/>
              <a:t> on </a:t>
            </a:r>
            <a:r>
              <a:rPr lang="hr-HR" sz="2200" dirty="0" err="1"/>
              <a:t>procedures</a:t>
            </a:r>
            <a:r>
              <a:rPr lang="hr-HR" sz="2200" dirty="0"/>
              <a:t> </a:t>
            </a:r>
            <a:r>
              <a:rPr lang="hr-HR" sz="2200" dirty="0" err="1"/>
              <a:t>that</a:t>
            </a:r>
            <a:r>
              <a:rPr lang="hr-HR" sz="2200" dirty="0"/>
              <a:t> </a:t>
            </a:r>
            <a:r>
              <a:rPr lang="hr-HR" sz="2200" dirty="0" err="1"/>
              <a:t>were</a:t>
            </a:r>
            <a:r>
              <a:rPr lang="hr-HR" sz="2200" dirty="0"/>
              <a:t> </a:t>
            </a:r>
            <a:r>
              <a:rPr lang="hr-HR" sz="2200" dirty="0" err="1"/>
              <a:t>agreed</a:t>
            </a:r>
            <a:r>
              <a:rPr lang="hr-HR" sz="2200" dirty="0"/>
              <a:t> </a:t>
            </a:r>
            <a:r>
              <a:rPr lang="hr-HR" sz="2200" dirty="0" err="1"/>
              <a:t>upon</a:t>
            </a:r>
            <a:r>
              <a:rPr lang="hr-HR" sz="2200" dirty="0"/>
              <a:t> </a:t>
            </a:r>
            <a:r>
              <a:rPr lang="hr-HR" sz="2200" dirty="0" err="1"/>
              <a:t>with</a:t>
            </a:r>
            <a:r>
              <a:rPr lang="hr-HR" sz="2200" dirty="0"/>
              <a:t> </a:t>
            </a:r>
            <a:r>
              <a:rPr lang="hr-HR" sz="2200" dirty="0" err="1"/>
              <a:t>the</a:t>
            </a:r>
            <a:r>
              <a:rPr lang="hr-HR" sz="2200" dirty="0"/>
              <a:t> </a:t>
            </a:r>
            <a:r>
              <a:rPr lang="hr-HR" sz="2200" dirty="0" err="1"/>
              <a:t>communities</a:t>
            </a:r>
            <a:r>
              <a:rPr lang="hr-HR" sz="2200" dirty="0"/>
              <a:t>, </a:t>
            </a:r>
            <a:r>
              <a:rPr lang="hr-HR" sz="2200" dirty="0" err="1"/>
              <a:t>groups</a:t>
            </a:r>
            <a:r>
              <a:rPr lang="hr-HR" sz="2200" dirty="0"/>
              <a:t> </a:t>
            </a:r>
            <a:r>
              <a:rPr lang="hr-HR" sz="2200" dirty="0" err="1"/>
              <a:t>or</a:t>
            </a:r>
            <a:r>
              <a:rPr lang="hr-HR" sz="2200" dirty="0"/>
              <a:t>, </a:t>
            </a:r>
            <a:r>
              <a:rPr lang="hr-HR" sz="2200" dirty="0" err="1"/>
              <a:t>where</a:t>
            </a:r>
            <a:r>
              <a:rPr lang="hr-HR" sz="2200" dirty="0"/>
              <a:t> </a:t>
            </a:r>
            <a:r>
              <a:rPr lang="hr-HR" sz="2200" dirty="0" err="1"/>
              <a:t>appropriate</a:t>
            </a:r>
            <a:r>
              <a:rPr lang="hr-HR" sz="2200" dirty="0"/>
              <a:t>, </a:t>
            </a:r>
            <a:r>
              <a:rPr lang="hr-HR" sz="2200" dirty="0" err="1"/>
              <a:t>individuals</a:t>
            </a:r>
            <a:r>
              <a:rPr lang="hr-HR" sz="2200" dirty="0"/>
              <a:t> </a:t>
            </a:r>
            <a:r>
              <a:rPr lang="hr-HR" sz="2200" dirty="0" err="1"/>
              <a:t>concerned</a:t>
            </a:r>
            <a:r>
              <a:rPr lang="hr-HR" sz="2200" dirty="0"/>
              <a:t>, </a:t>
            </a:r>
            <a:r>
              <a:rPr lang="hr-HR" sz="2200" dirty="0" err="1"/>
              <a:t>while</a:t>
            </a:r>
            <a:r>
              <a:rPr lang="hr-HR" sz="2200" dirty="0"/>
              <a:t> </a:t>
            </a:r>
            <a:r>
              <a:rPr lang="hr-HR" sz="2200" dirty="0" err="1"/>
              <a:t>their</a:t>
            </a:r>
            <a:r>
              <a:rPr lang="hr-HR" sz="2200" dirty="0"/>
              <a:t> </a:t>
            </a:r>
            <a:r>
              <a:rPr lang="hr-HR" sz="2200" dirty="0" err="1"/>
              <a:t>consent</a:t>
            </a:r>
            <a:r>
              <a:rPr lang="hr-HR" sz="2200" dirty="0"/>
              <a:t> </a:t>
            </a:r>
            <a:r>
              <a:rPr lang="hr-HR" sz="2200" dirty="0" err="1"/>
              <a:t>is</a:t>
            </a:r>
            <a:r>
              <a:rPr lang="hr-HR" sz="2200" dirty="0"/>
              <a:t> </a:t>
            </a:r>
            <a:r>
              <a:rPr lang="hr-HR" sz="2200" dirty="0" err="1"/>
              <a:t>required</a:t>
            </a:r>
            <a:r>
              <a:rPr lang="hr-HR" sz="2200" dirty="0"/>
              <a:t> </a:t>
            </a:r>
            <a:r>
              <a:rPr lang="hr-HR" sz="2200" dirty="0" err="1"/>
              <a:t>before</a:t>
            </a:r>
            <a:r>
              <a:rPr lang="hr-HR" sz="2200" dirty="0"/>
              <a:t> </a:t>
            </a:r>
            <a:r>
              <a:rPr lang="hr-HR" sz="2200" dirty="0" err="1"/>
              <a:t>the</a:t>
            </a:r>
            <a:r>
              <a:rPr lang="hr-HR" sz="2200" dirty="0"/>
              <a:t> start </a:t>
            </a:r>
            <a:r>
              <a:rPr lang="hr-HR" sz="2200" dirty="0" err="1"/>
              <a:t>of</a:t>
            </a:r>
            <a:r>
              <a:rPr lang="hr-HR" sz="2200" dirty="0"/>
              <a:t> </a:t>
            </a:r>
            <a:r>
              <a:rPr lang="hr-HR" sz="2200" dirty="0" err="1"/>
              <a:t>inventorying</a:t>
            </a:r>
            <a:r>
              <a:rPr lang="hr-HR" sz="2200" dirty="0"/>
              <a:t> </a:t>
            </a:r>
            <a:r>
              <a:rPr lang="hr-HR" sz="2200" dirty="0" err="1"/>
              <a:t>processes</a:t>
            </a:r>
            <a:r>
              <a:rPr lang="hr-HR" sz="2200" dirty="0"/>
              <a:t>, </a:t>
            </a:r>
            <a:r>
              <a:rPr lang="hr-HR" sz="2200" dirty="0" err="1"/>
              <a:t>and</a:t>
            </a:r>
            <a:r>
              <a:rPr lang="hr-HR" sz="2200" dirty="0"/>
              <a:t> for major </a:t>
            </a:r>
            <a:r>
              <a:rPr lang="hr-HR" sz="2200" dirty="0" err="1"/>
              <a:t>decisions</a:t>
            </a:r>
            <a:r>
              <a:rPr lang="hr-HR" sz="2200" dirty="0"/>
              <a:t> </a:t>
            </a:r>
            <a:r>
              <a:rPr lang="hr-HR" sz="2200" dirty="0" err="1"/>
              <a:t>during</a:t>
            </a:r>
            <a:r>
              <a:rPr lang="hr-HR" sz="2200" dirty="0"/>
              <a:t> </a:t>
            </a:r>
            <a:r>
              <a:rPr lang="hr-HR" sz="2200" dirty="0" err="1"/>
              <a:t>these</a:t>
            </a:r>
            <a:r>
              <a:rPr lang="hr-HR" sz="2200" dirty="0"/>
              <a:t> </a:t>
            </a:r>
            <a:r>
              <a:rPr lang="hr-HR" sz="2200" dirty="0" err="1"/>
              <a:t>processes</a:t>
            </a:r>
            <a:r>
              <a:rPr lang="hr-HR" sz="2200" dirty="0"/>
              <a:t> (</a:t>
            </a:r>
            <a:r>
              <a:rPr lang="hr-HR" sz="2200" dirty="0" err="1"/>
              <a:t>Article</a:t>
            </a:r>
            <a:r>
              <a:rPr lang="hr-HR" sz="2200" dirty="0"/>
              <a:t> 15; </a:t>
            </a:r>
            <a:r>
              <a:rPr lang="hr-HR" sz="2200" dirty="0" err="1"/>
              <a:t>Ethical</a:t>
            </a:r>
            <a:r>
              <a:rPr lang="hr-HR" sz="2200" dirty="0"/>
              <a:t> </a:t>
            </a:r>
            <a:r>
              <a:rPr lang="hr-HR" sz="2200" dirty="0" err="1"/>
              <a:t>Principle</a:t>
            </a:r>
            <a:r>
              <a:rPr lang="hr-HR" sz="2200" dirty="0"/>
              <a:t> 4; </a:t>
            </a:r>
            <a:r>
              <a:rPr lang="hr-HR" sz="2200" dirty="0" err="1"/>
              <a:t>Committee</a:t>
            </a:r>
            <a:r>
              <a:rPr lang="hr-HR" sz="2200" dirty="0"/>
              <a:t> </a:t>
            </a:r>
            <a:r>
              <a:rPr lang="hr-HR" sz="2200" dirty="0" err="1"/>
              <a:t>documents</a:t>
            </a:r>
            <a:r>
              <a:rPr lang="hr-HR" sz="2200" dirty="0"/>
              <a:t>); ➢ </a:t>
            </a:r>
            <a:r>
              <a:rPr lang="hr-HR" sz="2200" dirty="0" err="1"/>
              <a:t>see</a:t>
            </a:r>
            <a:r>
              <a:rPr lang="hr-HR" sz="2200" dirty="0"/>
              <a:t> </a:t>
            </a:r>
            <a:r>
              <a:rPr lang="hr-HR" sz="2200" dirty="0" err="1"/>
              <a:t>paragraph</a:t>
            </a:r>
            <a:r>
              <a:rPr lang="hr-HR" sz="2200" dirty="0"/>
              <a:t> 20: </a:t>
            </a:r>
            <a:r>
              <a:rPr lang="hr-HR" sz="2200" dirty="0" err="1"/>
              <a:t>Community</a:t>
            </a:r>
            <a:r>
              <a:rPr lang="hr-HR" sz="2200" dirty="0"/>
              <a:t> </a:t>
            </a:r>
            <a:r>
              <a:rPr lang="hr-HR" sz="2200" dirty="0" err="1"/>
              <a:t>Consent</a:t>
            </a:r>
            <a:endParaRPr lang="hr-HR" sz="2200" dirty="0"/>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1964731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3738f4d393_0_17"/>
          <p:cNvSpPr txBox="1">
            <a:spLocks noGrp="1"/>
          </p:cNvSpPr>
          <p:nvPr>
            <p:ph type="title"/>
          </p:nvPr>
        </p:nvSpPr>
        <p:spPr>
          <a:xfrm>
            <a:off x="678094" y="2271003"/>
            <a:ext cx="3493214" cy="1848934"/>
          </a:xfrm>
          <a:prstGeom prst="rect">
            <a:avLst/>
          </a:prstGeom>
          <a:noFill/>
          <a:ln>
            <a:noFill/>
          </a:ln>
        </p:spPr>
        <p:txBody>
          <a:bodyPr spcFirstLastPara="1" wrap="square" lIns="121900" tIns="121900" rIns="121900" bIns="121900" anchor="b" anchorCtr="0">
            <a:normAutofit fontScale="90000"/>
          </a:bodyPr>
          <a:lstStyle/>
          <a:p>
            <a:pPr marL="0" lvl="0" indent="0" algn="ctr" rtl="0">
              <a:lnSpc>
                <a:spcPct val="100000"/>
              </a:lnSpc>
              <a:spcBef>
                <a:spcPts val="0"/>
              </a:spcBef>
              <a:spcAft>
                <a:spcPts val="0"/>
              </a:spcAft>
              <a:buSzPts val="17800"/>
              <a:buNone/>
            </a:pPr>
            <a:br>
              <a:rPr lang="pl-PL" sz="3000" dirty="0">
                <a:latin typeface="Josefin Sans"/>
                <a:ea typeface="Josefin Sans"/>
                <a:cs typeface="Josefin Sans"/>
                <a:sym typeface="Josefin Sans"/>
              </a:rPr>
            </a:br>
            <a:r>
              <a:rPr lang="pl-PL" sz="3000" dirty="0">
                <a:latin typeface="Corbel" panose="020B0503020204020204" pitchFamily="34" charset="0"/>
                <a:ea typeface="Josefin Sans"/>
                <a:cs typeface="Josefin Sans"/>
                <a:sym typeface="Josefin Sans"/>
              </a:rPr>
              <a:t>I. PART: </a:t>
            </a:r>
            <a:br>
              <a:rPr lang="pl-PL" sz="3000" dirty="0">
                <a:latin typeface="Corbel" panose="020B0503020204020204" pitchFamily="34" charset="0"/>
                <a:ea typeface="Josefin Sans"/>
                <a:cs typeface="Josefin Sans"/>
                <a:sym typeface="Josefin Sans"/>
              </a:rPr>
            </a:br>
            <a:r>
              <a:rPr lang="pl-PL" sz="3000" dirty="0" err="1">
                <a:latin typeface="Corbel" panose="020B0503020204020204" pitchFamily="34" charset="0"/>
                <a:ea typeface="Josefin Sans"/>
                <a:cs typeface="Josefin Sans"/>
                <a:sym typeface="Josefin Sans"/>
              </a:rPr>
              <a:t>Introduction</a:t>
            </a:r>
            <a:r>
              <a:rPr lang="pl-PL" sz="3000" dirty="0">
                <a:latin typeface="Corbel" panose="020B0503020204020204" pitchFamily="34" charset="0"/>
                <a:ea typeface="Josefin Sans"/>
                <a:cs typeface="Josefin Sans"/>
                <a:sym typeface="Josefin Sans"/>
              </a:rPr>
              <a:t> </a:t>
            </a:r>
            <a:br>
              <a:rPr lang="pl-PL" sz="3000" dirty="0">
                <a:latin typeface="Corbel" panose="020B0503020204020204" pitchFamily="34" charset="0"/>
                <a:ea typeface="Josefin Sans"/>
                <a:cs typeface="Josefin Sans"/>
                <a:sym typeface="Josefin Sans"/>
              </a:rPr>
            </a:br>
            <a:r>
              <a:rPr lang="pl-PL" sz="3000" dirty="0" err="1">
                <a:latin typeface="Corbel" panose="020B0503020204020204" pitchFamily="34" charset="0"/>
                <a:ea typeface="Josefin Sans"/>
                <a:cs typeface="Josefin Sans"/>
                <a:sym typeface="Josefin Sans"/>
              </a:rPr>
              <a:t>Key</a:t>
            </a:r>
            <a:r>
              <a:rPr lang="pl-PL" sz="3000" dirty="0">
                <a:latin typeface="Corbel" panose="020B0503020204020204" pitchFamily="34" charset="0"/>
                <a:ea typeface="Josefin Sans"/>
                <a:cs typeface="Josefin Sans"/>
                <a:sym typeface="Josefin Sans"/>
              </a:rPr>
              <a:t> </a:t>
            </a:r>
            <a:r>
              <a:rPr lang="pl-PL" sz="3000" dirty="0" err="1">
                <a:latin typeface="Corbel" panose="020B0503020204020204" pitchFamily="34" charset="0"/>
                <a:ea typeface="Josefin Sans"/>
                <a:cs typeface="Josefin Sans"/>
                <a:sym typeface="Josefin Sans"/>
              </a:rPr>
              <a:t>concepts</a:t>
            </a:r>
            <a:endParaRPr sz="3000" dirty="0">
              <a:latin typeface="Corbel" panose="020B0503020204020204" pitchFamily="34" charset="0"/>
              <a:ea typeface="Josefin Sans"/>
              <a:cs typeface="Josefin Sans"/>
              <a:sym typeface="Josefin Sans"/>
            </a:endParaRPr>
          </a:p>
        </p:txBody>
      </p:sp>
      <p:sp>
        <p:nvSpPr>
          <p:cNvPr id="165" name="Google Shape;165;g23738f4d393_0_17"/>
          <p:cNvSpPr txBox="1">
            <a:spLocks noGrp="1"/>
          </p:cNvSpPr>
          <p:nvPr>
            <p:ph type="body" idx="1"/>
          </p:nvPr>
        </p:nvSpPr>
        <p:spPr>
          <a:xfrm>
            <a:off x="4006921" y="2271002"/>
            <a:ext cx="2938409" cy="3508177"/>
          </a:xfrm>
          <a:prstGeom prst="rect">
            <a:avLst/>
          </a:prstGeom>
          <a:noFill/>
          <a:ln>
            <a:noFill/>
          </a:ln>
        </p:spPr>
        <p:txBody>
          <a:bodyPr spcFirstLastPara="1" wrap="square" lIns="121900" tIns="121900" rIns="121900" bIns="121900" anchor="t" anchorCtr="0">
            <a:normAutofit/>
          </a:bodyPr>
          <a:lstStyle/>
          <a:p>
            <a:pPr marL="152400" lvl="0" indent="0" algn="ctr" rtl="0">
              <a:lnSpc>
                <a:spcPct val="115000"/>
              </a:lnSpc>
              <a:spcBef>
                <a:spcPts val="0"/>
              </a:spcBef>
              <a:spcAft>
                <a:spcPts val="0"/>
              </a:spcAft>
              <a:buSzPts val="2400"/>
              <a:buNone/>
            </a:pPr>
            <a:r>
              <a:rPr lang="pl-PL" sz="2700" dirty="0">
                <a:latin typeface="Corbel" panose="020B0503020204020204" pitchFamily="34" charset="0"/>
                <a:ea typeface="Josefin Sans"/>
                <a:cs typeface="Josefin Sans"/>
                <a:sym typeface="Josefin Sans"/>
              </a:rPr>
              <a:t>II. PART:</a:t>
            </a:r>
            <a:endParaRPr sz="2700" dirty="0">
              <a:latin typeface="Corbel" panose="020B0503020204020204" pitchFamily="34" charset="0"/>
              <a:ea typeface="Josefin Sans"/>
              <a:cs typeface="Josefin Sans"/>
              <a:sym typeface="Josefin Sans"/>
            </a:endParaRPr>
          </a:p>
          <a:p>
            <a:pPr marL="152400" lvl="0" indent="0" algn="ctr" rtl="0">
              <a:lnSpc>
                <a:spcPct val="115000"/>
              </a:lnSpc>
              <a:spcBef>
                <a:spcPts val="0"/>
              </a:spcBef>
              <a:spcAft>
                <a:spcPts val="0"/>
              </a:spcAft>
              <a:buSzPts val="2400"/>
              <a:buNone/>
            </a:pPr>
            <a:r>
              <a:rPr lang="pl-PL" sz="2700" dirty="0" err="1">
                <a:latin typeface="Corbel" panose="020B0503020204020204" pitchFamily="34" charset="0"/>
                <a:ea typeface="Josefin Sans"/>
                <a:cs typeface="Josefin Sans"/>
                <a:sym typeface="Josefin Sans"/>
              </a:rPr>
              <a:t>Inventories</a:t>
            </a:r>
            <a:endParaRPr lang="pl-PL" sz="2700" dirty="0">
              <a:latin typeface="Corbel" panose="020B0503020204020204" pitchFamily="34" charset="0"/>
              <a:ea typeface="Josefin Sans"/>
              <a:cs typeface="Josefin Sans"/>
              <a:sym typeface="Josefin Sans"/>
            </a:endParaRPr>
          </a:p>
          <a:p>
            <a:pPr marL="152400" lvl="0" indent="0" algn="ctr" rtl="0">
              <a:lnSpc>
                <a:spcPct val="115000"/>
              </a:lnSpc>
              <a:spcBef>
                <a:spcPts val="0"/>
              </a:spcBef>
              <a:spcAft>
                <a:spcPts val="0"/>
              </a:spcAft>
              <a:buSzPts val="2400"/>
              <a:buNone/>
            </a:pPr>
            <a:r>
              <a:rPr lang="pl-PL" sz="2700" dirty="0" err="1">
                <a:latin typeface="Corbel" panose="020B0503020204020204" pitchFamily="34" charset="0"/>
                <a:ea typeface="Josefin Sans"/>
                <a:cs typeface="Josefin Sans"/>
                <a:sym typeface="Josefin Sans"/>
              </a:rPr>
              <a:t>Practical</a:t>
            </a:r>
            <a:r>
              <a:rPr lang="pl-PL" sz="2700" dirty="0">
                <a:latin typeface="Corbel" panose="020B0503020204020204" pitchFamily="34" charset="0"/>
                <a:ea typeface="Josefin Sans"/>
                <a:cs typeface="Josefin Sans"/>
                <a:sym typeface="Josefin Sans"/>
              </a:rPr>
              <a:t> </a:t>
            </a:r>
            <a:r>
              <a:rPr lang="pl-PL" sz="2700" dirty="0" err="1">
                <a:latin typeface="Corbel" panose="020B0503020204020204" pitchFamily="34" charset="0"/>
                <a:ea typeface="Josefin Sans"/>
                <a:cs typeface="Josefin Sans"/>
                <a:sym typeface="Josefin Sans"/>
              </a:rPr>
              <a:t>examples</a:t>
            </a:r>
            <a:endParaRPr sz="2700" dirty="0">
              <a:latin typeface="Corbel" panose="020B0503020204020204" pitchFamily="34" charset="0"/>
              <a:ea typeface="Josefin Sans"/>
              <a:cs typeface="Josefin Sans"/>
              <a:sym typeface="Josefin Sans"/>
            </a:endParaRPr>
          </a:p>
        </p:txBody>
      </p:sp>
      <p:sp>
        <p:nvSpPr>
          <p:cNvPr id="166" name="Google Shape;166;g23738f4d393_0_17"/>
          <p:cNvSpPr txBox="1">
            <a:spLocks noGrp="1"/>
          </p:cNvSpPr>
          <p:nvPr>
            <p:ph type="body" idx="2"/>
          </p:nvPr>
        </p:nvSpPr>
        <p:spPr>
          <a:xfrm>
            <a:off x="8164640" y="1828801"/>
            <a:ext cx="2325275" cy="301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200"/>
              </a:spcBef>
              <a:spcAft>
                <a:spcPts val="0"/>
              </a:spcAft>
              <a:buSzPts val="2000"/>
              <a:buNone/>
            </a:pPr>
            <a:r>
              <a:rPr lang="pl-PL" sz="2700" dirty="0">
                <a:latin typeface="Corbel" panose="020B0503020204020204" pitchFamily="34" charset="0"/>
                <a:ea typeface="Josefin Sans"/>
                <a:cs typeface="Josefin Sans"/>
                <a:sym typeface="Josefin Sans"/>
              </a:rPr>
              <a:t>III. PART: </a:t>
            </a:r>
            <a:endParaRPr sz="2700" dirty="0">
              <a:latin typeface="Corbel" panose="020B0503020204020204" pitchFamily="34" charset="0"/>
              <a:ea typeface="Josefin Sans"/>
              <a:cs typeface="Josefin Sans"/>
              <a:sym typeface="Josefin Sans"/>
            </a:endParaRPr>
          </a:p>
          <a:p>
            <a:pPr marL="0" lvl="0" indent="0" algn="l" rtl="0">
              <a:lnSpc>
                <a:spcPct val="90000"/>
              </a:lnSpc>
              <a:spcBef>
                <a:spcPts val="1200"/>
              </a:spcBef>
              <a:spcAft>
                <a:spcPts val="0"/>
              </a:spcAft>
              <a:buSzPts val="2000"/>
              <a:buNone/>
            </a:pPr>
            <a:r>
              <a:rPr lang="pl-PL" sz="2700" dirty="0" err="1">
                <a:latin typeface="Corbel" panose="020B0503020204020204" pitchFamily="34" charset="0"/>
                <a:ea typeface="Josefin Sans"/>
                <a:cs typeface="Josefin Sans"/>
                <a:sym typeface="Josefin Sans"/>
              </a:rPr>
              <a:t>Building</a:t>
            </a:r>
            <a:r>
              <a:rPr lang="pl-PL" sz="2700" dirty="0">
                <a:latin typeface="Corbel" panose="020B0503020204020204" pitchFamily="34" charset="0"/>
                <a:ea typeface="Josefin Sans"/>
                <a:cs typeface="Josefin Sans"/>
                <a:sym typeface="Josefin Sans"/>
              </a:rPr>
              <a:t> </a:t>
            </a:r>
            <a:r>
              <a:rPr lang="pl-PL" sz="2700" dirty="0" err="1">
                <a:latin typeface="Corbel" panose="020B0503020204020204" pitchFamily="34" charset="0"/>
                <a:ea typeface="Josefin Sans"/>
                <a:cs typeface="Josefin Sans"/>
                <a:sym typeface="Josefin Sans"/>
              </a:rPr>
              <a:t>an</a:t>
            </a:r>
            <a:r>
              <a:rPr lang="pl-PL" sz="2700" dirty="0">
                <a:latin typeface="Corbel" panose="020B0503020204020204" pitchFamily="34" charset="0"/>
                <a:ea typeface="Josefin Sans"/>
                <a:cs typeface="Josefin Sans"/>
                <a:sym typeface="Josefin Sans"/>
              </a:rPr>
              <a:t> </a:t>
            </a:r>
            <a:r>
              <a:rPr lang="pl-PL" sz="2700" dirty="0" err="1">
                <a:latin typeface="Corbel" panose="020B0503020204020204" pitchFamily="34" charset="0"/>
                <a:ea typeface="Josefin Sans"/>
                <a:cs typeface="Josefin Sans"/>
                <a:sym typeface="Josefin Sans"/>
              </a:rPr>
              <a:t>inventory</a:t>
            </a:r>
            <a:endParaRPr lang="pl-PL" sz="2700" dirty="0">
              <a:latin typeface="Corbel" panose="020B0503020204020204" pitchFamily="34" charset="0"/>
              <a:ea typeface="Josefin Sans"/>
              <a:cs typeface="Josefin Sans"/>
              <a:sym typeface="Josefin Sans"/>
            </a:endParaRPr>
          </a:p>
          <a:p>
            <a:pPr marL="0" lvl="0" indent="0" algn="l" rtl="0">
              <a:lnSpc>
                <a:spcPct val="90000"/>
              </a:lnSpc>
              <a:spcBef>
                <a:spcPts val="1200"/>
              </a:spcBef>
              <a:spcAft>
                <a:spcPts val="0"/>
              </a:spcAft>
              <a:buSzPts val="2000"/>
              <a:buNone/>
            </a:pPr>
            <a:r>
              <a:rPr lang="pl-PL" sz="2700" dirty="0" err="1">
                <a:latin typeface="Corbel" panose="020B0503020204020204" pitchFamily="34" charset="0"/>
                <a:ea typeface="Josefin Sans"/>
                <a:cs typeface="Josefin Sans"/>
                <a:sym typeface="Josefin Sans"/>
              </a:rPr>
              <a:t>exercise</a:t>
            </a:r>
            <a:endParaRPr sz="2700" dirty="0">
              <a:latin typeface="Corbel" panose="020B0503020204020204" pitchFamily="34" charset="0"/>
              <a:ea typeface="Josefin Sans"/>
              <a:cs typeface="Josefin Sans"/>
              <a:sym typeface="Josefin Sans"/>
            </a:endParaRPr>
          </a:p>
        </p:txBody>
      </p:sp>
      <p:pic>
        <p:nvPicPr>
          <p:cNvPr id="167" name="Google Shape;167;g23738f4d393_0_17"/>
          <p:cNvPicPr preferRelativeResize="0"/>
          <p:nvPr/>
        </p:nvPicPr>
        <p:blipFill rotWithShape="1">
          <a:blip r:embed="rId3">
            <a:alphaModFix/>
          </a:blip>
          <a:srcRect/>
          <a:stretch/>
        </p:blipFill>
        <p:spPr>
          <a:xfrm>
            <a:off x="1201311" y="227904"/>
            <a:ext cx="2170873" cy="1896125"/>
          </a:xfrm>
          <a:prstGeom prst="rect">
            <a:avLst/>
          </a:prstGeom>
          <a:noFill/>
          <a:ln>
            <a:noFill/>
          </a:ln>
        </p:spPr>
      </p:pic>
      <p:pic>
        <p:nvPicPr>
          <p:cNvPr id="168" name="Google Shape;168;g23738f4d393_0_17"/>
          <p:cNvPicPr preferRelativeResize="0"/>
          <p:nvPr/>
        </p:nvPicPr>
        <p:blipFill rotWithShape="1">
          <a:blip r:embed="rId4">
            <a:alphaModFix/>
          </a:blip>
          <a:srcRect/>
          <a:stretch/>
        </p:blipFill>
        <p:spPr>
          <a:xfrm>
            <a:off x="4516039" y="227904"/>
            <a:ext cx="2170873" cy="1896125"/>
          </a:xfrm>
          <a:prstGeom prst="rect">
            <a:avLst/>
          </a:prstGeom>
          <a:noFill/>
          <a:ln>
            <a:noFill/>
          </a:ln>
        </p:spPr>
      </p:pic>
      <p:pic>
        <p:nvPicPr>
          <p:cNvPr id="169" name="Google Shape;169;g23738f4d393_0_17"/>
          <p:cNvPicPr preferRelativeResize="0"/>
          <p:nvPr/>
        </p:nvPicPr>
        <p:blipFill rotWithShape="1">
          <a:blip r:embed="rId5">
            <a:alphaModFix/>
          </a:blip>
          <a:srcRect/>
          <a:stretch/>
        </p:blipFill>
        <p:spPr>
          <a:xfrm>
            <a:off x="8164640" y="374877"/>
            <a:ext cx="2471547" cy="1896125"/>
          </a:xfrm>
          <a:prstGeom prst="rect">
            <a:avLst/>
          </a:prstGeom>
          <a:noFill/>
          <a:ln>
            <a:noFill/>
          </a:ln>
        </p:spPr>
      </p:pic>
      <p:pic>
        <p:nvPicPr>
          <p:cNvPr id="170" name="Google Shape;170;g23738f4d393_0_17"/>
          <p:cNvPicPr preferRelativeResize="0"/>
          <p:nvPr/>
        </p:nvPicPr>
        <p:blipFill rotWithShape="1">
          <a:blip r:embed="rId6">
            <a:alphaModFix/>
          </a:blip>
          <a:srcRect/>
          <a:stretch/>
        </p:blipFill>
        <p:spPr>
          <a:xfrm rot="5400000">
            <a:off x="9530137" y="4196137"/>
            <a:ext cx="2553128" cy="27705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ct val="113888"/>
              <a:buNone/>
            </a:pPr>
            <a:r>
              <a:rPr lang="hr-HR" b="1" dirty="0">
                <a:solidFill>
                  <a:schemeClr val="lt1"/>
                </a:solidFill>
              </a:rPr>
              <a:t>THE 8 GUIDING PRINCIPLES</a:t>
            </a:r>
            <a:endParaRPr b="1" dirty="0">
              <a:solidFill>
                <a:schemeClr val="lt1"/>
              </a:solidFill>
            </a:endParaRPr>
          </a:p>
        </p:txBody>
      </p:sp>
      <p:sp>
        <p:nvSpPr>
          <p:cNvPr id="176" name="Google Shape;176;g23738f4d393_0_414"/>
          <p:cNvSpPr txBox="1">
            <a:spLocks noGrp="1"/>
          </p:cNvSpPr>
          <p:nvPr>
            <p:ph type="body" idx="1"/>
          </p:nvPr>
        </p:nvSpPr>
        <p:spPr>
          <a:xfrm>
            <a:off x="410966" y="1099335"/>
            <a:ext cx="9584859" cy="5062587"/>
          </a:xfrm>
          <a:prstGeom prst="rect">
            <a:avLst/>
          </a:prstGeom>
          <a:noFill/>
          <a:ln>
            <a:noFill/>
          </a:ln>
        </p:spPr>
        <p:txBody>
          <a:bodyPr spcFirstLastPara="1" wrap="square" lIns="121900" tIns="121900" rIns="121900" bIns="121900" anchor="t" anchorCtr="0">
            <a:noAutofit/>
          </a:bodyPr>
          <a:lstStyle/>
          <a:p>
            <a:pPr marL="152400" indent="0">
              <a:lnSpc>
                <a:spcPct val="115000"/>
              </a:lnSpc>
              <a:buSzPts val="2800"/>
              <a:buNone/>
            </a:pPr>
            <a:endParaRPr lang="hr-HR" dirty="0"/>
          </a:p>
          <a:p>
            <a:pPr marL="152400" indent="0">
              <a:lnSpc>
                <a:spcPct val="115000"/>
              </a:lnSpc>
              <a:buSzPts val="2800"/>
              <a:buNone/>
            </a:pPr>
            <a:r>
              <a:rPr lang="hr-HR" sz="2200" dirty="0"/>
              <a:t>2) </a:t>
            </a:r>
            <a:r>
              <a:rPr lang="hr-HR" sz="2200" dirty="0" err="1"/>
              <a:t>should</a:t>
            </a:r>
            <a:r>
              <a:rPr lang="hr-HR" sz="2200" dirty="0"/>
              <a:t> </a:t>
            </a:r>
            <a:r>
              <a:rPr lang="hr-HR" sz="2200" dirty="0" err="1"/>
              <a:t>present</a:t>
            </a:r>
            <a:r>
              <a:rPr lang="hr-HR" sz="2200" dirty="0"/>
              <a:t> </a:t>
            </a:r>
            <a:r>
              <a:rPr lang="hr-HR" sz="2200" dirty="0" err="1"/>
              <a:t>intangible</a:t>
            </a:r>
            <a:r>
              <a:rPr lang="hr-HR" sz="2200" dirty="0"/>
              <a:t> </a:t>
            </a:r>
            <a:r>
              <a:rPr lang="hr-HR" sz="2200" dirty="0" err="1"/>
              <a:t>cultural</a:t>
            </a:r>
            <a:r>
              <a:rPr lang="hr-HR" sz="2200" dirty="0"/>
              <a:t> </a:t>
            </a:r>
            <a:r>
              <a:rPr lang="hr-HR" sz="2200" dirty="0" err="1"/>
              <a:t>heritage</a:t>
            </a:r>
            <a:r>
              <a:rPr lang="hr-HR" sz="2200" dirty="0"/>
              <a:t> </a:t>
            </a:r>
            <a:r>
              <a:rPr lang="hr-HR" sz="2200" dirty="0" err="1"/>
              <a:t>elements</a:t>
            </a:r>
            <a:r>
              <a:rPr lang="hr-HR" sz="2200" dirty="0"/>
              <a:t> </a:t>
            </a:r>
            <a:r>
              <a:rPr lang="hr-HR" sz="2200" dirty="0" err="1"/>
              <a:t>that</a:t>
            </a:r>
            <a:r>
              <a:rPr lang="hr-HR" sz="2200" dirty="0"/>
              <a:t> </a:t>
            </a:r>
            <a:r>
              <a:rPr lang="hr-HR" sz="2200" dirty="0" err="1"/>
              <a:t>were</a:t>
            </a:r>
            <a:r>
              <a:rPr lang="hr-HR" sz="2200" dirty="0"/>
              <a:t> </a:t>
            </a:r>
            <a:r>
              <a:rPr lang="hr-HR" sz="2200" dirty="0" err="1"/>
              <a:t>identified</a:t>
            </a:r>
            <a:r>
              <a:rPr lang="hr-HR" sz="2200" dirty="0"/>
              <a:t> </a:t>
            </a:r>
            <a:r>
              <a:rPr lang="hr-HR" sz="2200" dirty="0" err="1"/>
              <a:t>with</a:t>
            </a:r>
            <a:r>
              <a:rPr lang="hr-HR" sz="2200" dirty="0"/>
              <a:t> </a:t>
            </a:r>
            <a:r>
              <a:rPr lang="hr-HR" sz="2200" dirty="0" err="1"/>
              <a:t>the</a:t>
            </a:r>
            <a:r>
              <a:rPr lang="hr-HR" sz="2200" dirty="0"/>
              <a:t> </a:t>
            </a:r>
            <a:r>
              <a:rPr lang="hr-HR" sz="2200" dirty="0" err="1"/>
              <a:t>participation</a:t>
            </a:r>
            <a:r>
              <a:rPr lang="hr-HR" sz="2200" dirty="0"/>
              <a:t> </a:t>
            </a:r>
            <a:r>
              <a:rPr lang="hr-HR" sz="2200" dirty="0" err="1"/>
              <a:t>of</a:t>
            </a:r>
            <a:r>
              <a:rPr lang="hr-HR" sz="2200" dirty="0"/>
              <a:t> </a:t>
            </a:r>
            <a:r>
              <a:rPr lang="hr-HR" sz="2200" dirty="0" err="1"/>
              <a:t>the</a:t>
            </a:r>
            <a:r>
              <a:rPr lang="hr-HR" sz="2200" dirty="0"/>
              <a:t> </a:t>
            </a:r>
            <a:r>
              <a:rPr lang="hr-HR" sz="2200" dirty="0" err="1"/>
              <a:t>communities</a:t>
            </a:r>
            <a:r>
              <a:rPr lang="hr-HR" sz="2200" dirty="0"/>
              <a:t> </a:t>
            </a:r>
            <a:r>
              <a:rPr lang="hr-HR" sz="2200" dirty="0" err="1"/>
              <a:t>and</a:t>
            </a:r>
            <a:r>
              <a:rPr lang="hr-HR" sz="2200" dirty="0"/>
              <a:t> </a:t>
            </a:r>
            <a:r>
              <a:rPr lang="hr-HR" sz="2200" dirty="0" err="1"/>
              <a:t>groups</a:t>
            </a:r>
            <a:r>
              <a:rPr lang="hr-HR" sz="2200" dirty="0"/>
              <a:t> </a:t>
            </a:r>
            <a:r>
              <a:rPr lang="hr-HR" sz="2200" dirty="0" err="1"/>
              <a:t>concerned</a:t>
            </a:r>
            <a:r>
              <a:rPr lang="hr-HR" sz="2200" dirty="0"/>
              <a:t>, </a:t>
            </a:r>
            <a:r>
              <a:rPr lang="hr-HR" sz="2200" dirty="0" err="1"/>
              <a:t>and</a:t>
            </a:r>
            <a:r>
              <a:rPr lang="hr-HR" sz="2200" dirty="0"/>
              <a:t> </a:t>
            </a:r>
            <a:r>
              <a:rPr lang="hr-HR" sz="2200" dirty="0" err="1"/>
              <a:t>of</a:t>
            </a:r>
            <a:r>
              <a:rPr lang="hr-HR" sz="2200" dirty="0"/>
              <a:t> </a:t>
            </a:r>
            <a:r>
              <a:rPr lang="hr-HR" sz="2200" dirty="0" err="1"/>
              <a:t>relevant</a:t>
            </a:r>
            <a:r>
              <a:rPr lang="hr-HR" sz="2200" dirty="0"/>
              <a:t> </a:t>
            </a:r>
            <a:r>
              <a:rPr lang="hr-HR" sz="2200" dirty="0" err="1"/>
              <a:t>nongovernmental</a:t>
            </a:r>
            <a:r>
              <a:rPr lang="hr-HR" sz="2200" dirty="0"/>
              <a:t> </a:t>
            </a:r>
            <a:r>
              <a:rPr lang="hr-HR" sz="2200" dirty="0" err="1"/>
              <a:t>organizations</a:t>
            </a:r>
            <a:r>
              <a:rPr lang="hr-HR" sz="2200" dirty="0"/>
              <a:t> (</a:t>
            </a:r>
            <a:r>
              <a:rPr lang="hr-HR" sz="2200" dirty="0" err="1"/>
              <a:t>Article</a:t>
            </a:r>
            <a:r>
              <a:rPr lang="hr-HR" sz="2200" dirty="0"/>
              <a:t> 11(b), </a:t>
            </a:r>
            <a:r>
              <a:rPr lang="hr-HR" sz="2200" dirty="0" err="1"/>
              <a:t>Ethical</a:t>
            </a:r>
            <a:r>
              <a:rPr lang="hr-HR" sz="2200" dirty="0"/>
              <a:t> </a:t>
            </a:r>
            <a:r>
              <a:rPr lang="hr-HR" sz="2200" dirty="0" err="1"/>
              <a:t>Principle</a:t>
            </a:r>
            <a:r>
              <a:rPr lang="hr-HR" sz="2200" dirty="0"/>
              <a:t> 1); ➢ </a:t>
            </a:r>
            <a:r>
              <a:rPr lang="hr-HR" sz="2200" dirty="0" err="1"/>
              <a:t>see</a:t>
            </a:r>
            <a:r>
              <a:rPr lang="hr-HR" sz="2200" dirty="0"/>
              <a:t> </a:t>
            </a:r>
            <a:r>
              <a:rPr lang="hr-HR" sz="2200" dirty="0" err="1"/>
              <a:t>paragraphs</a:t>
            </a:r>
            <a:r>
              <a:rPr lang="hr-HR" sz="2200" dirty="0"/>
              <a:t> 21-24: </a:t>
            </a:r>
            <a:r>
              <a:rPr lang="hr-HR" sz="2200" dirty="0" err="1"/>
              <a:t>Community</a:t>
            </a:r>
            <a:r>
              <a:rPr lang="hr-HR" sz="2200" dirty="0"/>
              <a:t> </a:t>
            </a:r>
            <a:r>
              <a:rPr lang="hr-HR" sz="2200" dirty="0" err="1"/>
              <a:t>Involvement</a:t>
            </a:r>
            <a:endParaRPr lang="hr-HR" sz="2200" dirty="0"/>
          </a:p>
          <a:p>
            <a:pPr marL="152400" indent="0">
              <a:lnSpc>
                <a:spcPct val="115000"/>
              </a:lnSpc>
              <a:buSzPts val="2800"/>
              <a:buNone/>
            </a:pPr>
            <a:endParaRPr lang="hr-HR" sz="2200" dirty="0"/>
          </a:p>
          <a:p>
            <a:pPr marL="152400" indent="0">
              <a:lnSpc>
                <a:spcPct val="115000"/>
              </a:lnSpc>
              <a:buSzPts val="2800"/>
              <a:buNone/>
            </a:pPr>
            <a:r>
              <a:rPr lang="hr-HR" sz="2200" dirty="0"/>
              <a:t>3) </a:t>
            </a:r>
            <a:r>
              <a:rPr lang="hr-HR" sz="2200" dirty="0" err="1"/>
              <a:t>should</a:t>
            </a:r>
            <a:r>
              <a:rPr lang="hr-HR" sz="2200" dirty="0"/>
              <a:t> </a:t>
            </a:r>
            <a:r>
              <a:rPr lang="hr-HR" sz="2200" dirty="0" err="1"/>
              <a:t>aim</a:t>
            </a:r>
            <a:r>
              <a:rPr lang="hr-HR" sz="2200" dirty="0"/>
              <a:t> to </a:t>
            </a:r>
            <a:r>
              <a:rPr lang="hr-HR" sz="2200" dirty="0" err="1"/>
              <a:t>be</a:t>
            </a:r>
            <a:r>
              <a:rPr lang="hr-HR" sz="2200" dirty="0"/>
              <a:t> </a:t>
            </a:r>
            <a:r>
              <a:rPr lang="hr-HR" sz="2200" dirty="0" err="1"/>
              <a:t>inclusive</a:t>
            </a:r>
            <a:r>
              <a:rPr lang="hr-HR" sz="2200" dirty="0"/>
              <a:t> (</a:t>
            </a:r>
            <a:r>
              <a:rPr lang="hr-HR" sz="2200" dirty="0" err="1"/>
              <a:t>Article</a:t>
            </a:r>
            <a:r>
              <a:rPr lang="hr-HR" sz="2200" dirty="0"/>
              <a:t> 11(b)); ➢ </a:t>
            </a:r>
            <a:r>
              <a:rPr lang="hr-HR" sz="2200" dirty="0" err="1"/>
              <a:t>see</a:t>
            </a:r>
            <a:r>
              <a:rPr lang="hr-HR" sz="2200" dirty="0"/>
              <a:t> </a:t>
            </a:r>
            <a:r>
              <a:rPr lang="hr-HR" sz="2200" dirty="0" err="1"/>
              <a:t>paragraphs</a:t>
            </a:r>
            <a:r>
              <a:rPr lang="hr-HR" sz="2200" dirty="0"/>
              <a:t> 25-26: </a:t>
            </a:r>
            <a:r>
              <a:rPr lang="hr-HR" sz="2200" dirty="0" err="1"/>
              <a:t>Inclusive</a:t>
            </a:r>
            <a:r>
              <a:rPr lang="hr-HR" sz="2200" dirty="0"/>
              <a:t> </a:t>
            </a:r>
            <a:r>
              <a:rPr lang="hr-HR" sz="2200" dirty="0" err="1"/>
              <a:t>Inventorying</a:t>
            </a:r>
            <a:r>
              <a:rPr lang="hr-HR" sz="2200" dirty="0"/>
              <a:t> </a:t>
            </a:r>
          </a:p>
          <a:p>
            <a:pPr marL="152400" indent="0">
              <a:lnSpc>
                <a:spcPct val="115000"/>
              </a:lnSpc>
              <a:buSzPts val="2800"/>
              <a:buNone/>
            </a:pPr>
            <a:endParaRPr lang="hr-HR" sz="2200" dirty="0"/>
          </a:p>
          <a:p>
            <a:pPr marL="152400" indent="0">
              <a:lnSpc>
                <a:spcPct val="115000"/>
              </a:lnSpc>
              <a:buSzPts val="2800"/>
              <a:buNone/>
            </a:pPr>
            <a:r>
              <a:rPr lang="hr-HR" sz="2200" dirty="0"/>
              <a:t>4) </a:t>
            </a:r>
            <a:r>
              <a:rPr lang="hr-HR" sz="2200" dirty="0" err="1"/>
              <a:t>should</a:t>
            </a:r>
            <a:r>
              <a:rPr lang="hr-HR" sz="2200" dirty="0"/>
              <a:t> </a:t>
            </a:r>
            <a:r>
              <a:rPr lang="hr-HR" sz="2200" dirty="0" err="1"/>
              <a:t>contain</a:t>
            </a:r>
            <a:r>
              <a:rPr lang="hr-HR" sz="2200" dirty="0"/>
              <a:t> </a:t>
            </a:r>
            <a:r>
              <a:rPr lang="hr-HR" sz="2200" dirty="0" err="1"/>
              <a:t>substantial</a:t>
            </a:r>
            <a:r>
              <a:rPr lang="hr-HR" sz="2200" dirty="0"/>
              <a:t> </a:t>
            </a:r>
            <a:r>
              <a:rPr lang="hr-HR" sz="2200" dirty="0" err="1"/>
              <a:t>information</a:t>
            </a:r>
            <a:r>
              <a:rPr lang="hr-HR" sz="2200" dirty="0"/>
              <a:t> </a:t>
            </a:r>
            <a:r>
              <a:rPr lang="hr-HR" sz="2200" dirty="0" err="1"/>
              <a:t>about</a:t>
            </a:r>
            <a:r>
              <a:rPr lang="hr-HR" sz="2200" dirty="0"/>
              <a:t> </a:t>
            </a:r>
            <a:r>
              <a:rPr lang="hr-HR" sz="2200" dirty="0" err="1"/>
              <a:t>the</a:t>
            </a:r>
            <a:r>
              <a:rPr lang="hr-HR" sz="2200" dirty="0"/>
              <a:t> </a:t>
            </a:r>
            <a:r>
              <a:rPr lang="hr-HR" sz="2200" dirty="0" err="1"/>
              <a:t>inventoried</a:t>
            </a:r>
            <a:r>
              <a:rPr lang="hr-HR" sz="2200" dirty="0"/>
              <a:t> </a:t>
            </a:r>
            <a:r>
              <a:rPr lang="hr-HR" sz="2200" dirty="0" err="1"/>
              <a:t>elements</a:t>
            </a:r>
            <a:r>
              <a:rPr lang="hr-HR" sz="2200" dirty="0"/>
              <a:t> (</a:t>
            </a:r>
            <a:r>
              <a:rPr lang="hr-HR" sz="2200" dirty="0" err="1"/>
              <a:t>Article</a:t>
            </a:r>
            <a:r>
              <a:rPr lang="hr-HR" sz="2200" dirty="0"/>
              <a:t> 12.1); ➢ </a:t>
            </a:r>
            <a:r>
              <a:rPr lang="hr-HR" sz="2200" dirty="0" err="1"/>
              <a:t>see</a:t>
            </a:r>
            <a:r>
              <a:rPr lang="hr-HR" sz="2200" dirty="0"/>
              <a:t> </a:t>
            </a:r>
            <a:r>
              <a:rPr lang="hr-HR" sz="2200" dirty="0" err="1"/>
              <a:t>paragraphs</a:t>
            </a:r>
            <a:r>
              <a:rPr lang="hr-HR" sz="2200" dirty="0"/>
              <a:t> 27-28: </a:t>
            </a:r>
            <a:r>
              <a:rPr lang="hr-HR" sz="2200" dirty="0" err="1"/>
              <a:t>Substantial</a:t>
            </a:r>
            <a:r>
              <a:rPr lang="hr-HR" sz="2200" dirty="0"/>
              <a:t> </a:t>
            </a:r>
            <a:r>
              <a:rPr lang="hr-HR" sz="2200" dirty="0" err="1"/>
              <a:t>Information</a:t>
            </a:r>
            <a:endParaRPr lang="hr-HR" sz="2200" dirty="0"/>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15192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ct val="113888"/>
              <a:buNone/>
            </a:pPr>
            <a:r>
              <a:rPr lang="hr-HR" b="1" dirty="0">
                <a:solidFill>
                  <a:schemeClr val="lt1"/>
                </a:solidFill>
              </a:rPr>
              <a:t>THE 8 GUIDING PRINCIPLES</a:t>
            </a:r>
            <a:endParaRPr b="1" dirty="0">
              <a:solidFill>
                <a:schemeClr val="lt1"/>
              </a:solidFill>
            </a:endParaRPr>
          </a:p>
        </p:txBody>
      </p:sp>
      <p:sp>
        <p:nvSpPr>
          <p:cNvPr id="176" name="Google Shape;176;g23738f4d393_0_414"/>
          <p:cNvSpPr txBox="1">
            <a:spLocks noGrp="1"/>
          </p:cNvSpPr>
          <p:nvPr>
            <p:ph type="body" idx="1"/>
          </p:nvPr>
        </p:nvSpPr>
        <p:spPr>
          <a:xfrm>
            <a:off x="410966" y="1099335"/>
            <a:ext cx="9584859" cy="5062587"/>
          </a:xfrm>
          <a:prstGeom prst="rect">
            <a:avLst/>
          </a:prstGeom>
          <a:noFill/>
          <a:ln>
            <a:noFill/>
          </a:ln>
        </p:spPr>
        <p:txBody>
          <a:bodyPr spcFirstLastPara="1" wrap="square" lIns="121900" tIns="121900" rIns="121900" bIns="121900" anchor="t" anchorCtr="0">
            <a:noAutofit/>
          </a:bodyPr>
          <a:lstStyle/>
          <a:p>
            <a:pPr marL="152400" indent="0">
              <a:lnSpc>
                <a:spcPct val="115000"/>
              </a:lnSpc>
              <a:buSzPts val="2800"/>
              <a:buNone/>
            </a:pPr>
            <a:endParaRPr lang="hr-HR" dirty="0"/>
          </a:p>
          <a:p>
            <a:pPr marL="152400" indent="0">
              <a:lnSpc>
                <a:spcPct val="115000"/>
              </a:lnSpc>
              <a:buSzPts val="2800"/>
              <a:buNone/>
            </a:pPr>
            <a:r>
              <a:rPr lang="hr-HR" sz="2200" dirty="0"/>
              <a:t>5) </a:t>
            </a:r>
            <a:r>
              <a:rPr lang="hr-HR" sz="2200" dirty="0" err="1"/>
              <a:t>should</a:t>
            </a:r>
            <a:r>
              <a:rPr lang="hr-HR" sz="2200" dirty="0"/>
              <a:t> </a:t>
            </a:r>
            <a:r>
              <a:rPr lang="hr-HR" sz="2200" dirty="0" err="1"/>
              <a:t>be</a:t>
            </a:r>
            <a:r>
              <a:rPr lang="hr-HR" sz="2200" dirty="0"/>
              <a:t> </a:t>
            </a:r>
            <a:r>
              <a:rPr lang="hr-HR" sz="2200" dirty="0" err="1"/>
              <a:t>designed</a:t>
            </a:r>
            <a:r>
              <a:rPr lang="hr-HR" sz="2200" dirty="0"/>
              <a:t> </a:t>
            </a:r>
            <a:r>
              <a:rPr lang="hr-HR" sz="2200" dirty="0" err="1"/>
              <a:t>in</a:t>
            </a:r>
            <a:r>
              <a:rPr lang="hr-HR" sz="2200" dirty="0"/>
              <a:t> </a:t>
            </a:r>
            <a:r>
              <a:rPr lang="hr-HR" sz="2200" dirty="0" err="1"/>
              <a:t>such</a:t>
            </a:r>
            <a:r>
              <a:rPr lang="hr-HR" sz="2200" dirty="0"/>
              <a:t> a </a:t>
            </a:r>
            <a:r>
              <a:rPr lang="hr-HR" sz="2200" dirty="0" err="1"/>
              <a:t>way</a:t>
            </a:r>
            <a:r>
              <a:rPr lang="hr-HR" sz="2200" dirty="0"/>
              <a:t> </a:t>
            </a:r>
            <a:r>
              <a:rPr lang="hr-HR" sz="2200" dirty="0" err="1"/>
              <a:t>that</a:t>
            </a:r>
            <a:r>
              <a:rPr lang="hr-HR" sz="2200" dirty="0"/>
              <a:t> </a:t>
            </a:r>
            <a:r>
              <a:rPr lang="hr-HR" sz="2200" dirty="0" err="1"/>
              <a:t>they</a:t>
            </a:r>
            <a:r>
              <a:rPr lang="hr-HR" sz="2200" dirty="0"/>
              <a:t> </a:t>
            </a:r>
            <a:r>
              <a:rPr lang="hr-HR" sz="2200" dirty="0" err="1"/>
              <a:t>contribute</a:t>
            </a:r>
            <a:r>
              <a:rPr lang="hr-HR" sz="2200" dirty="0"/>
              <a:t> to </a:t>
            </a:r>
            <a:r>
              <a:rPr lang="hr-HR" sz="2200" dirty="0" err="1"/>
              <a:t>the</a:t>
            </a:r>
            <a:r>
              <a:rPr lang="hr-HR" sz="2200" dirty="0"/>
              <a:t> </a:t>
            </a:r>
            <a:r>
              <a:rPr lang="hr-HR" sz="2200" dirty="0" err="1"/>
              <a:t>purposes</a:t>
            </a:r>
            <a:r>
              <a:rPr lang="hr-HR" sz="2200" dirty="0"/>
              <a:t> </a:t>
            </a:r>
            <a:r>
              <a:rPr lang="hr-HR" sz="2200" dirty="0" err="1"/>
              <a:t>of</a:t>
            </a:r>
            <a:r>
              <a:rPr lang="hr-HR" sz="2200" dirty="0"/>
              <a:t> </a:t>
            </a:r>
            <a:r>
              <a:rPr lang="hr-HR" sz="2200" dirty="0" err="1"/>
              <a:t>the</a:t>
            </a:r>
            <a:r>
              <a:rPr lang="hr-HR" sz="2200" dirty="0"/>
              <a:t> </a:t>
            </a:r>
            <a:r>
              <a:rPr lang="hr-HR" sz="2200" dirty="0" err="1"/>
              <a:t>Convention</a:t>
            </a:r>
            <a:r>
              <a:rPr lang="hr-HR" sz="2200" dirty="0"/>
              <a:t>, </a:t>
            </a:r>
            <a:r>
              <a:rPr lang="hr-HR" sz="2200" dirty="0" err="1"/>
              <a:t>safeguarding</a:t>
            </a:r>
            <a:r>
              <a:rPr lang="hr-HR" sz="2200" dirty="0"/>
              <a:t> </a:t>
            </a:r>
            <a:r>
              <a:rPr lang="hr-HR" sz="2200" dirty="0" err="1"/>
              <a:t>in</a:t>
            </a:r>
            <a:r>
              <a:rPr lang="hr-HR" sz="2200" dirty="0"/>
              <a:t> </a:t>
            </a:r>
            <a:r>
              <a:rPr lang="hr-HR" sz="2200" dirty="0" err="1"/>
              <a:t>the</a:t>
            </a:r>
            <a:r>
              <a:rPr lang="hr-HR" sz="2200" dirty="0"/>
              <a:t> </a:t>
            </a:r>
            <a:r>
              <a:rPr lang="hr-HR" sz="2200" dirty="0" err="1"/>
              <a:t>first</a:t>
            </a:r>
            <a:r>
              <a:rPr lang="hr-HR" sz="2200" dirty="0"/>
              <a:t> place (</a:t>
            </a:r>
            <a:r>
              <a:rPr lang="hr-HR" sz="2200" dirty="0" err="1"/>
              <a:t>Article</a:t>
            </a:r>
            <a:r>
              <a:rPr lang="hr-HR" sz="2200" dirty="0"/>
              <a:t> 12.1); ➢ </a:t>
            </a:r>
            <a:r>
              <a:rPr lang="hr-HR" sz="2200" dirty="0" err="1"/>
              <a:t>see</a:t>
            </a:r>
            <a:r>
              <a:rPr lang="hr-HR" sz="2200" dirty="0"/>
              <a:t> </a:t>
            </a:r>
            <a:r>
              <a:rPr lang="hr-HR" sz="2200" dirty="0" err="1"/>
              <a:t>paragraphs</a:t>
            </a:r>
            <a:r>
              <a:rPr lang="hr-HR" sz="2200" dirty="0"/>
              <a:t> 29-30: </a:t>
            </a:r>
            <a:r>
              <a:rPr lang="hr-HR" sz="2200" dirty="0" err="1"/>
              <a:t>Purposes</a:t>
            </a:r>
            <a:r>
              <a:rPr lang="hr-HR" sz="2200" dirty="0"/>
              <a:t> </a:t>
            </a:r>
            <a:r>
              <a:rPr lang="hr-HR" sz="2200" dirty="0" err="1"/>
              <a:t>of</a:t>
            </a:r>
            <a:r>
              <a:rPr lang="hr-HR" sz="2200" dirty="0"/>
              <a:t> </a:t>
            </a:r>
            <a:r>
              <a:rPr lang="hr-HR" sz="2200" dirty="0" err="1"/>
              <a:t>Inventorying</a:t>
            </a:r>
            <a:r>
              <a:rPr lang="hr-HR" sz="2200" dirty="0"/>
              <a:t> </a:t>
            </a:r>
          </a:p>
          <a:p>
            <a:pPr marL="152400" indent="0">
              <a:lnSpc>
                <a:spcPct val="115000"/>
              </a:lnSpc>
              <a:buSzPts val="2800"/>
              <a:buNone/>
            </a:pPr>
            <a:endParaRPr lang="hr-HR" sz="2200" dirty="0"/>
          </a:p>
          <a:p>
            <a:pPr marL="152400" indent="0">
              <a:lnSpc>
                <a:spcPct val="115000"/>
              </a:lnSpc>
              <a:buSzPts val="2800"/>
              <a:buNone/>
            </a:pPr>
            <a:r>
              <a:rPr lang="hr-HR" sz="2200" dirty="0"/>
              <a:t>6) </a:t>
            </a:r>
            <a:r>
              <a:rPr lang="hr-HR" sz="2200" dirty="0" err="1"/>
              <a:t>should</a:t>
            </a:r>
            <a:r>
              <a:rPr lang="hr-HR" sz="2200" dirty="0"/>
              <a:t> </a:t>
            </a:r>
            <a:r>
              <a:rPr lang="hr-HR" sz="2200" dirty="0" err="1"/>
              <a:t>be</a:t>
            </a:r>
            <a:r>
              <a:rPr lang="hr-HR" sz="2200" dirty="0"/>
              <a:t> </a:t>
            </a:r>
            <a:r>
              <a:rPr lang="hr-HR" sz="2200" dirty="0" err="1"/>
              <a:t>regularly</a:t>
            </a:r>
            <a:r>
              <a:rPr lang="hr-HR" sz="2200" dirty="0"/>
              <a:t> </a:t>
            </a:r>
            <a:r>
              <a:rPr lang="hr-HR" sz="2200" dirty="0" err="1"/>
              <a:t>updated</a:t>
            </a:r>
            <a:r>
              <a:rPr lang="hr-HR" sz="2200" dirty="0"/>
              <a:t> (</a:t>
            </a:r>
            <a:r>
              <a:rPr lang="hr-HR" sz="2200" dirty="0" err="1"/>
              <a:t>Article</a:t>
            </a:r>
            <a:r>
              <a:rPr lang="hr-HR" sz="2200" dirty="0"/>
              <a:t> 12.1), </a:t>
            </a:r>
            <a:r>
              <a:rPr lang="hr-HR" sz="2200" dirty="0" err="1"/>
              <a:t>with</a:t>
            </a:r>
            <a:r>
              <a:rPr lang="hr-HR" sz="2200" dirty="0"/>
              <a:t> </a:t>
            </a:r>
            <a:r>
              <a:rPr lang="hr-HR" sz="2200" dirty="0" err="1"/>
              <a:t>the</a:t>
            </a:r>
            <a:r>
              <a:rPr lang="hr-HR" sz="2200" dirty="0"/>
              <a:t> </a:t>
            </a:r>
            <a:r>
              <a:rPr lang="hr-HR" sz="2200" dirty="0" err="1"/>
              <a:t>participation</a:t>
            </a:r>
            <a:r>
              <a:rPr lang="hr-HR" sz="2200" dirty="0"/>
              <a:t> </a:t>
            </a:r>
            <a:r>
              <a:rPr lang="hr-HR" sz="2200" dirty="0" err="1"/>
              <a:t>of</a:t>
            </a:r>
            <a:r>
              <a:rPr lang="hr-HR" sz="2200" dirty="0"/>
              <a:t> </a:t>
            </a:r>
            <a:r>
              <a:rPr lang="hr-HR" sz="2200" dirty="0" err="1"/>
              <a:t>the</a:t>
            </a:r>
            <a:r>
              <a:rPr lang="hr-HR" sz="2200" dirty="0"/>
              <a:t> </a:t>
            </a:r>
            <a:r>
              <a:rPr lang="hr-HR" sz="2200" dirty="0" err="1"/>
              <a:t>communities</a:t>
            </a:r>
            <a:r>
              <a:rPr lang="hr-HR" sz="2200" dirty="0"/>
              <a:t>, </a:t>
            </a:r>
            <a:r>
              <a:rPr lang="hr-HR" sz="2200" dirty="0" err="1"/>
              <a:t>groups</a:t>
            </a:r>
            <a:r>
              <a:rPr lang="hr-HR" sz="2200" dirty="0"/>
              <a:t> </a:t>
            </a:r>
            <a:r>
              <a:rPr lang="hr-HR" sz="2200" dirty="0" err="1"/>
              <a:t>and</a:t>
            </a:r>
            <a:r>
              <a:rPr lang="hr-HR" sz="2200" dirty="0"/>
              <a:t> </a:t>
            </a:r>
            <a:r>
              <a:rPr lang="hr-HR" sz="2200" dirty="0" err="1"/>
              <a:t>individuals</a:t>
            </a:r>
            <a:r>
              <a:rPr lang="hr-HR" sz="2200" dirty="0"/>
              <a:t> </a:t>
            </a:r>
            <a:r>
              <a:rPr lang="hr-HR" sz="2200" dirty="0" err="1"/>
              <a:t>concerned</a:t>
            </a:r>
            <a:r>
              <a:rPr lang="hr-HR" sz="2200" dirty="0"/>
              <a:t> (</a:t>
            </a:r>
            <a:r>
              <a:rPr lang="hr-HR" sz="2200" dirty="0" err="1"/>
              <a:t>Article</a:t>
            </a:r>
            <a:r>
              <a:rPr lang="hr-HR" sz="2200" dirty="0"/>
              <a:t> 15); ➢ </a:t>
            </a:r>
            <a:r>
              <a:rPr lang="hr-HR" sz="2200" dirty="0" err="1"/>
              <a:t>see</a:t>
            </a:r>
            <a:r>
              <a:rPr lang="hr-HR" sz="2200" dirty="0"/>
              <a:t> </a:t>
            </a:r>
            <a:r>
              <a:rPr lang="hr-HR" sz="2200" dirty="0" err="1"/>
              <a:t>paragraphs</a:t>
            </a:r>
            <a:r>
              <a:rPr lang="hr-HR" sz="2200" dirty="0"/>
              <a:t> 31-32: </a:t>
            </a:r>
            <a:r>
              <a:rPr lang="hr-HR" sz="2200" dirty="0" err="1"/>
              <a:t>Updating</a:t>
            </a:r>
            <a:endParaRPr lang="hr-HR" sz="2200" dirty="0"/>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690366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ct val="113888"/>
              <a:buNone/>
            </a:pPr>
            <a:r>
              <a:rPr lang="hr-HR" b="1" dirty="0">
                <a:solidFill>
                  <a:schemeClr val="lt1"/>
                </a:solidFill>
              </a:rPr>
              <a:t>THE 8 GUIDING PRINCIPLES</a:t>
            </a:r>
            <a:endParaRPr b="1" dirty="0">
              <a:solidFill>
                <a:schemeClr val="lt1"/>
              </a:solidFill>
            </a:endParaRPr>
          </a:p>
        </p:txBody>
      </p:sp>
      <p:sp>
        <p:nvSpPr>
          <p:cNvPr id="176" name="Google Shape;176;g23738f4d393_0_414"/>
          <p:cNvSpPr txBox="1">
            <a:spLocks noGrp="1"/>
          </p:cNvSpPr>
          <p:nvPr>
            <p:ph type="body" idx="1"/>
          </p:nvPr>
        </p:nvSpPr>
        <p:spPr>
          <a:xfrm>
            <a:off x="410966" y="1099335"/>
            <a:ext cx="9584859" cy="5062587"/>
          </a:xfrm>
          <a:prstGeom prst="rect">
            <a:avLst/>
          </a:prstGeom>
          <a:noFill/>
          <a:ln>
            <a:noFill/>
          </a:ln>
        </p:spPr>
        <p:txBody>
          <a:bodyPr spcFirstLastPara="1" wrap="square" lIns="121900" tIns="121900" rIns="121900" bIns="121900" anchor="t" anchorCtr="0">
            <a:noAutofit/>
          </a:bodyPr>
          <a:lstStyle/>
          <a:p>
            <a:pPr marL="152400" indent="0">
              <a:lnSpc>
                <a:spcPct val="115000"/>
              </a:lnSpc>
              <a:buSzPts val="2800"/>
              <a:buNone/>
            </a:pPr>
            <a:endParaRPr lang="hr-HR" dirty="0"/>
          </a:p>
          <a:p>
            <a:pPr marL="152400" indent="0">
              <a:lnSpc>
                <a:spcPct val="115000"/>
              </a:lnSpc>
              <a:buSzPts val="2800"/>
              <a:buNone/>
            </a:pPr>
            <a:r>
              <a:rPr lang="hr-HR" sz="2200" dirty="0"/>
              <a:t>7) </a:t>
            </a:r>
            <a:r>
              <a:rPr lang="hr-HR" sz="2200" dirty="0" err="1"/>
              <a:t>should</a:t>
            </a:r>
            <a:r>
              <a:rPr lang="hr-HR" sz="2200" dirty="0"/>
              <a:t> </a:t>
            </a:r>
            <a:r>
              <a:rPr lang="hr-HR" sz="2200" dirty="0" err="1"/>
              <a:t>be</a:t>
            </a:r>
            <a:r>
              <a:rPr lang="hr-HR" sz="2200" dirty="0"/>
              <a:t> </a:t>
            </a:r>
            <a:r>
              <a:rPr lang="hr-HR" sz="2200" dirty="0" err="1"/>
              <a:t>reported</a:t>
            </a:r>
            <a:r>
              <a:rPr lang="hr-HR" sz="2200" dirty="0"/>
              <a:t> </a:t>
            </a:r>
            <a:r>
              <a:rPr lang="hr-HR" sz="2200" dirty="0" err="1"/>
              <a:t>about</a:t>
            </a:r>
            <a:r>
              <a:rPr lang="hr-HR" sz="2200" dirty="0"/>
              <a:t> </a:t>
            </a:r>
            <a:r>
              <a:rPr lang="hr-HR" sz="2200" dirty="0" err="1"/>
              <a:t>in</a:t>
            </a:r>
            <a:r>
              <a:rPr lang="hr-HR" sz="2200" dirty="0"/>
              <a:t> </a:t>
            </a:r>
            <a:r>
              <a:rPr lang="hr-HR" sz="2200" dirty="0" err="1"/>
              <a:t>the</a:t>
            </a:r>
            <a:r>
              <a:rPr lang="hr-HR" sz="2200" dirty="0"/>
              <a:t> </a:t>
            </a:r>
            <a:r>
              <a:rPr lang="hr-HR" sz="2200" dirty="0" err="1"/>
              <a:t>six-yearly</a:t>
            </a:r>
            <a:r>
              <a:rPr lang="hr-HR" sz="2200" dirty="0"/>
              <a:t> </a:t>
            </a:r>
            <a:r>
              <a:rPr lang="hr-HR" sz="2200" dirty="0" err="1"/>
              <a:t>periodic</a:t>
            </a:r>
            <a:r>
              <a:rPr lang="hr-HR" sz="2200" dirty="0"/>
              <a:t> </a:t>
            </a:r>
            <a:r>
              <a:rPr lang="hr-HR" sz="2200" dirty="0" err="1"/>
              <a:t>reports</a:t>
            </a:r>
            <a:r>
              <a:rPr lang="hr-HR" sz="2200" dirty="0"/>
              <a:t> </a:t>
            </a:r>
            <a:r>
              <a:rPr lang="hr-HR" sz="2200" dirty="0" err="1"/>
              <a:t>that</a:t>
            </a:r>
            <a:r>
              <a:rPr lang="hr-HR" sz="2200" dirty="0"/>
              <a:t> </a:t>
            </a:r>
            <a:r>
              <a:rPr lang="hr-HR" sz="2200" dirty="0" err="1"/>
              <a:t>States</a:t>
            </a:r>
            <a:r>
              <a:rPr lang="hr-HR" sz="2200" dirty="0"/>
              <a:t> </a:t>
            </a:r>
            <a:r>
              <a:rPr lang="hr-HR" sz="2200" dirty="0" err="1"/>
              <a:t>Parties</a:t>
            </a:r>
            <a:r>
              <a:rPr lang="hr-HR" sz="2200" dirty="0"/>
              <a:t> </a:t>
            </a:r>
            <a:r>
              <a:rPr lang="hr-HR" sz="2200" dirty="0" err="1"/>
              <a:t>have</a:t>
            </a:r>
            <a:r>
              <a:rPr lang="hr-HR" sz="2200" dirty="0"/>
              <a:t> to </a:t>
            </a:r>
            <a:r>
              <a:rPr lang="hr-HR" sz="2200" dirty="0" err="1"/>
              <a:t>submit</a:t>
            </a:r>
            <a:r>
              <a:rPr lang="hr-HR" sz="2200" dirty="0"/>
              <a:t> to </a:t>
            </a:r>
            <a:r>
              <a:rPr lang="hr-HR" sz="2200" dirty="0" err="1"/>
              <a:t>the</a:t>
            </a:r>
            <a:r>
              <a:rPr lang="hr-HR" sz="2200" dirty="0"/>
              <a:t> </a:t>
            </a:r>
            <a:r>
              <a:rPr lang="hr-HR" sz="2200" dirty="0" err="1"/>
              <a:t>Committee</a:t>
            </a:r>
            <a:r>
              <a:rPr lang="hr-HR" sz="2200" dirty="0"/>
              <a:t> (</a:t>
            </a:r>
            <a:r>
              <a:rPr lang="hr-HR" sz="2200" dirty="0" err="1"/>
              <a:t>Article</a:t>
            </a:r>
            <a:r>
              <a:rPr lang="hr-HR" sz="2200" dirty="0"/>
              <a:t> 12.2); ➢ </a:t>
            </a:r>
            <a:r>
              <a:rPr lang="hr-HR" sz="2200" dirty="0" err="1"/>
              <a:t>see</a:t>
            </a:r>
            <a:r>
              <a:rPr lang="hr-HR" sz="2200" dirty="0"/>
              <a:t> </a:t>
            </a:r>
            <a:r>
              <a:rPr lang="hr-HR" sz="2200" dirty="0" err="1"/>
              <a:t>paragraph</a:t>
            </a:r>
            <a:r>
              <a:rPr lang="hr-HR" sz="2200" dirty="0"/>
              <a:t> 33: </a:t>
            </a:r>
            <a:r>
              <a:rPr lang="hr-HR" sz="2200" dirty="0" err="1"/>
              <a:t>Reporting</a:t>
            </a:r>
            <a:r>
              <a:rPr lang="hr-HR" sz="2200" dirty="0"/>
              <a:t> </a:t>
            </a:r>
            <a:r>
              <a:rPr lang="hr-HR" sz="2200" dirty="0" err="1"/>
              <a:t>about</a:t>
            </a:r>
            <a:r>
              <a:rPr lang="hr-HR" sz="2200" dirty="0"/>
              <a:t> </a:t>
            </a:r>
            <a:r>
              <a:rPr lang="hr-HR" sz="2200" dirty="0" err="1"/>
              <a:t>inventorying</a:t>
            </a:r>
            <a:r>
              <a:rPr lang="hr-HR" sz="2200" dirty="0"/>
              <a:t> </a:t>
            </a:r>
          </a:p>
          <a:p>
            <a:pPr marL="152400" indent="0">
              <a:lnSpc>
                <a:spcPct val="115000"/>
              </a:lnSpc>
              <a:buSzPts val="2800"/>
              <a:buNone/>
            </a:pPr>
            <a:endParaRPr lang="hr-HR" sz="2200" dirty="0"/>
          </a:p>
          <a:p>
            <a:pPr marL="152400" indent="0">
              <a:lnSpc>
                <a:spcPct val="115000"/>
              </a:lnSpc>
              <a:buSzPts val="2800"/>
              <a:buNone/>
            </a:pPr>
            <a:r>
              <a:rPr lang="hr-HR" sz="2200" dirty="0"/>
              <a:t>8) </a:t>
            </a:r>
            <a:r>
              <a:rPr lang="hr-HR" sz="2200" dirty="0" err="1"/>
              <a:t>should</a:t>
            </a:r>
            <a:r>
              <a:rPr lang="hr-HR" sz="2200" dirty="0"/>
              <a:t> </a:t>
            </a:r>
            <a:r>
              <a:rPr lang="hr-HR" sz="2200" dirty="0" err="1"/>
              <a:t>respect</a:t>
            </a:r>
            <a:r>
              <a:rPr lang="hr-HR" sz="2200" dirty="0"/>
              <a:t> </a:t>
            </a:r>
            <a:r>
              <a:rPr lang="hr-HR" sz="2200" dirty="0" err="1"/>
              <a:t>customary</a:t>
            </a:r>
            <a:r>
              <a:rPr lang="hr-HR" sz="2200" dirty="0"/>
              <a:t> </a:t>
            </a:r>
            <a:r>
              <a:rPr lang="hr-HR" sz="2200" dirty="0" err="1"/>
              <a:t>practices</a:t>
            </a:r>
            <a:r>
              <a:rPr lang="hr-HR" sz="2200" dirty="0"/>
              <a:t> </a:t>
            </a:r>
            <a:r>
              <a:rPr lang="hr-HR" sz="2200" dirty="0" err="1"/>
              <a:t>concerning</a:t>
            </a:r>
            <a:r>
              <a:rPr lang="hr-HR" sz="2200" dirty="0"/>
              <a:t> </a:t>
            </a:r>
            <a:r>
              <a:rPr lang="hr-HR" sz="2200" dirty="0" err="1"/>
              <a:t>access</a:t>
            </a:r>
            <a:r>
              <a:rPr lang="hr-HR" sz="2200" dirty="0"/>
              <a:t> to </a:t>
            </a:r>
            <a:r>
              <a:rPr lang="hr-HR" sz="2200" dirty="0" err="1"/>
              <a:t>intangible</a:t>
            </a:r>
            <a:r>
              <a:rPr lang="hr-HR" sz="2200" dirty="0"/>
              <a:t> </a:t>
            </a:r>
            <a:r>
              <a:rPr lang="hr-HR" sz="2200" dirty="0" err="1"/>
              <a:t>cultural</a:t>
            </a:r>
            <a:r>
              <a:rPr lang="hr-HR" sz="2200" dirty="0"/>
              <a:t> </a:t>
            </a:r>
            <a:r>
              <a:rPr lang="hr-HR" sz="2200" dirty="0" err="1"/>
              <a:t>heritage</a:t>
            </a:r>
            <a:r>
              <a:rPr lang="hr-HR" sz="2200" dirty="0"/>
              <a:t> (</a:t>
            </a:r>
            <a:r>
              <a:rPr lang="hr-HR" sz="2200" dirty="0" err="1"/>
              <a:t>Article</a:t>
            </a:r>
            <a:r>
              <a:rPr lang="hr-HR" sz="2200" dirty="0"/>
              <a:t> 13(d)(ii)). ➢ </a:t>
            </a:r>
            <a:r>
              <a:rPr lang="hr-HR" sz="2200" dirty="0" err="1"/>
              <a:t>see</a:t>
            </a:r>
            <a:r>
              <a:rPr lang="hr-HR" sz="2200" dirty="0"/>
              <a:t> </a:t>
            </a:r>
            <a:r>
              <a:rPr lang="hr-HR" sz="2200" dirty="0" err="1"/>
              <a:t>paragraphs</a:t>
            </a:r>
            <a:r>
              <a:rPr lang="hr-HR" sz="2200" dirty="0"/>
              <a:t> 34-35: Access</a:t>
            </a: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4108841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ct val="113888"/>
              <a:buNone/>
            </a:pPr>
            <a:r>
              <a:rPr lang="hr-HR" b="1" dirty="0">
                <a:solidFill>
                  <a:schemeClr val="lt1"/>
                </a:solidFill>
              </a:rPr>
              <a:t>OVERALL RESULTS FRAMEWORK</a:t>
            </a:r>
            <a:endParaRPr b="1" dirty="0">
              <a:solidFill>
                <a:schemeClr val="lt1"/>
              </a:solidFill>
            </a:endParaRPr>
          </a:p>
        </p:txBody>
      </p:sp>
      <p:sp>
        <p:nvSpPr>
          <p:cNvPr id="176" name="Google Shape;176;g23738f4d393_0_414"/>
          <p:cNvSpPr txBox="1">
            <a:spLocks noGrp="1"/>
          </p:cNvSpPr>
          <p:nvPr>
            <p:ph type="body" idx="1"/>
          </p:nvPr>
        </p:nvSpPr>
        <p:spPr>
          <a:xfrm>
            <a:off x="359596" y="1407560"/>
            <a:ext cx="9965001" cy="4754362"/>
          </a:xfrm>
          <a:prstGeom prst="rect">
            <a:avLst/>
          </a:prstGeom>
          <a:noFill/>
          <a:ln>
            <a:noFill/>
          </a:ln>
        </p:spPr>
        <p:txBody>
          <a:bodyPr spcFirstLastPara="1" wrap="square" lIns="121900" tIns="121900" rIns="121900" bIns="121900" anchor="t" anchorCtr="0">
            <a:noAutofit/>
          </a:bodyPr>
          <a:lstStyle/>
          <a:p>
            <a:pPr marL="114300" indent="0">
              <a:buNone/>
            </a:pPr>
            <a:endParaRPr lang="hr-HR" dirty="0"/>
          </a:p>
          <a:p>
            <a:pPr marL="114300" indent="0">
              <a:buNone/>
            </a:pPr>
            <a:r>
              <a:rPr lang="hr-HR" dirty="0"/>
              <a:t>Core </a:t>
            </a:r>
            <a:r>
              <a:rPr lang="hr-HR" dirty="0" err="1"/>
              <a:t>Indicator</a:t>
            </a:r>
            <a:r>
              <a:rPr lang="hr-HR" dirty="0"/>
              <a:t>(s)</a:t>
            </a:r>
          </a:p>
          <a:p>
            <a:pPr marL="114300" indent="0">
              <a:buNone/>
            </a:pPr>
            <a:endParaRPr lang="hr-HR" dirty="0"/>
          </a:p>
          <a:p>
            <a:pPr marL="114300" indent="0">
              <a:buNone/>
            </a:pPr>
            <a:r>
              <a:rPr lang="hr-HR" dirty="0"/>
              <a:t>7. </a:t>
            </a:r>
            <a:r>
              <a:rPr lang="hr-HR" dirty="0" err="1"/>
              <a:t>Extent</a:t>
            </a:r>
            <a:r>
              <a:rPr lang="hr-HR" dirty="0"/>
              <a:t> to </a:t>
            </a:r>
            <a:r>
              <a:rPr lang="hr-HR" dirty="0" err="1"/>
              <a:t>which</a:t>
            </a:r>
            <a:r>
              <a:rPr lang="hr-HR" dirty="0"/>
              <a:t> </a:t>
            </a:r>
            <a:r>
              <a:rPr lang="hr-HR" dirty="0" err="1"/>
              <a:t>inventories</a:t>
            </a:r>
            <a:endParaRPr lang="hr-HR" dirty="0"/>
          </a:p>
          <a:p>
            <a:pPr marL="114300" indent="0">
              <a:buNone/>
            </a:pPr>
            <a:r>
              <a:rPr lang="hr-HR" dirty="0" err="1"/>
              <a:t>reflect</a:t>
            </a:r>
            <a:r>
              <a:rPr lang="hr-HR" dirty="0"/>
              <a:t> </a:t>
            </a:r>
            <a:r>
              <a:rPr lang="hr-HR" dirty="0" err="1"/>
              <a:t>the</a:t>
            </a:r>
            <a:r>
              <a:rPr lang="hr-HR" dirty="0"/>
              <a:t> </a:t>
            </a:r>
            <a:r>
              <a:rPr lang="hr-HR" dirty="0" err="1"/>
              <a:t>diversity</a:t>
            </a:r>
            <a:r>
              <a:rPr lang="hr-HR" dirty="0"/>
              <a:t> </a:t>
            </a:r>
            <a:r>
              <a:rPr lang="hr-HR" dirty="0" err="1"/>
              <a:t>of</a:t>
            </a:r>
            <a:r>
              <a:rPr lang="hr-HR" dirty="0"/>
              <a:t> ICH </a:t>
            </a:r>
            <a:r>
              <a:rPr lang="hr-HR" dirty="0" err="1"/>
              <a:t>and</a:t>
            </a:r>
            <a:endParaRPr lang="hr-HR" dirty="0"/>
          </a:p>
          <a:p>
            <a:pPr marL="114300" indent="0">
              <a:buNone/>
            </a:pPr>
            <a:r>
              <a:rPr lang="hr-HR" dirty="0" err="1"/>
              <a:t>contribute</a:t>
            </a:r>
            <a:r>
              <a:rPr lang="hr-HR" dirty="0"/>
              <a:t> to </a:t>
            </a:r>
            <a:r>
              <a:rPr lang="hr-HR" dirty="0" err="1"/>
              <a:t>safeguarding</a:t>
            </a:r>
            <a:endParaRPr lang="hr-HR" dirty="0"/>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pic>
        <p:nvPicPr>
          <p:cNvPr id="3" name="Picture 2">
            <a:extLst>
              <a:ext uri="{FF2B5EF4-FFF2-40B4-BE49-F238E27FC236}">
                <a16:creationId xmlns:a16="http://schemas.microsoft.com/office/drawing/2014/main" id="{FCA2F761-A177-F949-A607-27BBEF0F9EA2}"/>
              </a:ext>
            </a:extLst>
          </p:cNvPr>
          <p:cNvPicPr>
            <a:picLocks noChangeAspect="1"/>
          </p:cNvPicPr>
          <p:nvPr/>
        </p:nvPicPr>
        <p:blipFill>
          <a:blip r:embed="rId4"/>
          <a:stretch>
            <a:fillRect/>
          </a:stretch>
        </p:blipFill>
        <p:spPr>
          <a:xfrm>
            <a:off x="4181582" y="1407560"/>
            <a:ext cx="6143015" cy="4768298"/>
          </a:xfrm>
          <a:prstGeom prst="rect">
            <a:avLst/>
          </a:prstGeom>
        </p:spPr>
      </p:pic>
    </p:spTree>
    <p:extLst>
      <p:ext uri="{BB962C8B-B14F-4D97-AF65-F5344CB8AC3E}">
        <p14:creationId xmlns:p14="http://schemas.microsoft.com/office/powerpoint/2010/main" val="1550785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ct val="113888"/>
              <a:buNone/>
            </a:pPr>
            <a:r>
              <a:rPr lang="hr-HR" b="1" dirty="0">
                <a:solidFill>
                  <a:schemeClr val="lt1"/>
                </a:solidFill>
              </a:rPr>
              <a:t>OVERALL RESULTS FRAMEWORK</a:t>
            </a:r>
            <a:endParaRPr b="1" dirty="0">
              <a:solidFill>
                <a:schemeClr val="lt1"/>
              </a:solidFill>
            </a:endParaRPr>
          </a:p>
        </p:txBody>
      </p:sp>
      <p:sp>
        <p:nvSpPr>
          <p:cNvPr id="176" name="Google Shape;176;g23738f4d393_0_414"/>
          <p:cNvSpPr txBox="1">
            <a:spLocks noGrp="1"/>
          </p:cNvSpPr>
          <p:nvPr>
            <p:ph type="body" idx="1"/>
          </p:nvPr>
        </p:nvSpPr>
        <p:spPr>
          <a:xfrm>
            <a:off x="359596" y="1407560"/>
            <a:ext cx="9636229" cy="4754362"/>
          </a:xfrm>
          <a:prstGeom prst="rect">
            <a:avLst/>
          </a:prstGeom>
          <a:noFill/>
          <a:ln>
            <a:noFill/>
          </a:ln>
        </p:spPr>
        <p:txBody>
          <a:bodyPr spcFirstLastPara="1" wrap="square" lIns="121900" tIns="121900" rIns="121900" bIns="121900" anchor="t" anchorCtr="0">
            <a:noAutofit/>
          </a:bodyPr>
          <a:lstStyle/>
          <a:p>
            <a:r>
              <a:rPr lang="hr-HR" dirty="0" err="1"/>
              <a:t>Assessment</a:t>
            </a:r>
            <a:r>
              <a:rPr lang="hr-HR" dirty="0"/>
              <a:t> </a:t>
            </a:r>
            <a:r>
              <a:rPr lang="hr-HR" dirty="0" err="1"/>
              <a:t>According</a:t>
            </a:r>
            <a:r>
              <a:rPr lang="hr-HR" dirty="0"/>
              <a:t> to </a:t>
            </a:r>
            <a:r>
              <a:rPr lang="hr-HR" dirty="0" err="1"/>
              <a:t>the</a:t>
            </a:r>
            <a:r>
              <a:rPr lang="hr-HR" dirty="0"/>
              <a:t> </a:t>
            </a:r>
            <a:r>
              <a:rPr lang="hr-HR" dirty="0" err="1"/>
              <a:t>Following</a:t>
            </a:r>
            <a:endParaRPr lang="hr-HR" dirty="0"/>
          </a:p>
          <a:p>
            <a:endParaRPr lang="hr-HR" dirty="0"/>
          </a:p>
          <a:p>
            <a:pPr marL="114300" indent="0">
              <a:buNone/>
            </a:pPr>
            <a:r>
              <a:rPr lang="hr-HR" dirty="0"/>
              <a:t>7.1 One </a:t>
            </a:r>
            <a:r>
              <a:rPr lang="hr-HR" dirty="0" err="1"/>
              <a:t>or</a:t>
            </a:r>
            <a:r>
              <a:rPr lang="hr-HR" dirty="0"/>
              <a:t> more </a:t>
            </a:r>
            <a:r>
              <a:rPr lang="hr-HR" dirty="0" err="1"/>
              <a:t>inventorying</a:t>
            </a:r>
            <a:r>
              <a:rPr lang="hr-HR" dirty="0"/>
              <a:t> </a:t>
            </a:r>
            <a:r>
              <a:rPr lang="hr-HR" dirty="0" err="1"/>
              <a:t>systems</a:t>
            </a:r>
            <a:r>
              <a:rPr lang="hr-HR" dirty="0"/>
              <a:t> </a:t>
            </a:r>
            <a:r>
              <a:rPr lang="hr-HR" dirty="0" err="1"/>
              <a:t>oriented</a:t>
            </a:r>
            <a:r>
              <a:rPr lang="hr-HR" dirty="0"/>
              <a:t> </a:t>
            </a:r>
            <a:r>
              <a:rPr lang="hr-HR" dirty="0" err="1"/>
              <a:t>towards</a:t>
            </a:r>
            <a:r>
              <a:rPr lang="hr-HR" dirty="0"/>
              <a:t> </a:t>
            </a:r>
            <a:r>
              <a:rPr lang="hr-HR" dirty="0" err="1"/>
              <a:t>safeguarding</a:t>
            </a:r>
            <a:r>
              <a:rPr lang="hr-HR" dirty="0"/>
              <a:t> </a:t>
            </a:r>
            <a:r>
              <a:rPr lang="hr-HR" dirty="0" err="1"/>
              <a:t>and</a:t>
            </a:r>
            <a:r>
              <a:rPr lang="hr-HR" dirty="0"/>
              <a:t> </a:t>
            </a:r>
            <a:r>
              <a:rPr lang="hr-HR" dirty="0" err="1"/>
              <a:t>reflecting</a:t>
            </a:r>
            <a:r>
              <a:rPr lang="hr-HR" dirty="0"/>
              <a:t> </a:t>
            </a:r>
            <a:r>
              <a:rPr lang="hr-HR" dirty="0" err="1"/>
              <a:t>the</a:t>
            </a:r>
            <a:r>
              <a:rPr lang="hr-HR" dirty="0"/>
              <a:t> </a:t>
            </a:r>
            <a:r>
              <a:rPr lang="hr-HR" dirty="0" err="1"/>
              <a:t>diversity</a:t>
            </a:r>
            <a:r>
              <a:rPr lang="hr-HR" dirty="0"/>
              <a:t> </a:t>
            </a:r>
            <a:r>
              <a:rPr lang="hr-HR" dirty="0" err="1"/>
              <a:t>of</a:t>
            </a:r>
            <a:r>
              <a:rPr lang="hr-HR" dirty="0"/>
              <a:t> ICH </a:t>
            </a:r>
            <a:r>
              <a:rPr lang="hr-HR" dirty="0" err="1"/>
              <a:t>have</a:t>
            </a:r>
            <a:r>
              <a:rPr lang="hr-HR" dirty="0"/>
              <a:t> </a:t>
            </a:r>
            <a:r>
              <a:rPr lang="hr-HR" dirty="0" err="1"/>
              <a:t>been</a:t>
            </a:r>
            <a:r>
              <a:rPr lang="hr-HR" dirty="0"/>
              <a:t> </a:t>
            </a:r>
            <a:r>
              <a:rPr lang="hr-HR" dirty="0" err="1"/>
              <a:t>established</a:t>
            </a:r>
            <a:r>
              <a:rPr lang="hr-HR" dirty="0"/>
              <a:t> </a:t>
            </a:r>
            <a:r>
              <a:rPr lang="hr-HR" dirty="0" err="1"/>
              <a:t>or</a:t>
            </a:r>
            <a:r>
              <a:rPr lang="hr-HR" dirty="0"/>
              <a:t> </a:t>
            </a:r>
            <a:r>
              <a:rPr lang="hr-HR" dirty="0" err="1"/>
              <a:t>revised</a:t>
            </a:r>
            <a:r>
              <a:rPr lang="hr-HR" dirty="0"/>
              <a:t> </a:t>
            </a:r>
            <a:r>
              <a:rPr lang="hr-HR" dirty="0" err="1"/>
              <a:t>since</a:t>
            </a:r>
            <a:r>
              <a:rPr lang="hr-HR" dirty="0"/>
              <a:t> </a:t>
            </a:r>
            <a:r>
              <a:rPr lang="hr-HR" dirty="0" err="1"/>
              <a:t>ratification</a:t>
            </a:r>
            <a:r>
              <a:rPr lang="hr-HR" dirty="0"/>
              <a:t>.</a:t>
            </a:r>
          </a:p>
          <a:p>
            <a:pPr marL="114300" indent="0">
              <a:buNone/>
            </a:pPr>
            <a:endParaRPr lang="hr-HR" dirty="0"/>
          </a:p>
          <a:p>
            <a:pPr marL="114300" indent="0">
              <a:buNone/>
            </a:pPr>
            <a:r>
              <a:rPr lang="hr-HR" dirty="0"/>
              <a:t>7.2 </a:t>
            </a:r>
            <a:r>
              <a:rPr lang="hr-HR" dirty="0" err="1"/>
              <a:t>Specialized</a:t>
            </a:r>
            <a:r>
              <a:rPr lang="hr-HR" dirty="0"/>
              <a:t> </a:t>
            </a:r>
            <a:r>
              <a:rPr lang="hr-HR" dirty="0" err="1"/>
              <a:t>inventories</a:t>
            </a:r>
            <a:r>
              <a:rPr lang="hr-HR" dirty="0"/>
              <a:t> </a:t>
            </a:r>
            <a:r>
              <a:rPr lang="hr-HR" dirty="0" err="1"/>
              <a:t>and</a:t>
            </a:r>
            <a:r>
              <a:rPr lang="hr-HR" dirty="0"/>
              <a:t>/</a:t>
            </a:r>
            <a:r>
              <a:rPr lang="hr-HR" dirty="0" err="1"/>
              <a:t>or</a:t>
            </a:r>
            <a:r>
              <a:rPr lang="hr-HR" dirty="0"/>
              <a:t> </a:t>
            </a:r>
            <a:r>
              <a:rPr lang="hr-HR" dirty="0" err="1"/>
              <a:t>inventories</a:t>
            </a:r>
            <a:r>
              <a:rPr lang="hr-HR" dirty="0"/>
              <a:t> </a:t>
            </a:r>
            <a:r>
              <a:rPr lang="hr-HR" dirty="0" err="1"/>
              <a:t>of</a:t>
            </a:r>
            <a:r>
              <a:rPr lang="hr-HR" dirty="0"/>
              <a:t> </a:t>
            </a:r>
            <a:r>
              <a:rPr lang="hr-HR" dirty="0" err="1"/>
              <a:t>various</a:t>
            </a:r>
            <a:r>
              <a:rPr lang="hr-HR" dirty="0"/>
              <a:t> </a:t>
            </a:r>
            <a:r>
              <a:rPr lang="hr-HR" dirty="0" err="1"/>
              <a:t>scopes</a:t>
            </a:r>
            <a:r>
              <a:rPr lang="hr-HR" dirty="0"/>
              <a:t> </a:t>
            </a:r>
            <a:r>
              <a:rPr lang="hr-HR" dirty="0" err="1"/>
              <a:t>reflect</a:t>
            </a:r>
            <a:r>
              <a:rPr lang="hr-HR" dirty="0"/>
              <a:t> </a:t>
            </a:r>
            <a:r>
              <a:rPr lang="hr-HR" dirty="0" err="1"/>
              <a:t>diversity</a:t>
            </a:r>
            <a:r>
              <a:rPr lang="hr-HR" dirty="0"/>
              <a:t> </a:t>
            </a:r>
            <a:r>
              <a:rPr lang="hr-HR" dirty="0" err="1"/>
              <a:t>and</a:t>
            </a:r>
            <a:r>
              <a:rPr lang="hr-HR" dirty="0"/>
              <a:t> </a:t>
            </a:r>
            <a:r>
              <a:rPr lang="hr-HR" dirty="0" err="1"/>
              <a:t>contribute</a:t>
            </a:r>
            <a:r>
              <a:rPr lang="hr-HR" dirty="0"/>
              <a:t> to </a:t>
            </a:r>
            <a:r>
              <a:rPr lang="hr-HR" dirty="0" err="1"/>
              <a:t>safeguarding</a:t>
            </a:r>
            <a:r>
              <a:rPr lang="hr-HR" dirty="0"/>
              <a:t>.</a:t>
            </a:r>
          </a:p>
          <a:p>
            <a:pPr marL="114300" indent="0">
              <a:buNone/>
            </a:pPr>
            <a:endParaRPr lang="hr-HR" dirty="0"/>
          </a:p>
          <a:p>
            <a:pPr marL="114300" indent="0">
              <a:buNone/>
            </a:pPr>
            <a:r>
              <a:rPr lang="hr-HR" dirty="0"/>
              <a:t>7.3 </a:t>
            </a:r>
            <a:r>
              <a:rPr lang="hr-HR" dirty="0" err="1"/>
              <a:t>Existing</a:t>
            </a:r>
            <a:r>
              <a:rPr lang="hr-HR" dirty="0"/>
              <a:t> </a:t>
            </a:r>
            <a:r>
              <a:rPr lang="hr-HR" dirty="0" err="1"/>
              <a:t>inventory</a:t>
            </a:r>
            <a:r>
              <a:rPr lang="hr-HR" dirty="0"/>
              <a:t> </a:t>
            </a:r>
            <a:r>
              <a:rPr lang="hr-HR" dirty="0" err="1"/>
              <a:t>or</a:t>
            </a:r>
            <a:r>
              <a:rPr lang="hr-HR" dirty="0"/>
              <a:t> </a:t>
            </a:r>
            <a:r>
              <a:rPr lang="hr-HR" dirty="0" err="1"/>
              <a:t>inventories</a:t>
            </a:r>
            <a:r>
              <a:rPr lang="hr-HR" dirty="0"/>
              <a:t> </a:t>
            </a:r>
            <a:r>
              <a:rPr lang="hr-HR" dirty="0" err="1"/>
              <a:t>have</a:t>
            </a:r>
            <a:r>
              <a:rPr lang="hr-HR" dirty="0"/>
              <a:t> </a:t>
            </a:r>
            <a:r>
              <a:rPr lang="hr-HR" dirty="0" err="1"/>
              <a:t>been</a:t>
            </a:r>
            <a:r>
              <a:rPr lang="hr-HR" dirty="0"/>
              <a:t> </a:t>
            </a:r>
            <a:r>
              <a:rPr lang="hr-HR" dirty="0" err="1"/>
              <a:t>updated</a:t>
            </a:r>
            <a:r>
              <a:rPr lang="hr-HR" dirty="0"/>
              <a:t> </a:t>
            </a:r>
            <a:r>
              <a:rPr lang="hr-HR" dirty="0" err="1"/>
              <a:t>during</a:t>
            </a:r>
            <a:r>
              <a:rPr lang="hr-HR" dirty="0"/>
              <a:t> </a:t>
            </a:r>
            <a:r>
              <a:rPr lang="hr-HR" dirty="0" err="1"/>
              <a:t>the</a:t>
            </a:r>
            <a:r>
              <a:rPr lang="hr-HR" dirty="0"/>
              <a:t> </a:t>
            </a:r>
            <a:r>
              <a:rPr lang="hr-HR" dirty="0" err="1"/>
              <a:t>reporting</a:t>
            </a:r>
            <a:r>
              <a:rPr lang="hr-HR" dirty="0"/>
              <a:t> period, </a:t>
            </a:r>
            <a:r>
              <a:rPr lang="hr-HR" dirty="0" err="1"/>
              <a:t>in</a:t>
            </a:r>
            <a:r>
              <a:rPr lang="hr-HR" dirty="0"/>
              <a:t> </a:t>
            </a:r>
            <a:r>
              <a:rPr lang="hr-HR" dirty="0" err="1"/>
              <a:t>particular</a:t>
            </a:r>
            <a:r>
              <a:rPr lang="hr-HR" dirty="0"/>
              <a:t> to </a:t>
            </a:r>
            <a:r>
              <a:rPr lang="hr-HR" dirty="0" err="1"/>
              <a:t>reflect</a:t>
            </a:r>
            <a:r>
              <a:rPr lang="hr-HR" dirty="0"/>
              <a:t> </a:t>
            </a:r>
            <a:r>
              <a:rPr lang="hr-HR" dirty="0" err="1"/>
              <a:t>the</a:t>
            </a:r>
            <a:r>
              <a:rPr lang="hr-HR" dirty="0"/>
              <a:t> </a:t>
            </a:r>
            <a:r>
              <a:rPr lang="hr-HR" dirty="0" err="1"/>
              <a:t>current</a:t>
            </a:r>
            <a:r>
              <a:rPr lang="hr-HR" dirty="0"/>
              <a:t> </a:t>
            </a:r>
            <a:r>
              <a:rPr lang="hr-HR" dirty="0" err="1"/>
              <a:t>viability</a:t>
            </a:r>
            <a:r>
              <a:rPr lang="hr-HR" dirty="0"/>
              <a:t> </a:t>
            </a:r>
            <a:r>
              <a:rPr lang="hr-HR" dirty="0" err="1"/>
              <a:t>of</a:t>
            </a:r>
            <a:r>
              <a:rPr lang="hr-HR" dirty="0"/>
              <a:t> </a:t>
            </a:r>
            <a:r>
              <a:rPr lang="hr-HR" dirty="0" err="1"/>
              <a:t>elements</a:t>
            </a:r>
            <a:r>
              <a:rPr lang="hr-HR" dirty="0"/>
              <a:t> </a:t>
            </a:r>
            <a:r>
              <a:rPr lang="hr-HR" dirty="0" err="1"/>
              <a:t>included</a:t>
            </a:r>
            <a:r>
              <a:rPr lang="hr-HR" dirty="0"/>
              <a:t>.</a:t>
            </a:r>
          </a:p>
          <a:p>
            <a:pPr marL="114300" indent="0">
              <a:buNone/>
            </a:pPr>
            <a:endParaRPr lang="hr-HR" dirty="0"/>
          </a:p>
          <a:p>
            <a:pPr marL="114300" indent="0">
              <a:buNone/>
            </a:pPr>
            <a:r>
              <a:rPr lang="hr-HR" dirty="0"/>
              <a:t>7.4 Access to ICH </a:t>
            </a:r>
            <a:r>
              <a:rPr lang="hr-HR" dirty="0" err="1"/>
              <a:t>inventories</a:t>
            </a:r>
            <a:r>
              <a:rPr lang="hr-HR" dirty="0"/>
              <a:t> </a:t>
            </a:r>
            <a:r>
              <a:rPr lang="hr-HR" dirty="0" err="1"/>
              <a:t>is</a:t>
            </a:r>
            <a:r>
              <a:rPr lang="hr-HR" dirty="0"/>
              <a:t> </a:t>
            </a:r>
            <a:r>
              <a:rPr lang="hr-HR" dirty="0" err="1"/>
              <a:t>facilitated</a:t>
            </a:r>
            <a:r>
              <a:rPr lang="hr-HR" dirty="0"/>
              <a:t>, </a:t>
            </a:r>
            <a:r>
              <a:rPr lang="hr-HR" dirty="0" err="1"/>
              <a:t>while</a:t>
            </a:r>
            <a:r>
              <a:rPr lang="hr-HR" dirty="0"/>
              <a:t> </a:t>
            </a:r>
            <a:r>
              <a:rPr lang="hr-HR" dirty="0" err="1"/>
              <a:t>respecting</a:t>
            </a:r>
            <a:endParaRPr lang="hr-HR" dirty="0"/>
          </a:p>
          <a:p>
            <a:pPr marL="114300" indent="0">
              <a:buNone/>
            </a:pPr>
            <a:r>
              <a:rPr lang="hr-HR" dirty="0" err="1"/>
              <a:t>customary</a:t>
            </a:r>
            <a:r>
              <a:rPr lang="hr-HR" dirty="0"/>
              <a:t> </a:t>
            </a:r>
            <a:r>
              <a:rPr lang="hr-HR" dirty="0" err="1"/>
              <a:t>practices</a:t>
            </a:r>
            <a:r>
              <a:rPr lang="hr-HR" dirty="0"/>
              <a:t> </a:t>
            </a:r>
            <a:r>
              <a:rPr lang="hr-HR" dirty="0" err="1"/>
              <a:t>governing</a:t>
            </a:r>
            <a:r>
              <a:rPr lang="hr-HR" dirty="0"/>
              <a:t> </a:t>
            </a:r>
            <a:r>
              <a:rPr lang="hr-HR" dirty="0" err="1"/>
              <a:t>access</a:t>
            </a:r>
            <a:r>
              <a:rPr lang="hr-HR" dirty="0"/>
              <a:t> to </a:t>
            </a:r>
            <a:r>
              <a:rPr lang="hr-HR" dirty="0" err="1"/>
              <a:t>specific</a:t>
            </a:r>
            <a:r>
              <a:rPr lang="hr-HR" dirty="0"/>
              <a:t> </a:t>
            </a:r>
            <a:r>
              <a:rPr lang="hr-HR" dirty="0" err="1"/>
              <a:t>aspects</a:t>
            </a:r>
            <a:r>
              <a:rPr lang="hr-HR" dirty="0"/>
              <a:t> </a:t>
            </a:r>
            <a:r>
              <a:rPr lang="hr-HR" dirty="0" err="1"/>
              <a:t>of</a:t>
            </a:r>
            <a:r>
              <a:rPr lang="hr-HR" dirty="0"/>
              <a:t> ICH, </a:t>
            </a:r>
            <a:r>
              <a:rPr lang="hr-HR" dirty="0" err="1"/>
              <a:t>and</a:t>
            </a:r>
            <a:r>
              <a:rPr lang="hr-HR" dirty="0"/>
              <a:t> </a:t>
            </a:r>
            <a:r>
              <a:rPr lang="hr-HR" dirty="0" err="1"/>
              <a:t>they</a:t>
            </a:r>
            <a:r>
              <a:rPr lang="hr-HR" dirty="0"/>
              <a:t> are </a:t>
            </a:r>
            <a:r>
              <a:rPr lang="hr-HR" dirty="0" err="1"/>
              <a:t>utilized</a:t>
            </a:r>
            <a:r>
              <a:rPr lang="hr-HR" dirty="0"/>
              <a:t> to </a:t>
            </a:r>
            <a:r>
              <a:rPr lang="hr-HR" dirty="0" err="1"/>
              <a:t>strenghten</a:t>
            </a:r>
            <a:r>
              <a:rPr lang="hr-HR" dirty="0"/>
              <a:t> </a:t>
            </a:r>
            <a:r>
              <a:rPr lang="hr-HR" dirty="0" err="1"/>
              <a:t>safeguarding</a:t>
            </a:r>
            <a:endParaRPr lang="hr-HR" dirty="0"/>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1580283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lvl="0">
              <a:lnSpc>
                <a:spcPct val="100000"/>
              </a:lnSpc>
              <a:buSzPct val="113888"/>
            </a:pPr>
            <a:r>
              <a:rPr lang="hr-HR" sz="3000" i="1" dirty="0"/>
              <a:t>7.2 </a:t>
            </a:r>
            <a:r>
              <a:rPr lang="hr-HR" sz="3000" i="1" dirty="0" err="1"/>
              <a:t>Specialized</a:t>
            </a:r>
            <a:r>
              <a:rPr lang="hr-HR" sz="3000" i="1" dirty="0"/>
              <a:t> </a:t>
            </a:r>
            <a:r>
              <a:rPr lang="hr-HR" sz="3000" i="1" dirty="0" err="1"/>
              <a:t>inventories</a:t>
            </a:r>
            <a:r>
              <a:rPr lang="hr-HR" sz="3000" i="1" dirty="0"/>
              <a:t> </a:t>
            </a:r>
            <a:r>
              <a:rPr lang="hr-HR" sz="3000" i="1" dirty="0" err="1"/>
              <a:t>and</a:t>
            </a:r>
            <a:r>
              <a:rPr lang="hr-HR" sz="3000" i="1" dirty="0"/>
              <a:t>/</a:t>
            </a:r>
            <a:r>
              <a:rPr lang="hr-HR" sz="3000" i="1" dirty="0" err="1"/>
              <a:t>or</a:t>
            </a:r>
            <a:r>
              <a:rPr lang="hr-HR" sz="3000" i="1" dirty="0"/>
              <a:t> </a:t>
            </a:r>
            <a:r>
              <a:rPr lang="hr-HR" sz="3000" i="1" dirty="0" err="1"/>
              <a:t>inventories</a:t>
            </a:r>
            <a:r>
              <a:rPr lang="hr-HR" sz="3000" i="1" dirty="0"/>
              <a:t> </a:t>
            </a:r>
            <a:r>
              <a:rPr lang="hr-HR" sz="3000" i="1" dirty="0" err="1"/>
              <a:t>of</a:t>
            </a:r>
            <a:r>
              <a:rPr lang="hr-HR" sz="3000" i="1" dirty="0"/>
              <a:t> </a:t>
            </a:r>
            <a:r>
              <a:rPr lang="hr-HR" sz="3000" i="1" dirty="0" err="1"/>
              <a:t>various</a:t>
            </a:r>
            <a:r>
              <a:rPr lang="hr-HR" sz="3000" i="1" dirty="0"/>
              <a:t> </a:t>
            </a:r>
            <a:r>
              <a:rPr lang="hr-HR" sz="3000" i="1" dirty="0" err="1"/>
              <a:t>scopes</a:t>
            </a:r>
            <a:r>
              <a:rPr lang="hr-HR" sz="3000" i="1" dirty="0"/>
              <a:t> </a:t>
            </a:r>
            <a:r>
              <a:rPr lang="hr-HR" sz="3000" i="1" dirty="0" err="1"/>
              <a:t>reflect</a:t>
            </a:r>
            <a:r>
              <a:rPr lang="hr-HR" sz="3000" i="1" dirty="0"/>
              <a:t> </a:t>
            </a:r>
            <a:r>
              <a:rPr lang="hr-HR" sz="3000" i="1" dirty="0" err="1"/>
              <a:t>diversity</a:t>
            </a:r>
            <a:r>
              <a:rPr lang="hr-HR" sz="3000" i="1" dirty="0"/>
              <a:t> </a:t>
            </a:r>
            <a:r>
              <a:rPr lang="hr-HR" sz="3000" i="1" dirty="0" err="1"/>
              <a:t>and</a:t>
            </a:r>
            <a:r>
              <a:rPr lang="hr-HR" sz="3000" i="1" dirty="0"/>
              <a:t> </a:t>
            </a:r>
            <a:r>
              <a:rPr lang="hr-HR" sz="3000" i="1" dirty="0" err="1"/>
              <a:t>contribute</a:t>
            </a:r>
            <a:r>
              <a:rPr lang="hr-HR" sz="3000" i="1" dirty="0"/>
              <a:t> to </a:t>
            </a:r>
            <a:r>
              <a:rPr lang="hr-HR" sz="3000" i="1" dirty="0" err="1"/>
              <a:t>safeguarding</a:t>
            </a:r>
            <a:r>
              <a:rPr lang="hr-HR" sz="3000" i="1" dirty="0"/>
              <a:t> (ORF)</a:t>
            </a:r>
            <a:endParaRPr sz="3000" b="1" i="1" dirty="0">
              <a:solidFill>
                <a:schemeClr val="lt1"/>
              </a:solidFill>
            </a:endParaRPr>
          </a:p>
        </p:txBody>
      </p:sp>
      <p:sp>
        <p:nvSpPr>
          <p:cNvPr id="176" name="Google Shape;176;g23738f4d393_0_414"/>
          <p:cNvSpPr txBox="1">
            <a:spLocks noGrp="1"/>
          </p:cNvSpPr>
          <p:nvPr>
            <p:ph type="body" idx="1"/>
          </p:nvPr>
        </p:nvSpPr>
        <p:spPr>
          <a:xfrm>
            <a:off x="688368" y="2119025"/>
            <a:ext cx="9307457" cy="4042897"/>
          </a:xfrm>
          <a:prstGeom prst="rect">
            <a:avLst/>
          </a:prstGeom>
          <a:noFill/>
          <a:ln>
            <a:noFill/>
          </a:ln>
        </p:spPr>
        <p:txBody>
          <a:bodyPr spcFirstLastPara="1" wrap="square" lIns="121900" tIns="121900" rIns="121900" bIns="121900" anchor="t" anchorCtr="0">
            <a:noAutofit/>
          </a:bodyPr>
          <a:lstStyle/>
          <a:p>
            <a:pPr marL="152400" lvl="0" indent="0">
              <a:lnSpc>
                <a:spcPct val="115000"/>
              </a:lnSpc>
              <a:buSzPts val="2800"/>
              <a:buNone/>
            </a:pP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concept</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and</a:t>
            </a:r>
            <a:r>
              <a:rPr lang="hr-HR" sz="2200" dirty="0">
                <a:latin typeface="Corbel" panose="020B0503020204020204" pitchFamily="34" charset="0"/>
                <a:ea typeface="Josefin Sans"/>
                <a:cs typeface="Josefin Sans"/>
                <a:sym typeface="Josefin Sans"/>
              </a:rPr>
              <a:t> format </a:t>
            </a:r>
            <a:r>
              <a:rPr lang="hr-HR" sz="2200" dirty="0" err="1">
                <a:latin typeface="Corbel" panose="020B0503020204020204" pitchFamily="34" charset="0"/>
                <a:ea typeface="Josefin Sans"/>
                <a:cs typeface="Josefin Sans"/>
                <a:sym typeface="Josefin Sans"/>
              </a:rPr>
              <a:t>of</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inventory</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will</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be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guided</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by</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its</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purpose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and</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available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recordings</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or</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material</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planned</a:t>
            </a:r>
            <a:r>
              <a:rPr lang="hr-HR" sz="2200" dirty="0">
                <a:latin typeface="Corbel" panose="020B0503020204020204" pitchFamily="34" charset="0"/>
                <a:ea typeface="Josefin Sans"/>
                <a:cs typeface="Josefin Sans"/>
                <a:sym typeface="Josefin Sans"/>
              </a:rPr>
              <a:t> to </a:t>
            </a:r>
            <a:r>
              <a:rPr lang="hr-HR" sz="2200" dirty="0" err="1">
                <a:latin typeface="Corbel" panose="020B0503020204020204" pitchFamily="34" charset="0"/>
                <a:ea typeface="Josefin Sans"/>
                <a:cs typeface="Josefin Sans"/>
                <a:sym typeface="Josefin Sans"/>
              </a:rPr>
              <a:t>be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collected</a:t>
            </a:r>
            <a:r>
              <a:rPr lang="hr-HR" sz="2200" dirty="0">
                <a:latin typeface="Corbel" panose="020B0503020204020204" pitchFamily="34" charset="0"/>
                <a:ea typeface="Josefin Sans"/>
                <a:cs typeface="Josefin Sans"/>
                <a:sym typeface="Josefin Sans"/>
              </a:rPr>
              <a:t>:</a:t>
            </a:r>
          </a:p>
          <a:p>
            <a:pPr marL="152400" lvl="0" indent="0">
              <a:lnSpc>
                <a:spcPct val="115000"/>
              </a:lnSpc>
              <a:buSzPts val="2800"/>
              <a:buNone/>
            </a:pPr>
            <a:endParaRPr lang="hr-HR" sz="2200" dirty="0">
              <a:latin typeface="Corbel" panose="020B0503020204020204" pitchFamily="34" charset="0"/>
              <a:ea typeface="Josefin Sans"/>
              <a:cs typeface="Josefin Sans"/>
              <a:sym typeface="Josefin Sans"/>
            </a:endParaRPr>
          </a:p>
          <a:p>
            <a:pPr marL="152400" lvl="0" indent="0">
              <a:lnSpc>
                <a:spcPct val="115000"/>
              </a:lnSpc>
              <a:buSzPts val="2800"/>
              <a:buNone/>
            </a:pPr>
            <a:r>
              <a:rPr lang="hr-HR" sz="2200" dirty="0">
                <a:latin typeface="Corbel" panose="020B0503020204020204" pitchFamily="34" charset="0"/>
                <a:ea typeface="Josefin Sans"/>
                <a:cs typeface="Josefin Sans"/>
                <a:sym typeface="Josefin Sans"/>
              </a:rPr>
              <a:t>MEDIA					CONTENT</a:t>
            </a:r>
          </a:p>
          <a:p>
            <a:pPr marL="152400" lvl="0" indent="0">
              <a:lnSpc>
                <a:spcPct val="115000"/>
              </a:lnSpc>
              <a:buSzPts val="2800"/>
              <a:buNone/>
            </a:pPr>
            <a:r>
              <a:rPr lang="hr-HR" sz="2200" dirty="0">
                <a:latin typeface="Corbel" panose="020B0503020204020204" pitchFamily="34" charset="0"/>
                <a:ea typeface="Josefin Sans"/>
                <a:cs typeface="Josefin Sans"/>
                <a:sym typeface="Josefin Sans"/>
              </a:rPr>
              <a:t>					</a:t>
            </a:r>
          </a:p>
          <a:p>
            <a:pPr marL="495300" lvl="0">
              <a:lnSpc>
                <a:spcPct val="115000"/>
              </a:lnSpc>
              <a:buSzPts val="2800"/>
              <a:buFontTx/>
              <a:buChar char="-"/>
            </a:pPr>
            <a:r>
              <a:rPr lang="hr-HR" sz="2200" dirty="0" err="1">
                <a:latin typeface="Corbel" panose="020B0503020204020204" pitchFamily="34" charset="0"/>
                <a:ea typeface="Josefin Sans"/>
                <a:cs typeface="Josefin Sans"/>
                <a:sym typeface="Josefin Sans"/>
              </a:rPr>
              <a:t>Text</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and</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photographs</a:t>
            </a:r>
            <a:r>
              <a:rPr lang="hr-HR" sz="2200" dirty="0">
                <a:latin typeface="Corbel" panose="020B0503020204020204" pitchFamily="34" charset="0"/>
                <a:ea typeface="Josefin Sans"/>
                <a:cs typeface="Josefin Sans"/>
                <a:sym typeface="Josefin Sans"/>
              </a:rPr>
              <a:t>			- All </a:t>
            </a:r>
            <a:r>
              <a:rPr lang="hr-HR" sz="2200" dirty="0" err="1">
                <a:latin typeface="Corbel" panose="020B0503020204020204" pitchFamily="34" charset="0"/>
                <a:ea typeface="Josefin Sans"/>
                <a:cs typeface="Josefin Sans"/>
                <a:sym typeface="Josefin Sans"/>
              </a:rPr>
              <a:t>domains</a:t>
            </a:r>
            <a:r>
              <a:rPr lang="hr-HR" sz="2200" dirty="0">
                <a:latin typeface="Corbel" panose="020B0503020204020204" pitchFamily="34" charset="0"/>
                <a:ea typeface="Josefin Sans"/>
                <a:cs typeface="Josefin Sans"/>
                <a:sym typeface="Josefin Sans"/>
              </a:rPr>
              <a:t>		</a:t>
            </a:r>
          </a:p>
          <a:p>
            <a:pPr marL="495300" lvl="0">
              <a:lnSpc>
                <a:spcPct val="115000"/>
              </a:lnSpc>
              <a:buSzPts val="2800"/>
              <a:buFontTx/>
              <a:buChar char="-"/>
            </a:pPr>
            <a:r>
              <a:rPr lang="hr-HR" sz="2200" dirty="0" err="1">
                <a:latin typeface="Corbel" panose="020B0503020204020204" pitchFamily="34" charset="0"/>
                <a:ea typeface="Josefin Sans"/>
                <a:cs typeface="Josefin Sans"/>
                <a:sym typeface="Josefin Sans"/>
              </a:rPr>
              <a:t>Text</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and</a:t>
            </a:r>
            <a:r>
              <a:rPr lang="hr-HR" sz="2200" dirty="0">
                <a:latin typeface="Corbel" panose="020B0503020204020204" pitchFamily="34" charset="0"/>
                <a:ea typeface="Josefin Sans"/>
                <a:cs typeface="Josefin Sans"/>
                <a:sym typeface="Josefin Sans"/>
              </a:rPr>
              <a:t> audio </a:t>
            </a:r>
            <a:r>
              <a:rPr lang="hr-HR" sz="2200" dirty="0" err="1">
                <a:latin typeface="Corbel" panose="020B0503020204020204" pitchFamily="34" charset="0"/>
                <a:ea typeface="Josefin Sans"/>
                <a:cs typeface="Josefin Sans"/>
                <a:sym typeface="Josefin Sans"/>
              </a:rPr>
              <a:t>files</a:t>
            </a:r>
            <a:r>
              <a:rPr lang="hr-HR" sz="2200" dirty="0">
                <a:latin typeface="Corbel" panose="020B0503020204020204" pitchFamily="34" charset="0"/>
                <a:ea typeface="Josefin Sans"/>
                <a:cs typeface="Josefin Sans"/>
                <a:sym typeface="Josefin Sans"/>
              </a:rPr>
              <a:t>				- One </a:t>
            </a:r>
            <a:r>
              <a:rPr lang="hr-HR" sz="2200" dirty="0" err="1">
                <a:latin typeface="Corbel" panose="020B0503020204020204" pitchFamily="34" charset="0"/>
                <a:ea typeface="Josefin Sans"/>
                <a:cs typeface="Josefin Sans"/>
                <a:sym typeface="Josefin Sans"/>
              </a:rPr>
              <a:t>spacific</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domain</a:t>
            </a:r>
            <a:endParaRPr lang="hr-HR" sz="2200" dirty="0">
              <a:latin typeface="Corbel" panose="020B0503020204020204" pitchFamily="34" charset="0"/>
              <a:ea typeface="Josefin Sans"/>
              <a:cs typeface="Josefin Sans"/>
              <a:sym typeface="Josefin Sans"/>
            </a:endParaRPr>
          </a:p>
          <a:p>
            <a:pPr marL="495300" lvl="0">
              <a:lnSpc>
                <a:spcPct val="115000"/>
              </a:lnSpc>
              <a:buSzPts val="2800"/>
              <a:buFontTx/>
              <a:buChar char="-"/>
            </a:pPr>
            <a:r>
              <a:rPr lang="hr-HR" sz="2200" dirty="0" err="1">
                <a:latin typeface="Corbel" panose="020B0503020204020204" pitchFamily="34" charset="0"/>
                <a:ea typeface="Josefin Sans"/>
                <a:cs typeface="Josefin Sans"/>
                <a:sym typeface="Josefin Sans"/>
              </a:rPr>
              <a:t>Text</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and</a:t>
            </a:r>
            <a:r>
              <a:rPr lang="hr-HR" sz="2200" dirty="0">
                <a:latin typeface="Corbel" panose="020B0503020204020204" pitchFamily="34" charset="0"/>
                <a:ea typeface="Josefin Sans"/>
                <a:cs typeface="Josefin Sans"/>
                <a:sym typeface="Josefin Sans"/>
              </a:rPr>
              <a:t> audio-</a:t>
            </a:r>
            <a:r>
              <a:rPr lang="hr-HR" sz="2200" dirty="0" err="1">
                <a:latin typeface="Corbel" panose="020B0503020204020204" pitchFamily="34" charset="0"/>
                <a:ea typeface="Josefin Sans"/>
                <a:cs typeface="Josefin Sans"/>
                <a:sym typeface="Josefin Sans"/>
              </a:rPr>
              <a:t>visual</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files</a:t>
            </a:r>
            <a:r>
              <a:rPr lang="hr-HR" sz="2200" dirty="0">
                <a:latin typeface="Corbel" panose="020B0503020204020204" pitchFamily="34" charset="0"/>
                <a:ea typeface="Josefin Sans"/>
                <a:cs typeface="Josefin Sans"/>
                <a:sym typeface="Josefin Sans"/>
              </a:rPr>
              <a:t>			- </a:t>
            </a:r>
            <a:r>
              <a:rPr lang="hr-HR" sz="2200" dirty="0" err="1">
                <a:latin typeface="Corbel" panose="020B0503020204020204" pitchFamily="34" charset="0"/>
                <a:ea typeface="Josefin Sans"/>
                <a:cs typeface="Josefin Sans"/>
                <a:sym typeface="Josefin Sans"/>
              </a:rPr>
              <a:t>Education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purpose</a:t>
            </a:r>
            <a:endParaRPr lang="hr-HR" sz="2200" dirty="0">
              <a:latin typeface="Corbel" panose="020B0503020204020204" pitchFamily="34" charset="0"/>
              <a:ea typeface="Josefin Sans"/>
              <a:cs typeface="Josefin Sans"/>
              <a:sym typeface="Josefin Sans"/>
            </a:endParaRPr>
          </a:p>
          <a:p>
            <a:pPr marL="495300" lvl="0">
              <a:lnSpc>
                <a:spcPct val="115000"/>
              </a:lnSpc>
              <a:buSzPts val="2800"/>
              <a:buFontTx/>
              <a:buChar char="-"/>
            </a:pPr>
            <a:r>
              <a:rPr lang="hr-HR" sz="2200" dirty="0">
                <a:latin typeface="Corbel" panose="020B0503020204020204" pitchFamily="34" charset="0"/>
                <a:ea typeface="Josefin Sans"/>
                <a:cs typeface="Josefin Sans"/>
                <a:sym typeface="Josefin Sans"/>
              </a:rPr>
              <a:t>Multimedia					- </a:t>
            </a:r>
            <a:r>
              <a:rPr lang="hr-HR" sz="2200" dirty="0" err="1">
                <a:latin typeface="Corbel" panose="020B0503020204020204" pitchFamily="34" charset="0"/>
                <a:ea typeface="Josefin Sans"/>
                <a:cs typeface="Josefin Sans"/>
                <a:sym typeface="Josefin Sans"/>
              </a:rPr>
              <a:t>Tangible</a:t>
            </a:r>
            <a:r>
              <a:rPr lang="hr-HR" sz="2200" dirty="0">
                <a:latin typeface="Corbel" panose="020B0503020204020204" pitchFamily="34" charset="0"/>
                <a:ea typeface="Josefin Sans"/>
                <a:cs typeface="Josefin Sans"/>
                <a:sym typeface="Josefin Sans"/>
              </a:rPr>
              <a:t> &amp; </a:t>
            </a:r>
            <a:r>
              <a:rPr lang="hr-HR" sz="2200" dirty="0" err="1">
                <a:latin typeface="Corbel" panose="020B0503020204020204" pitchFamily="34" charset="0"/>
                <a:ea typeface="Josefin Sans"/>
                <a:cs typeface="Josefin Sans"/>
                <a:sym typeface="Josefin Sans"/>
              </a:rPr>
              <a:t>Intengible</a:t>
            </a:r>
            <a:r>
              <a:rPr lang="hr-HR" sz="1600" dirty="0">
                <a:latin typeface="Corbel" panose="020B0503020204020204" pitchFamily="34" charset="0"/>
                <a:ea typeface="Josefin Sans"/>
                <a:cs typeface="Josefin Sans"/>
                <a:sym typeface="Josefin Sans"/>
              </a:rPr>
              <a:t>		</a:t>
            </a:r>
            <a:r>
              <a:rPr lang="hr-HR" sz="2000" b="1" dirty="0">
                <a:latin typeface="Corbel" panose="020B0503020204020204" pitchFamily="34" charset="0"/>
                <a:ea typeface="Josefin Sans"/>
                <a:cs typeface="Josefin Sans"/>
                <a:sym typeface="Josefin Sans"/>
              </a:rPr>
              <a:t>					- …</a:t>
            </a:r>
          </a:p>
          <a:p>
            <a:pPr marL="495300" lvl="0">
              <a:lnSpc>
                <a:spcPct val="115000"/>
              </a:lnSpc>
              <a:buSzPts val="2800"/>
              <a:buFontTx/>
              <a:buChar char="-"/>
            </a:pP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endParaRPr lang="hr-HR" sz="2200" dirty="0">
              <a:latin typeface="Josefin Sans"/>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583009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lvl="0">
              <a:lnSpc>
                <a:spcPct val="100000"/>
              </a:lnSpc>
              <a:buSzPct val="113888"/>
            </a:pPr>
            <a:r>
              <a:rPr lang="hr-HR" sz="3000" i="1" dirty="0"/>
              <a:t>7.2 </a:t>
            </a:r>
            <a:r>
              <a:rPr lang="hr-HR" sz="3000" i="1" dirty="0" err="1"/>
              <a:t>Specialized</a:t>
            </a:r>
            <a:r>
              <a:rPr lang="hr-HR" sz="3000" i="1" dirty="0"/>
              <a:t> </a:t>
            </a:r>
            <a:r>
              <a:rPr lang="hr-HR" sz="3000" i="1" dirty="0" err="1"/>
              <a:t>inventories</a:t>
            </a:r>
            <a:r>
              <a:rPr lang="hr-HR" sz="3000" i="1" dirty="0"/>
              <a:t> </a:t>
            </a:r>
            <a:r>
              <a:rPr lang="hr-HR" sz="3000" i="1" dirty="0" err="1"/>
              <a:t>and</a:t>
            </a:r>
            <a:r>
              <a:rPr lang="hr-HR" sz="3000" i="1" dirty="0"/>
              <a:t>/</a:t>
            </a:r>
            <a:r>
              <a:rPr lang="hr-HR" sz="3000" i="1" dirty="0" err="1"/>
              <a:t>or</a:t>
            </a:r>
            <a:r>
              <a:rPr lang="hr-HR" sz="3000" i="1" dirty="0"/>
              <a:t> </a:t>
            </a:r>
            <a:r>
              <a:rPr lang="hr-HR" sz="3000" i="1" dirty="0" err="1"/>
              <a:t>inventories</a:t>
            </a:r>
            <a:r>
              <a:rPr lang="hr-HR" sz="3000" i="1" dirty="0"/>
              <a:t> </a:t>
            </a:r>
            <a:r>
              <a:rPr lang="hr-HR" sz="3000" i="1" dirty="0" err="1"/>
              <a:t>of</a:t>
            </a:r>
            <a:r>
              <a:rPr lang="hr-HR" sz="3000" i="1" dirty="0"/>
              <a:t> </a:t>
            </a:r>
            <a:r>
              <a:rPr lang="hr-HR" sz="3000" i="1" dirty="0" err="1"/>
              <a:t>various</a:t>
            </a:r>
            <a:r>
              <a:rPr lang="hr-HR" sz="3000" i="1" dirty="0"/>
              <a:t> </a:t>
            </a:r>
            <a:r>
              <a:rPr lang="hr-HR" sz="3000" i="1" dirty="0" err="1"/>
              <a:t>scopes</a:t>
            </a:r>
            <a:r>
              <a:rPr lang="hr-HR" sz="3000" i="1" dirty="0"/>
              <a:t> </a:t>
            </a:r>
            <a:r>
              <a:rPr lang="hr-HR" sz="3000" i="1" dirty="0" err="1"/>
              <a:t>reflect</a:t>
            </a:r>
            <a:r>
              <a:rPr lang="hr-HR" sz="3000" i="1" dirty="0"/>
              <a:t> </a:t>
            </a:r>
            <a:r>
              <a:rPr lang="hr-HR" sz="3000" i="1" dirty="0" err="1"/>
              <a:t>diversity</a:t>
            </a:r>
            <a:r>
              <a:rPr lang="hr-HR" sz="3000" i="1" dirty="0"/>
              <a:t> </a:t>
            </a:r>
            <a:r>
              <a:rPr lang="hr-HR" sz="3000" i="1" dirty="0" err="1"/>
              <a:t>and</a:t>
            </a:r>
            <a:r>
              <a:rPr lang="hr-HR" sz="3000" i="1" dirty="0"/>
              <a:t> </a:t>
            </a:r>
            <a:r>
              <a:rPr lang="hr-HR" sz="3000" i="1" dirty="0" err="1"/>
              <a:t>contribute</a:t>
            </a:r>
            <a:r>
              <a:rPr lang="hr-HR" sz="3000" i="1" dirty="0"/>
              <a:t> to </a:t>
            </a:r>
            <a:r>
              <a:rPr lang="hr-HR" sz="3000" i="1" dirty="0" err="1"/>
              <a:t>safeguarding</a:t>
            </a:r>
            <a:r>
              <a:rPr lang="hr-HR" sz="3000" i="1" dirty="0"/>
              <a:t> (ORF)</a:t>
            </a:r>
            <a:endParaRPr sz="3000" b="1" i="1" dirty="0">
              <a:solidFill>
                <a:schemeClr val="lt1"/>
              </a:solidFill>
            </a:endParaRPr>
          </a:p>
        </p:txBody>
      </p:sp>
      <p:sp>
        <p:nvSpPr>
          <p:cNvPr id="176" name="Google Shape;176;g23738f4d393_0_414"/>
          <p:cNvSpPr txBox="1">
            <a:spLocks noGrp="1"/>
          </p:cNvSpPr>
          <p:nvPr>
            <p:ph type="body" idx="1"/>
          </p:nvPr>
        </p:nvSpPr>
        <p:spPr>
          <a:xfrm>
            <a:off x="688368" y="2119025"/>
            <a:ext cx="9307457" cy="4042897"/>
          </a:xfrm>
          <a:prstGeom prst="rect">
            <a:avLst/>
          </a:prstGeom>
          <a:noFill/>
          <a:ln>
            <a:noFill/>
          </a:ln>
        </p:spPr>
        <p:txBody>
          <a:bodyPr spcFirstLastPara="1" wrap="square" lIns="121900" tIns="121900" rIns="121900" bIns="121900" anchor="t" anchorCtr="0">
            <a:noAutofit/>
          </a:bodyPr>
          <a:lstStyle/>
          <a:p>
            <a:pPr marL="495300" lvl="0">
              <a:lnSpc>
                <a:spcPct val="115000"/>
              </a:lnSpc>
              <a:buSzPts val="2800"/>
              <a:buFontTx/>
              <a:buChar char="-"/>
            </a:pP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endParaRPr lang="hr-HR" sz="2200" dirty="0">
              <a:latin typeface="Josefin Sans"/>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pic>
        <p:nvPicPr>
          <p:cNvPr id="3" name="Picture 2">
            <a:extLst>
              <a:ext uri="{FF2B5EF4-FFF2-40B4-BE49-F238E27FC236}">
                <a16:creationId xmlns:a16="http://schemas.microsoft.com/office/drawing/2014/main" id="{ECABC5C3-3A19-364A-BADE-06A939E2EFE1}"/>
              </a:ext>
            </a:extLst>
          </p:cNvPr>
          <p:cNvPicPr>
            <a:picLocks noChangeAspect="1"/>
          </p:cNvPicPr>
          <p:nvPr/>
        </p:nvPicPr>
        <p:blipFill>
          <a:blip r:embed="rId4"/>
          <a:stretch>
            <a:fillRect/>
          </a:stretch>
        </p:blipFill>
        <p:spPr>
          <a:xfrm>
            <a:off x="4736386" y="1905426"/>
            <a:ext cx="6148355" cy="4869842"/>
          </a:xfrm>
          <a:prstGeom prst="rect">
            <a:avLst/>
          </a:prstGeom>
        </p:spPr>
      </p:pic>
    </p:spTree>
    <p:extLst>
      <p:ext uri="{BB962C8B-B14F-4D97-AF65-F5344CB8AC3E}">
        <p14:creationId xmlns:p14="http://schemas.microsoft.com/office/powerpoint/2010/main" val="961804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lvl="0">
              <a:lnSpc>
                <a:spcPct val="100000"/>
              </a:lnSpc>
              <a:buSzPct val="113888"/>
            </a:pPr>
            <a:r>
              <a:rPr lang="hr-HR" sz="3000" dirty="0"/>
              <a:t>INTERNATIONAL LEVEL</a:t>
            </a:r>
            <a:br>
              <a:rPr lang="hr-HR" sz="3000" dirty="0"/>
            </a:br>
            <a:r>
              <a:rPr lang="hr-HR" sz="3000" dirty="0" err="1"/>
              <a:t>The</a:t>
            </a:r>
            <a:r>
              <a:rPr lang="hr-HR" sz="3000" dirty="0"/>
              <a:t> </a:t>
            </a:r>
            <a:r>
              <a:rPr lang="hr-HR" sz="3000" dirty="0" err="1"/>
              <a:t>relation</a:t>
            </a:r>
            <a:r>
              <a:rPr lang="hr-HR" sz="3000" dirty="0"/>
              <a:t> </a:t>
            </a:r>
            <a:r>
              <a:rPr lang="hr-HR" sz="3000" dirty="0" err="1"/>
              <a:t>between</a:t>
            </a:r>
            <a:r>
              <a:rPr lang="hr-HR" sz="3000" dirty="0"/>
              <a:t> </a:t>
            </a:r>
            <a:r>
              <a:rPr lang="hr-HR" sz="3000" dirty="0" err="1"/>
              <a:t>national</a:t>
            </a:r>
            <a:r>
              <a:rPr lang="hr-HR" sz="3000" dirty="0"/>
              <a:t> </a:t>
            </a:r>
            <a:r>
              <a:rPr lang="hr-HR" sz="3000" dirty="0" err="1"/>
              <a:t>Inventories</a:t>
            </a:r>
            <a:r>
              <a:rPr lang="hr-HR" sz="3000" dirty="0"/>
              <a:t> </a:t>
            </a:r>
            <a:r>
              <a:rPr lang="hr-HR" sz="3000" dirty="0" err="1"/>
              <a:t>and</a:t>
            </a:r>
            <a:r>
              <a:rPr lang="hr-HR" sz="3000" dirty="0"/>
              <a:t> UNESCO </a:t>
            </a:r>
            <a:r>
              <a:rPr lang="hr-HR" sz="3000" dirty="0" err="1"/>
              <a:t>Lists</a:t>
            </a:r>
            <a:endParaRPr sz="3000" b="1" dirty="0">
              <a:solidFill>
                <a:schemeClr val="lt1"/>
              </a:solidFill>
            </a:endParaRPr>
          </a:p>
        </p:txBody>
      </p:sp>
      <p:sp>
        <p:nvSpPr>
          <p:cNvPr id="176" name="Google Shape;176;g23738f4d393_0_414"/>
          <p:cNvSpPr txBox="1">
            <a:spLocks noGrp="1"/>
          </p:cNvSpPr>
          <p:nvPr>
            <p:ph type="body" idx="1"/>
          </p:nvPr>
        </p:nvSpPr>
        <p:spPr>
          <a:xfrm>
            <a:off x="688368" y="2119025"/>
            <a:ext cx="9307457" cy="4042897"/>
          </a:xfrm>
          <a:prstGeom prst="rect">
            <a:avLst/>
          </a:prstGeom>
          <a:noFill/>
          <a:ln>
            <a:noFill/>
          </a:ln>
        </p:spPr>
        <p:txBody>
          <a:bodyPr spcFirstLastPara="1" wrap="square" lIns="121900" tIns="121900" rIns="121900" bIns="121900" anchor="t" anchorCtr="0">
            <a:noAutofit/>
          </a:bodyPr>
          <a:lstStyle/>
          <a:p>
            <a:pPr marL="495300" lvl="0">
              <a:lnSpc>
                <a:spcPct val="115000"/>
              </a:lnSpc>
              <a:buSzPts val="2800"/>
              <a:buFontTx/>
              <a:buChar char="-"/>
            </a:pPr>
            <a:r>
              <a:rPr lang="hr-HR" sz="2400" dirty="0" err="1"/>
              <a:t>The</a:t>
            </a:r>
            <a:r>
              <a:rPr lang="hr-HR" sz="2400" dirty="0"/>
              <a:t> </a:t>
            </a:r>
            <a:r>
              <a:rPr lang="hr-HR" sz="2400" dirty="0" err="1"/>
              <a:t>fifth</a:t>
            </a:r>
            <a:r>
              <a:rPr lang="hr-HR" sz="2400" dirty="0"/>
              <a:t> </a:t>
            </a:r>
            <a:r>
              <a:rPr lang="hr-HR" sz="2400" dirty="0" err="1"/>
              <a:t>criterion</a:t>
            </a:r>
            <a:r>
              <a:rPr lang="hr-HR" sz="2400" dirty="0"/>
              <a:t> for </a:t>
            </a:r>
            <a:r>
              <a:rPr lang="hr-HR" sz="2400" dirty="0" err="1"/>
              <a:t>inscription</a:t>
            </a:r>
            <a:r>
              <a:rPr lang="hr-HR" sz="2400" dirty="0"/>
              <a:t> on </a:t>
            </a:r>
            <a:r>
              <a:rPr lang="hr-HR" sz="2400" dirty="0" err="1"/>
              <a:t>both</a:t>
            </a:r>
            <a:r>
              <a:rPr lang="hr-HR" sz="2400" dirty="0"/>
              <a:t> </a:t>
            </a:r>
            <a:r>
              <a:rPr lang="hr-HR" sz="2400" dirty="0" err="1"/>
              <a:t>Lists</a:t>
            </a:r>
            <a:r>
              <a:rPr lang="hr-HR" sz="2400" dirty="0"/>
              <a:t> </a:t>
            </a:r>
            <a:r>
              <a:rPr lang="hr-HR" sz="2400" dirty="0" err="1"/>
              <a:t>of</a:t>
            </a:r>
            <a:r>
              <a:rPr lang="hr-HR" sz="2400" dirty="0"/>
              <a:t> </a:t>
            </a:r>
            <a:r>
              <a:rPr lang="hr-HR" sz="2400" dirty="0" err="1"/>
              <a:t>the</a:t>
            </a:r>
            <a:r>
              <a:rPr lang="hr-HR" sz="2400" dirty="0"/>
              <a:t> </a:t>
            </a:r>
            <a:r>
              <a:rPr lang="hr-HR" sz="2400" dirty="0" err="1"/>
              <a:t>Convention</a:t>
            </a:r>
            <a:r>
              <a:rPr lang="hr-HR" sz="2400" dirty="0"/>
              <a:t> </a:t>
            </a:r>
            <a:r>
              <a:rPr lang="hr-HR" sz="2400" dirty="0" err="1"/>
              <a:t>states</a:t>
            </a:r>
            <a:r>
              <a:rPr lang="hr-HR" sz="2400" dirty="0"/>
              <a:t> </a:t>
            </a:r>
            <a:r>
              <a:rPr lang="hr-HR" sz="2400" dirty="0" err="1"/>
              <a:t>that</a:t>
            </a:r>
            <a:r>
              <a:rPr lang="hr-HR" sz="2400" dirty="0"/>
              <a:t> </a:t>
            </a:r>
            <a:r>
              <a:rPr lang="hr-HR" sz="2400" dirty="0" err="1"/>
              <a:t>elements</a:t>
            </a:r>
            <a:r>
              <a:rPr lang="hr-HR" sz="2400" dirty="0"/>
              <a:t> </a:t>
            </a:r>
            <a:r>
              <a:rPr lang="hr-HR" sz="2400" dirty="0" err="1"/>
              <a:t>nominated</a:t>
            </a:r>
            <a:r>
              <a:rPr lang="hr-HR" sz="2400" dirty="0"/>
              <a:t> for </a:t>
            </a:r>
            <a:r>
              <a:rPr lang="hr-HR" sz="2400" dirty="0" err="1"/>
              <a:t>inscription</a:t>
            </a:r>
            <a:r>
              <a:rPr lang="hr-HR" sz="2400" dirty="0"/>
              <a:t> must figure </a:t>
            </a:r>
            <a:r>
              <a:rPr lang="hr-HR" sz="2400" dirty="0" err="1"/>
              <a:t>in</a:t>
            </a:r>
            <a:r>
              <a:rPr lang="hr-HR" sz="2400" dirty="0"/>
              <a:t> </a:t>
            </a:r>
            <a:r>
              <a:rPr lang="hr-HR" sz="2400" dirty="0" err="1"/>
              <a:t>an</a:t>
            </a:r>
            <a:r>
              <a:rPr lang="hr-HR" sz="2400" dirty="0"/>
              <a:t> </a:t>
            </a:r>
            <a:r>
              <a:rPr lang="hr-HR" sz="2400" dirty="0" err="1"/>
              <a:t>inventory</a:t>
            </a:r>
            <a:r>
              <a:rPr lang="hr-HR" sz="2400" dirty="0"/>
              <a:t> </a:t>
            </a:r>
            <a:r>
              <a:rPr lang="hr-HR" sz="2400" dirty="0" err="1"/>
              <a:t>drawn</a:t>
            </a:r>
            <a:r>
              <a:rPr lang="hr-HR" sz="2400" dirty="0"/>
              <a:t> </a:t>
            </a:r>
            <a:r>
              <a:rPr lang="hr-HR" sz="2400" dirty="0" err="1"/>
              <a:t>up</a:t>
            </a:r>
            <a:r>
              <a:rPr lang="hr-HR" sz="2400" dirty="0"/>
              <a:t> </a:t>
            </a:r>
            <a:r>
              <a:rPr lang="hr-HR" sz="2400" dirty="0" err="1"/>
              <a:t>in</a:t>
            </a:r>
            <a:r>
              <a:rPr lang="hr-HR" sz="2400" dirty="0"/>
              <a:t> </a:t>
            </a:r>
            <a:r>
              <a:rPr lang="hr-HR" sz="2400" dirty="0" err="1"/>
              <a:t>conformity</a:t>
            </a:r>
            <a:r>
              <a:rPr lang="hr-HR" sz="2400" dirty="0"/>
              <a:t> </a:t>
            </a:r>
            <a:r>
              <a:rPr lang="hr-HR" sz="2400" dirty="0" err="1"/>
              <a:t>with</a:t>
            </a:r>
            <a:r>
              <a:rPr lang="hr-HR" sz="2400" dirty="0"/>
              <a:t> </a:t>
            </a:r>
            <a:r>
              <a:rPr lang="hr-HR" sz="2400" dirty="0" err="1"/>
              <a:t>Articles</a:t>
            </a:r>
            <a:r>
              <a:rPr lang="hr-HR" sz="2400" dirty="0"/>
              <a:t> 11 </a:t>
            </a:r>
            <a:r>
              <a:rPr lang="hr-HR" sz="2400" dirty="0" err="1"/>
              <a:t>and</a:t>
            </a:r>
            <a:r>
              <a:rPr lang="hr-HR" sz="2400" dirty="0"/>
              <a:t> 12 </a:t>
            </a:r>
            <a:r>
              <a:rPr lang="hr-HR" sz="2400" dirty="0" err="1"/>
              <a:t>of</a:t>
            </a:r>
            <a:r>
              <a:rPr lang="hr-HR" sz="2400" dirty="0"/>
              <a:t> </a:t>
            </a:r>
            <a:r>
              <a:rPr lang="hr-HR" sz="2400" dirty="0" err="1"/>
              <a:t>the</a:t>
            </a:r>
            <a:r>
              <a:rPr lang="hr-HR" sz="2400" dirty="0"/>
              <a:t> </a:t>
            </a:r>
            <a:r>
              <a:rPr lang="hr-HR" sz="2400" dirty="0" err="1"/>
              <a:t>Convention</a:t>
            </a:r>
            <a:r>
              <a:rPr lang="hr-HR" sz="2400" dirty="0"/>
              <a:t>. </a:t>
            </a:r>
            <a:r>
              <a:rPr lang="hr-HR" sz="2400" dirty="0" err="1"/>
              <a:t>These</a:t>
            </a:r>
            <a:r>
              <a:rPr lang="hr-HR" sz="2400" dirty="0"/>
              <a:t> are </a:t>
            </a:r>
            <a:r>
              <a:rPr lang="hr-HR" sz="2400" dirty="0" err="1"/>
              <a:t>criterion</a:t>
            </a:r>
            <a:r>
              <a:rPr lang="hr-HR" sz="2400" dirty="0"/>
              <a:t> U.5 (OD 1) for </a:t>
            </a:r>
            <a:r>
              <a:rPr lang="hr-HR" sz="2400" dirty="0" err="1"/>
              <a:t>the</a:t>
            </a:r>
            <a:r>
              <a:rPr lang="hr-HR" sz="2400" dirty="0"/>
              <a:t> </a:t>
            </a:r>
            <a:r>
              <a:rPr lang="hr-HR" sz="2400" dirty="0" err="1"/>
              <a:t>Urgent</a:t>
            </a:r>
            <a:r>
              <a:rPr lang="hr-HR" sz="2400" dirty="0"/>
              <a:t> </a:t>
            </a:r>
            <a:r>
              <a:rPr lang="hr-HR" sz="2400" dirty="0" err="1"/>
              <a:t>Safeguarding</a:t>
            </a:r>
            <a:r>
              <a:rPr lang="hr-HR" sz="2400" dirty="0"/>
              <a:t> List </a:t>
            </a:r>
            <a:r>
              <a:rPr lang="hr-HR" sz="2400" dirty="0" err="1"/>
              <a:t>and</a:t>
            </a:r>
            <a:r>
              <a:rPr lang="hr-HR" sz="2400" dirty="0"/>
              <a:t> </a:t>
            </a:r>
            <a:r>
              <a:rPr lang="hr-HR" sz="2400" dirty="0" err="1"/>
              <a:t>criterion</a:t>
            </a:r>
            <a:r>
              <a:rPr lang="hr-HR" sz="2400" dirty="0"/>
              <a:t> R.5 (OD 2) for </a:t>
            </a:r>
            <a:r>
              <a:rPr lang="hr-HR" sz="2400" dirty="0" err="1"/>
              <a:t>the</a:t>
            </a:r>
            <a:r>
              <a:rPr lang="hr-HR" sz="2400" dirty="0"/>
              <a:t> </a:t>
            </a:r>
            <a:r>
              <a:rPr lang="hr-HR" sz="2400" dirty="0" err="1"/>
              <a:t>Representative</a:t>
            </a:r>
            <a:r>
              <a:rPr lang="hr-HR" sz="2400" dirty="0"/>
              <a:t> List. In </a:t>
            </a:r>
            <a:r>
              <a:rPr lang="hr-HR" sz="2400" dirty="0" err="1"/>
              <a:t>order</a:t>
            </a:r>
            <a:r>
              <a:rPr lang="hr-HR" sz="2400" dirty="0"/>
              <a:t> to </a:t>
            </a:r>
            <a:r>
              <a:rPr lang="hr-HR" sz="2400" dirty="0" err="1"/>
              <a:t>meet</a:t>
            </a:r>
            <a:r>
              <a:rPr lang="hr-HR" sz="2400" dirty="0"/>
              <a:t> </a:t>
            </a:r>
            <a:r>
              <a:rPr lang="hr-HR" sz="2400" dirty="0" err="1"/>
              <a:t>these</a:t>
            </a:r>
            <a:r>
              <a:rPr lang="hr-HR" sz="2400" dirty="0"/>
              <a:t> </a:t>
            </a:r>
            <a:r>
              <a:rPr lang="hr-HR" sz="2400" dirty="0" err="1"/>
              <a:t>criteria</a:t>
            </a:r>
            <a:r>
              <a:rPr lang="hr-HR" sz="2400" dirty="0"/>
              <a:t>, </a:t>
            </a:r>
            <a:r>
              <a:rPr lang="hr-HR" sz="2400" dirty="0" err="1"/>
              <a:t>States</a:t>
            </a:r>
            <a:r>
              <a:rPr lang="hr-HR" sz="2400" dirty="0"/>
              <a:t> </a:t>
            </a:r>
            <a:r>
              <a:rPr lang="hr-HR" sz="2400" dirty="0" err="1"/>
              <a:t>Parties</a:t>
            </a:r>
            <a:r>
              <a:rPr lang="hr-HR" sz="2400" dirty="0"/>
              <a:t> must </a:t>
            </a:r>
            <a:r>
              <a:rPr lang="hr-HR" sz="2400" dirty="0" err="1"/>
              <a:t>fill</a:t>
            </a:r>
            <a:r>
              <a:rPr lang="hr-HR" sz="2400" dirty="0"/>
              <a:t> </a:t>
            </a:r>
            <a:r>
              <a:rPr lang="hr-HR" sz="2400" dirty="0" err="1"/>
              <a:t>in</a:t>
            </a:r>
            <a:r>
              <a:rPr lang="hr-HR" sz="2400" dirty="0"/>
              <a:t> </a:t>
            </a:r>
            <a:r>
              <a:rPr lang="hr-HR" sz="2400" dirty="0" err="1"/>
              <a:t>the</a:t>
            </a:r>
            <a:r>
              <a:rPr lang="hr-HR" sz="2400" dirty="0"/>
              <a:t> </a:t>
            </a:r>
            <a:r>
              <a:rPr lang="hr-HR" sz="2400" dirty="0" err="1"/>
              <a:t>boxes</a:t>
            </a:r>
            <a:r>
              <a:rPr lang="hr-HR" sz="2400" dirty="0"/>
              <a:t> </a:t>
            </a:r>
            <a:r>
              <a:rPr lang="hr-HR" sz="2400" dirty="0" err="1"/>
              <a:t>in</a:t>
            </a:r>
            <a:r>
              <a:rPr lang="hr-HR" sz="2400" dirty="0"/>
              <a:t> </a:t>
            </a:r>
            <a:r>
              <a:rPr lang="hr-HR" sz="2400" dirty="0" err="1"/>
              <a:t>section</a:t>
            </a:r>
            <a:r>
              <a:rPr lang="hr-HR" sz="2400" dirty="0"/>
              <a:t> 5 (</a:t>
            </a:r>
            <a:r>
              <a:rPr lang="hr-HR" sz="2400" dirty="0" err="1"/>
              <a:t>Inclusion</a:t>
            </a:r>
            <a:r>
              <a:rPr lang="hr-HR" sz="2400" dirty="0"/>
              <a:t> </a:t>
            </a:r>
            <a:r>
              <a:rPr lang="hr-HR" sz="2400" dirty="0" err="1"/>
              <a:t>of</a:t>
            </a:r>
            <a:r>
              <a:rPr lang="hr-HR" sz="2400" dirty="0"/>
              <a:t> </a:t>
            </a:r>
            <a:r>
              <a:rPr lang="hr-HR" sz="2400" dirty="0" err="1"/>
              <a:t>the</a:t>
            </a:r>
            <a:r>
              <a:rPr lang="hr-HR" sz="2400" dirty="0"/>
              <a:t> element </a:t>
            </a:r>
            <a:r>
              <a:rPr lang="hr-HR" sz="2400" dirty="0" err="1"/>
              <a:t>in</a:t>
            </a:r>
            <a:r>
              <a:rPr lang="hr-HR" sz="2400" dirty="0"/>
              <a:t> </a:t>
            </a:r>
            <a:r>
              <a:rPr lang="hr-HR" sz="2400" dirty="0" err="1"/>
              <a:t>an</a:t>
            </a:r>
            <a:r>
              <a:rPr lang="hr-HR" sz="2400" dirty="0"/>
              <a:t> </a:t>
            </a:r>
            <a:r>
              <a:rPr lang="hr-HR" sz="2400" dirty="0" err="1"/>
              <a:t>inventory</a:t>
            </a:r>
            <a:r>
              <a:rPr lang="hr-HR" sz="2400" dirty="0"/>
              <a:t>) </a:t>
            </a:r>
            <a:r>
              <a:rPr lang="hr-HR" sz="2400" dirty="0" err="1"/>
              <a:t>of</a:t>
            </a:r>
            <a:r>
              <a:rPr lang="hr-HR" sz="2400" dirty="0"/>
              <a:t> </a:t>
            </a:r>
            <a:r>
              <a:rPr lang="hr-HR" sz="2400" dirty="0" err="1"/>
              <a:t>nomination</a:t>
            </a:r>
            <a:r>
              <a:rPr lang="hr-HR" sz="2400" dirty="0"/>
              <a:t> </a:t>
            </a:r>
            <a:r>
              <a:rPr lang="hr-HR" sz="2400" dirty="0" err="1"/>
              <a:t>form</a:t>
            </a:r>
            <a:r>
              <a:rPr lang="hr-HR" sz="2400" dirty="0"/>
              <a:t> ICH-01 </a:t>
            </a:r>
            <a:r>
              <a:rPr lang="hr-HR" sz="2400" dirty="0" err="1"/>
              <a:t>or</a:t>
            </a:r>
            <a:r>
              <a:rPr lang="hr-HR" sz="2400" dirty="0"/>
              <a:t> ICH02.</a:t>
            </a: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endParaRPr lang="hr-HR" sz="2200" dirty="0">
              <a:latin typeface="Josefin Sans"/>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3610511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lvl="0">
              <a:lnSpc>
                <a:spcPct val="100000"/>
              </a:lnSpc>
              <a:buSzPct val="113888"/>
            </a:pPr>
            <a:r>
              <a:rPr lang="hr-HR" sz="3000" dirty="0"/>
              <a:t>INTERNATIONAL LEVEL</a:t>
            </a:r>
            <a:br>
              <a:rPr lang="hr-HR" sz="3000" dirty="0"/>
            </a:br>
            <a:r>
              <a:rPr lang="hr-HR" sz="3000" dirty="0" err="1"/>
              <a:t>The</a:t>
            </a:r>
            <a:r>
              <a:rPr lang="hr-HR" sz="3000" dirty="0"/>
              <a:t> </a:t>
            </a:r>
            <a:r>
              <a:rPr lang="hr-HR" sz="3000" dirty="0" err="1"/>
              <a:t>relation</a:t>
            </a:r>
            <a:r>
              <a:rPr lang="hr-HR" sz="3000" dirty="0"/>
              <a:t> </a:t>
            </a:r>
            <a:r>
              <a:rPr lang="hr-HR" sz="3000" dirty="0" err="1"/>
              <a:t>between</a:t>
            </a:r>
            <a:r>
              <a:rPr lang="hr-HR" sz="3000" dirty="0"/>
              <a:t> </a:t>
            </a:r>
            <a:r>
              <a:rPr lang="hr-HR" sz="3000" dirty="0" err="1"/>
              <a:t>national</a:t>
            </a:r>
            <a:r>
              <a:rPr lang="hr-HR" sz="3000" dirty="0"/>
              <a:t> </a:t>
            </a:r>
            <a:r>
              <a:rPr lang="hr-HR" sz="3000" dirty="0" err="1"/>
              <a:t>Inventories</a:t>
            </a:r>
            <a:r>
              <a:rPr lang="hr-HR" sz="3000" dirty="0"/>
              <a:t> </a:t>
            </a:r>
            <a:r>
              <a:rPr lang="hr-HR" sz="3000" dirty="0" err="1"/>
              <a:t>and</a:t>
            </a:r>
            <a:r>
              <a:rPr lang="hr-HR" sz="3000" dirty="0"/>
              <a:t> UNESCO </a:t>
            </a:r>
            <a:r>
              <a:rPr lang="hr-HR" sz="3000" dirty="0" err="1"/>
              <a:t>Lists</a:t>
            </a:r>
            <a:endParaRPr sz="3000" b="1" dirty="0">
              <a:solidFill>
                <a:schemeClr val="lt1"/>
              </a:solidFill>
            </a:endParaRPr>
          </a:p>
        </p:txBody>
      </p:sp>
      <p:sp>
        <p:nvSpPr>
          <p:cNvPr id="176" name="Google Shape;176;g23738f4d393_0_414"/>
          <p:cNvSpPr txBox="1">
            <a:spLocks noGrp="1"/>
          </p:cNvSpPr>
          <p:nvPr>
            <p:ph type="body" idx="1"/>
          </p:nvPr>
        </p:nvSpPr>
        <p:spPr>
          <a:xfrm>
            <a:off x="606175" y="1715783"/>
            <a:ext cx="9657707" cy="4839129"/>
          </a:xfrm>
          <a:prstGeom prst="rect">
            <a:avLst/>
          </a:prstGeom>
          <a:noFill/>
          <a:ln>
            <a:noFill/>
          </a:ln>
        </p:spPr>
        <p:txBody>
          <a:bodyPr spcFirstLastPara="1" wrap="square" lIns="121900" tIns="121900" rIns="121900" bIns="121900" anchor="t" anchorCtr="0">
            <a:noAutofit/>
          </a:bodyPr>
          <a:lstStyle/>
          <a:p>
            <a:pPr marL="495300" lvl="0">
              <a:lnSpc>
                <a:spcPct val="115000"/>
              </a:lnSpc>
              <a:buSzPts val="2800"/>
              <a:buFontTx/>
              <a:buChar char="-"/>
            </a:pPr>
            <a:r>
              <a:rPr lang="hr-HR" sz="2400" dirty="0" err="1"/>
              <a:t>Nomination</a:t>
            </a:r>
            <a:r>
              <a:rPr lang="hr-HR" sz="2400" dirty="0"/>
              <a:t> </a:t>
            </a:r>
            <a:r>
              <a:rPr lang="hr-HR" sz="2400" dirty="0" err="1"/>
              <a:t>forms</a:t>
            </a:r>
            <a:r>
              <a:rPr lang="hr-HR" sz="2400" dirty="0"/>
              <a:t> </a:t>
            </a:r>
            <a:r>
              <a:rPr lang="hr-HR" sz="2400" dirty="0" err="1"/>
              <a:t>request</a:t>
            </a:r>
            <a:r>
              <a:rPr lang="hr-HR" sz="2400" dirty="0"/>
              <a:t> </a:t>
            </a:r>
            <a:r>
              <a:rPr lang="hr-HR" sz="2400" dirty="0" err="1"/>
              <a:t>technical</a:t>
            </a:r>
            <a:r>
              <a:rPr lang="hr-HR" sz="2400" dirty="0"/>
              <a:t> </a:t>
            </a:r>
            <a:r>
              <a:rPr lang="hr-HR" sz="2400" dirty="0" err="1"/>
              <a:t>details</a:t>
            </a:r>
            <a:r>
              <a:rPr lang="hr-HR" sz="2400" dirty="0"/>
              <a:t> </a:t>
            </a:r>
            <a:r>
              <a:rPr lang="hr-HR" sz="2400" dirty="0" err="1"/>
              <a:t>such</a:t>
            </a:r>
            <a:r>
              <a:rPr lang="hr-HR" sz="2400" dirty="0"/>
              <a:t> as: (1) </a:t>
            </a:r>
            <a:r>
              <a:rPr lang="hr-HR" sz="2400" dirty="0" err="1"/>
              <a:t>the</a:t>
            </a:r>
            <a:r>
              <a:rPr lang="hr-HR" sz="2400" dirty="0"/>
              <a:t> </a:t>
            </a:r>
            <a:r>
              <a:rPr lang="hr-HR" sz="2400" dirty="0" err="1"/>
              <a:t>name</a:t>
            </a:r>
            <a:r>
              <a:rPr lang="hr-HR" sz="2400" dirty="0"/>
              <a:t> </a:t>
            </a:r>
            <a:r>
              <a:rPr lang="hr-HR" sz="2400" dirty="0" err="1"/>
              <a:t>of</a:t>
            </a:r>
            <a:r>
              <a:rPr lang="hr-HR" sz="2400" dirty="0"/>
              <a:t> </a:t>
            </a:r>
            <a:r>
              <a:rPr lang="hr-HR" sz="2400" dirty="0" err="1"/>
              <a:t>the</a:t>
            </a:r>
            <a:r>
              <a:rPr lang="hr-HR" sz="2400" dirty="0"/>
              <a:t> </a:t>
            </a:r>
            <a:r>
              <a:rPr lang="hr-HR" sz="2400" dirty="0" err="1"/>
              <a:t>inventory</a:t>
            </a:r>
            <a:r>
              <a:rPr lang="hr-HR" sz="2400" dirty="0"/>
              <a:t>; (2) </a:t>
            </a:r>
            <a:r>
              <a:rPr lang="hr-HR" sz="2400" dirty="0" err="1"/>
              <a:t>the</a:t>
            </a:r>
            <a:r>
              <a:rPr lang="hr-HR" sz="2400" dirty="0"/>
              <a:t> </a:t>
            </a:r>
            <a:r>
              <a:rPr lang="hr-HR" sz="2400" dirty="0" err="1"/>
              <a:t>name</a:t>
            </a:r>
            <a:r>
              <a:rPr lang="hr-HR" sz="2400" dirty="0"/>
              <a:t> </a:t>
            </a:r>
            <a:r>
              <a:rPr lang="hr-HR" sz="2400" dirty="0" err="1"/>
              <a:t>of</a:t>
            </a:r>
            <a:r>
              <a:rPr lang="hr-HR" sz="2400" dirty="0"/>
              <a:t> </a:t>
            </a:r>
            <a:r>
              <a:rPr lang="hr-HR" sz="2400" dirty="0" err="1"/>
              <a:t>the</a:t>
            </a:r>
            <a:r>
              <a:rPr lang="hr-HR" sz="2400" dirty="0"/>
              <a:t> </a:t>
            </a:r>
            <a:r>
              <a:rPr lang="hr-HR" sz="2400" dirty="0" err="1"/>
              <a:t>agency</a:t>
            </a:r>
            <a:r>
              <a:rPr lang="hr-HR" sz="2400" dirty="0"/>
              <a:t> (</a:t>
            </a:r>
            <a:r>
              <a:rPr lang="hr-HR" sz="2400" dirty="0" err="1"/>
              <a:t>institution</a:t>
            </a:r>
            <a:r>
              <a:rPr lang="hr-HR" sz="2400" dirty="0"/>
              <a:t>, </a:t>
            </a:r>
            <a:r>
              <a:rPr lang="hr-HR" sz="2400" dirty="0" err="1"/>
              <a:t>etc</a:t>
            </a:r>
            <a:r>
              <a:rPr lang="hr-HR" sz="2400" dirty="0"/>
              <a:t>.) </a:t>
            </a:r>
            <a:r>
              <a:rPr lang="hr-HR" sz="2400" dirty="0" err="1"/>
              <a:t>responsible</a:t>
            </a:r>
            <a:r>
              <a:rPr lang="hr-HR" sz="2400" dirty="0"/>
              <a:t> for </a:t>
            </a:r>
            <a:r>
              <a:rPr lang="hr-HR" sz="2400" dirty="0" err="1"/>
              <a:t>the</a:t>
            </a:r>
            <a:r>
              <a:rPr lang="hr-HR" sz="2400" dirty="0"/>
              <a:t> </a:t>
            </a:r>
            <a:r>
              <a:rPr lang="hr-HR" sz="2400" dirty="0" err="1"/>
              <a:t>inventory</a:t>
            </a:r>
            <a:r>
              <a:rPr lang="hr-HR" sz="2400" dirty="0"/>
              <a:t>; (3) </a:t>
            </a:r>
            <a:r>
              <a:rPr lang="hr-HR" sz="2400" dirty="0" err="1"/>
              <a:t>the</a:t>
            </a:r>
            <a:r>
              <a:rPr lang="hr-HR" sz="2400" dirty="0"/>
              <a:t> </a:t>
            </a:r>
            <a:r>
              <a:rPr lang="hr-HR" sz="2400" dirty="0" err="1"/>
              <a:t>method</a:t>
            </a:r>
            <a:r>
              <a:rPr lang="hr-HR" sz="2400" dirty="0"/>
              <a:t> </a:t>
            </a:r>
            <a:r>
              <a:rPr lang="hr-HR" sz="2400" dirty="0" err="1"/>
              <a:t>and</a:t>
            </a:r>
            <a:r>
              <a:rPr lang="hr-HR" sz="2400" dirty="0"/>
              <a:t> </a:t>
            </a:r>
            <a:r>
              <a:rPr lang="hr-HR" sz="2400" dirty="0" err="1"/>
              <a:t>frequency</a:t>
            </a:r>
            <a:r>
              <a:rPr lang="hr-HR" sz="2400" dirty="0"/>
              <a:t> </a:t>
            </a:r>
            <a:r>
              <a:rPr lang="hr-HR" sz="2400" dirty="0" err="1"/>
              <a:t>of</a:t>
            </a:r>
            <a:r>
              <a:rPr lang="hr-HR" sz="2400" dirty="0"/>
              <a:t> </a:t>
            </a:r>
            <a:r>
              <a:rPr lang="hr-HR" sz="2400" b="1" dirty="0" err="1"/>
              <a:t>updating</a:t>
            </a:r>
            <a:r>
              <a:rPr lang="hr-HR" sz="2400" dirty="0"/>
              <a:t>; (4) </a:t>
            </a:r>
            <a:r>
              <a:rPr lang="hr-HR" sz="2400" dirty="0" err="1"/>
              <a:t>the</a:t>
            </a:r>
            <a:r>
              <a:rPr lang="hr-HR" sz="2400" dirty="0"/>
              <a:t> reference </a:t>
            </a:r>
            <a:r>
              <a:rPr lang="hr-HR" sz="2400" dirty="0" err="1"/>
              <a:t>number</a:t>
            </a:r>
            <a:r>
              <a:rPr lang="hr-HR" sz="2400" dirty="0"/>
              <a:t> </a:t>
            </a:r>
            <a:r>
              <a:rPr lang="hr-HR" sz="2400" dirty="0" err="1"/>
              <a:t>and</a:t>
            </a:r>
            <a:r>
              <a:rPr lang="hr-HR" sz="2400" dirty="0"/>
              <a:t> </a:t>
            </a:r>
            <a:r>
              <a:rPr lang="hr-HR" sz="2400" dirty="0" err="1"/>
              <a:t>name</a:t>
            </a:r>
            <a:r>
              <a:rPr lang="hr-HR" sz="2400" dirty="0"/>
              <a:t> </a:t>
            </a:r>
            <a:r>
              <a:rPr lang="hr-HR" sz="2400" dirty="0" err="1"/>
              <a:t>of</a:t>
            </a:r>
            <a:r>
              <a:rPr lang="hr-HR" sz="2400" dirty="0"/>
              <a:t> </a:t>
            </a:r>
            <a:r>
              <a:rPr lang="hr-HR" sz="2400" dirty="0" err="1"/>
              <a:t>the</a:t>
            </a:r>
            <a:r>
              <a:rPr lang="hr-HR" sz="2400" dirty="0"/>
              <a:t> element </a:t>
            </a:r>
            <a:r>
              <a:rPr lang="hr-HR" sz="2400" dirty="0" err="1"/>
              <a:t>concerned</a:t>
            </a:r>
            <a:r>
              <a:rPr lang="hr-HR" sz="2400" dirty="0"/>
              <a:t> </a:t>
            </a:r>
            <a:r>
              <a:rPr lang="hr-HR" sz="2400" dirty="0" err="1"/>
              <a:t>in</a:t>
            </a:r>
            <a:r>
              <a:rPr lang="hr-HR" sz="2400" dirty="0"/>
              <a:t> </a:t>
            </a:r>
            <a:r>
              <a:rPr lang="hr-HR" sz="2400" dirty="0" err="1"/>
              <a:t>the</a:t>
            </a:r>
            <a:r>
              <a:rPr lang="hr-HR" sz="2400" dirty="0"/>
              <a:t> </a:t>
            </a:r>
            <a:r>
              <a:rPr lang="hr-HR" sz="2400" dirty="0" err="1"/>
              <a:t>inventory</a:t>
            </a:r>
            <a:r>
              <a:rPr lang="hr-HR" sz="2400" dirty="0"/>
              <a:t>; (5) </a:t>
            </a:r>
            <a:r>
              <a:rPr lang="hr-HR" sz="2400" dirty="0" err="1"/>
              <a:t>the</a:t>
            </a:r>
            <a:r>
              <a:rPr lang="hr-HR" sz="2400" dirty="0"/>
              <a:t> date </a:t>
            </a:r>
            <a:r>
              <a:rPr lang="hr-HR" sz="2400" dirty="0" err="1"/>
              <a:t>of</a:t>
            </a:r>
            <a:r>
              <a:rPr lang="hr-HR" sz="2400" dirty="0"/>
              <a:t> </a:t>
            </a:r>
            <a:r>
              <a:rPr lang="hr-HR" sz="2400" dirty="0" err="1"/>
              <a:t>the</a:t>
            </a:r>
            <a:r>
              <a:rPr lang="hr-HR" sz="2400" dirty="0"/>
              <a:t> </a:t>
            </a:r>
            <a:r>
              <a:rPr lang="hr-HR" sz="2400" dirty="0" err="1"/>
              <a:t>inclusion</a:t>
            </a:r>
            <a:r>
              <a:rPr lang="hr-HR" sz="2400" dirty="0"/>
              <a:t> </a:t>
            </a:r>
            <a:r>
              <a:rPr lang="hr-HR" sz="2400" dirty="0" err="1"/>
              <a:t>of</a:t>
            </a:r>
            <a:r>
              <a:rPr lang="hr-HR" sz="2400" dirty="0"/>
              <a:t> </a:t>
            </a:r>
            <a:r>
              <a:rPr lang="hr-HR" sz="2400" dirty="0" err="1"/>
              <a:t>the</a:t>
            </a:r>
            <a:r>
              <a:rPr lang="hr-HR" sz="2400" dirty="0"/>
              <a:t> element </a:t>
            </a:r>
            <a:r>
              <a:rPr lang="hr-HR" sz="2400" dirty="0" err="1"/>
              <a:t>in</a:t>
            </a:r>
            <a:r>
              <a:rPr lang="hr-HR" sz="2400" dirty="0"/>
              <a:t> </a:t>
            </a:r>
            <a:r>
              <a:rPr lang="hr-HR" sz="2400" dirty="0" err="1"/>
              <a:t>the</a:t>
            </a:r>
            <a:r>
              <a:rPr lang="hr-HR" sz="2400" dirty="0"/>
              <a:t> </a:t>
            </a:r>
            <a:r>
              <a:rPr lang="hr-HR" sz="2400" dirty="0" err="1"/>
              <a:t>inventory</a:t>
            </a:r>
            <a:r>
              <a:rPr lang="hr-HR" sz="2400" dirty="0"/>
              <a:t>, as </a:t>
            </a:r>
            <a:r>
              <a:rPr lang="hr-HR" sz="2400" dirty="0" err="1"/>
              <a:t>well</a:t>
            </a:r>
            <a:r>
              <a:rPr lang="hr-HR" sz="2400" dirty="0"/>
              <a:t> as; (6) a </a:t>
            </a:r>
            <a:r>
              <a:rPr lang="hr-HR" sz="2400" b="1" dirty="0" err="1"/>
              <a:t>substantial</a:t>
            </a:r>
            <a:r>
              <a:rPr lang="hr-HR" sz="2400" b="1" dirty="0"/>
              <a:t> </a:t>
            </a:r>
            <a:r>
              <a:rPr lang="hr-HR" sz="2400" b="1" dirty="0" err="1"/>
              <a:t>explanation</a:t>
            </a:r>
            <a:r>
              <a:rPr lang="hr-HR" sz="2400" b="1" dirty="0"/>
              <a:t> </a:t>
            </a:r>
            <a:r>
              <a:rPr lang="hr-HR" sz="2400" b="1" dirty="0" err="1"/>
              <a:t>of</a:t>
            </a:r>
            <a:r>
              <a:rPr lang="hr-HR" sz="2400" b="1" dirty="0"/>
              <a:t> how </a:t>
            </a:r>
            <a:r>
              <a:rPr lang="hr-HR" sz="2400" b="1" dirty="0" err="1"/>
              <a:t>the</a:t>
            </a:r>
            <a:r>
              <a:rPr lang="hr-HR" sz="2400" b="1" dirty="0"/>
              <a:t> </a:t>
            </a:r>
            <a:r>
              <a:rPr lang="hr-HR" sz="2400" b="1" dirty="0" err="1"/>
              <a:t>inventorying</a:t>
            </a:r>
            <a:r>
              <a:rPr lang="hr-HR" sz="2400" b="1" dirty="0"/>
              <a:t> </a:t>
            </a:r>
            <a:r>
              <a:rPr lang="hr-HR" sz="2400" b="1" dirty="0" err="1"/>
              <a:t>took</a:t>
            </a:r>
            <a:r>
              <a:rPr lang="hr-HR" sz="2400" b="1" dirty="0"/>
              <a:t> place </a:t>
            </a:r>
            <a:r>
              <a:rPr lang="hr-HR" sz="2400" b="1" dirty="0" err="1"/>
              <a:t>with</a:t>
            </a:r>
            <a:r>
              <a:rPr lang="hr-HR" sz="2400" b="1" dirty="0"/>
              <a:t> </a:t>
            </a:r>
            <a:r>
              <a:rPr lang="hr-HR" sz="2400" b="1" dirty="0" err="1"/>
              <a:t>the</a:t>
            </a:r>
            <a:r>
              <a:rPr lang="hr-HR" sz="2400" b="1" dirty="0"/>
              <a:t> </a:t>
            </a:r>
            <a:r>
              <a:rPr lang="hr-HR" sz="2400" b="1" dirty="0" err="1"/>
              <a:t>participation</a:t>
            </a:r>
            <a:r>
              <a:rPr lang="hr-HR" sz="2400" b="1" dirty="0"/>
              <a:t> </a:t>
            </a:r>
            <a:r>
              <a:rPr lang="hr-HR" sz="2400" b="1" dirty="0" err="1"/>
              <a:t>of</a:t>
            </a:r>
            <a:r>
              <a:rPr lang="hr-HR" sz="2400" b="1" dirty="0"/>
              <a:t> </a:t>
            </a:r>
            <a:r>
              <a:rPr lang="hr-HR" sz="2400" b="1" dirty="0" err="1"/>
              <a:t>the</a:t>
            </a:r>
            <a:r>
              <a:rPr lang="hr-HR" sz="2400" b="1" dirty="0"/>
              <a:t> </a:t>
            </a:r>
            <a:r>
              <a:rPr lang="hr-HR" sz="2400" b="1" dirty="0" err="1"/>
              <a:t>communities</a:t>
            </a:r>
            <a:r>
              <a:rPr lang="hr-HR" sz="2400" b="1" dirty="0"/>
              <a:t> </a:t>
            </a:r>
            <a:r>
              <a:rPr lang="hr-HR" sz="2400" dirty="0" err="1"/>
              <a:t>groups</a:t>
            </a:r>
            <a:r>
              <a:rPr lang="hr-HR" sz="2400" dirty="0"/>
              <a:t> </a:t>
            </a:r>
            <a:r>
              <a:rPr lang="hr-HR" sz="2400" dirty="0" err="1"/>
              <a:t>and</a:t>
            </a:r>
            <a:r>
              <a:rPr lang="hr-HR" sz="2400" dirty="0"/>
              <a:t> </a:t>
            </a:r>
            <a:r>
              <a:rPr lang="hr-HR" sz="2400" dirty="0" err="1"/>
              <a:t>individuals</a:t>
            </a:r>
            <a:r>
              <a:rPr lang="hr-HR" sz="2400" dirty="0"/>
              <a:t> </a:t>
            </a:r>
            <a:r>
              <a:rPr lang="hr-HR" sz="2400" dirty="0" err="1"/>
              <a:t>concerned</a:t>
            </a:r>
            <a:r>
              <a:rPr lang="hr-HR" sz="2400" dirty="0"/>
              <a:t>. </a:t>
            </a:r>
            <a:r>
              <a:rPr lang="hr-HR" sz="2400" dirty="0" err="1"/>
              <a:t>Finally</a:t>
            </a:r>
            <a:r>
              <a:rPr lang="hr-HR" sz="2400" dirty="0"/>
              <a:t>, </a:t>
            </a:r>
            <a:r>
              <a:rPr lang="hr-HR" sz="2400" dirty="0" err="1"/>
              <a:t>documentary</a:t>
            </a:r>
            <a:r>
              <a:rPr lang="hr-HR" sz="2400" dirty="0"/>
              <a:t> </a:t>
            </a:r>
            <a:r>
              <a:rPr lang="hr-HR" sz="2400" dirty="0" err="1"/>
              <a:t>evidence</a:t>
            </a:r>
            <a:r>
              <a:rPr lang="hr-HR" sz="2400" dirty="0"/>
              <a:t> </a:t>
            </a:r>
            <a:r>
              <a:rPr lang="hr-HR" sz="2400" dirty="0" err="1"/>
              <a:t>is</a:t>
            </a:r>
            <a:r>
              <a:rPr lang="hr-HR" sz="2400" dirty="0"/>
              <a:t> </a:t>
            </a:r>
            <a:r>
              <a:rPr lang="hr-HR" sz="2400" dirty="0" err="1"/>
              <a:t>requested</a:t>
            </a:r>
            <a:r>
              <a:rPr lang="hr-HR" sz="2400" dirty="0"/>
              <a:t> </a:t>
            </a:r>
            <a:r>
              <a:rPr lang="hr-HR" sz="2400" dirty="0" err="1"/>
              <a:t>in</a:t>
            </a:r>
            <a:r>
              <a:rPr lang="hr-HR" sz="2400" dirty="0"/>
              <a:t> </a:t>
            </a:r>
            <a:r>
              <a:rPr lang="hr-HR" sz="2400" dirty="0" err="1"/>
              <a:t>the</a:t>
            </a:r>
            <a:r>
              <a:rPr lang="hr-HR" sz="2400" dirty="0"/>
              <a:t> </a:t>
            </a:r>
            <a:r>
              <a:rPr lang="hr-HR" sz="2400" dirty="0" err="1"/>
              <a:t>form</a:t>
            </a:r>
            <a:r>
              <a:rPr lang="hr-HR" sz="2400" dirty="0"/>
              <a:t> </a:t>
            </a:r>
            <a:r>
              <a:rPr lang="hr-HR" sz="2400" dirty="0" err="1"/>
              <a:t>of</a:t>
            </a:r>
            <a:r>
              <a:rPr lang="hr-HR" sz="2400" dirty="0"/>
              <a:t> </a:t>
            </a:r>
            <a:r>
              <a:rPr lang="hr-HR" sz="2400" dirty="0" err="1"/>
              <a:t>pages</a:t>
            </a:r>
            <a:r>
              <a:rPr lang="hr-HR" sz="2400" dirty="0"/>
              <a:t> </a:t>
            </a:r>
            <a:r>
              <a:rPr lang="hr-HR" sz="2400" dirty="0" err="1"/>
              <a:t>copied</a:t>
            </a:r>
            <a:r>
              <a:rPr lang="hr-HR" sz="2400" dirty="0"/>
              <a:t> </a:t>
            </a:r>
            <a:r>
              <a:rPr lang="hr-HR" sz="2400" dirty="0" err="1"/>
              <a:t>from</a:t>
            </a:r>
            <a:r>
              <a:rPr lang="hr-HR" sz="2400" dirty="0"/>
              <a:t> </a:t>
            </a:r>
            <a:r>
              <a:rPr lang="hr-HR" sz="2400" dirty="0" err="1"/>
              <a:t>the</a:t>
            </a:r>
            <a:r>
              <a:rPr lang="hr-HR" sz="2400" dirty="0"/>
              <a:t> </a:t>
            </a:r>
            <a:r>
              <a:rPr lang="hr-HR" sz="2400" dirty="0" err="1"/>
              <a:t>inventory</a:t>
            </a:r>
            <a:r>
              <a:rPr lang="hr-HR" sz="2400" dirty="0"/>
              <a:t> </a:t>
            </a:r>
            <a:r>
              <a:rPr lang="hr-HR" sz="2400" dirty="0" err="1"/>
              <a:t>confirming</a:t>
            </a:r>
            <a:r>
              <a:rPr lang="hr-HR" sz="2400" dirty="0"/>
              <a:t> </a:t>
            </a:r>
            <a:r>
              <a:rPr lang="hr-HR" sz="2400" dirty="0" err="1"/>
              <a:t>the</a:t>
            </a:r>
            <a:r>
              <a:rPr lang="hr-HR" sz="2400" dirty="0"/>
              <a:t> </a:t>
            </a:r>
            <a:r>
              <a:rPr lang="hr-HR" sz="2400" dirty="0" err="1"/>
              <a:t>technical</a:t>
            </a:r>
            <a:r>
              <a:rPr lang="hr-HR" sz="2400" dirty="0"/>
              <a:t> </a:t>
            </a:r>
            <a:r>
              <a:rPr lang="hr-HR" sz="2400" dirty="0" err="1"/>
              <a:t>details</a:t>
            </a:r>
            <a:r>
              <a:rPr lang="hr-HR" sz="2400" dirty="0"/>
              <a:t> </a:t>
            </a:r>
            <a:r>
              <a:rPr lang="hr-HR" sz="2400" dirty="0" err="1"/>
              <a:t>and</a:t>
            </a:r>
            <a:r>
              <a:rPr lang="hr-HR" sz="2400" dirty="0"/>
              <a:t> </a:t>
            </a:r>
            <a:r>
              <a:rPr lang="hr-HR" sz="2400" dirty="0" err="1"/>
              <a:t>that</a:t>
            </a:r>
            <a:r>
              <a:rPr lang="hr-HR" sz="2400" dirty="0"/>
              <a:t> </a:t>
            </a:r>
            <a:r>
              <a:rPr lang="hr-HR" sz="2400" dirty="0" err="1"/>
              <a:t>inventorying</a:t>
            </a:r>
            <a:r>
              <a:rPr lang="hr-HR" sz="2400" dirty="0"/>
              <a:t> </a:t>
            </a:r>
            <a:r>
              <a:rPr lang="hr-HR" sz="2400" dirty="0" err="1"/>
              <a:t>was</a:t>
            </a:r>
            <a:r>
              <a:rPr lang="hr-HR" sz="2400" dirty="0"/>
              <a:t> </a:t>
            </a:r>
            <a:r>
              <a:rPr lang="hr-HR" sz="2400" dirty="0" err="1"/>
              <a:t>carried</a:t>
            </a:r>
            <a:r>
              <a:rPr lang="hr-HR" sz="2400" dirty="0"/>
              <a:t> </a:t>
            </a:r>
            <a:r>
              <a:rPr lang="hr-HR" sz="2400" dirty="0" err="1"/>
              <a:t>out</a:t>
            </a:r>
            <a:r>
              <a:rPr lang="hr-HR" sz="2400" dirty="0"/>
              <a:t> </a:t>
            </a:r>
            <a:r>
              <a:rPr lang="hr-HR" sz="2400" dirty="0" err="1"/>
              <a:t>in</a:t>
            </a:r>
            <a:r>
              <a:rPr lang="hr-HR" sz="2400" dirty="0"/>
              <a:t> </a:t>
            </a:r>
            <a:r>
              <a:rPr lang="hr-HR" sz="2400" dirty="0" err="1"/>
              <a:t>conformity</a:t>
            </a:r>
            <a:r>
              <a:rPr lang="hr-HR" sz="2400" dirty="0"/>
              <a:t> </a:t>
            </a:r>
            <a:r>
              <a:rPr lang="hr-HR" sz="2400" dirty="0" err="1"/>
              <a:t>with</a:t>
            </a:r>
            <a:r>
              <a:rPr lang="hr-HR" sz="2400" dirty="0"/>
              <a:t> </a:t>
            </a:r>
            <a:r>
              <a:rPr lang="hr-HR" sz="2400" dirty="0" err="1"/>
              <a:t>Articles</a:t>
            </a:r>
            <a:r>
              <a:rPr lang="hr-HR" sz="2400" dirty="0"/>
              <a:t> 11 </a:t>
            </a:r>
            <a:r>
              <a:rPr lang="hr-HR" sz="2400" dirty="0" err="1"/>
              <a:t>and</a:t>
            </a:r>
            <a:r>
              <a:rPr lang="hr-HR" sz="2400" dirty="0"/>
              <a:t> 12</a:t>
            </a: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endParaRPr lang="hr-HR" sz="2200" dirty="0">
              <a:latin typeface="Josefin Sans"/>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1122629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Google Shape;176;g23738f4d393_0_414"/>
          <p:cNvSpPr txBox="1">
            <a:spLocks noGrp="1"/>
          </p:cNvSpPr>
          <p:nvPr>
            <p:ph type="body" idx="1"/>
          </p:nvPr>
        </p:nvSpPr>
        <p:spPr>
          <a:xfrm>
            <a:off x="415650" y="1479479"/>
            <a:ext cx="9580175" cy="4682443"/>
          </a:xfrm>
          <a:prstGeom prst="rect">
            <a:avLst/>
          </a:prstGeom>
          <a:noFill/>
          <a:ln>
            <a:noFill/>
          </a:ln>
        </p:spPr>
        <p:txBody>
          <a:bodyPr spcFirstLastPara="1" wrap="square" lIns="121900" tIns="121900" rIns="121900" bIns="121900" anchor="t" anchorCtr="0">
            <a:noAutofit/>
          </a:bodyPr>
          <a:lstStyle/>
          <a:p>
            <a:pPr marL="114300" indent="0">
              <a:buNone/>
            </a:pPr>
            <a:endParaRPr lang="hr-HR" dirty="0"/>
          </a:p>
          <a:p>
            <a:pPr marL="152400" indent="0">
              <a:lnSpc>
                <a:spcPct val="115000"/>
              </a:lnSpc>
              <a:buSzPts val="2800"/>
              <a:buNone/>
            </a:pPr>
            <a:endParaRPr lang="hr-HR" dirty="0"/>
          </a:p>
          <a:p>
            <a:pPr marL="152400" indent="0">
              <a:lnSpc>
                <a:spcPct val="115000"/>
              </a:lnSpc>
              <a:buSzPts val="2800"/>
              <a:buNone/>
            </a:pPr>
            <a:endParaRPr lang="hr-HR" dirty="0"/>
          </a:p>
          <a:p>
            <a:pPr marL="152400" lvl="0" indent="0" algn="l" rtl="0">
              <a:lnSpc>
                <a:spcPct val="115000"/>
              </a:lnSpc>
              <a:spcBef>
                <a:spcPts val="0"/>
              </a:spcBef>
              <a:spcAft>
                <a:spcPts val="0"/>
              </a:spcAft>
              <a:buSzPts val="2800"/>
              <a:buNone/>
            </a:pPr>
            <a:endParaRPr sz="2200"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
        <p:nvSpPr>
          <p:cNvPr id="4" name="Title 3">
            <a:extLst>
              <a:ext uri="{FF2B5EF4-FFF2-40B4-BE49-F238E27FC236}">
                <a16:creationId xmlns:a16="http://schemas.microsoft.com/office/drawing/2014/main" id="{F8165850-77FE-744F-85AC-50E305D5623B}"/>
              </a:ext>
            </a:extLst>
          </p:cNvPr>
          <p:cNvSpPr>
            <a:spLocks noGrp="1"/>
          </p:cNvSpPr>
          <p:nvPr>
            <p:ph type="title"/>
          </p:nvPr>
        </p:nvSpPr>
        <p:spPr>
          <a:xfrm>
            <a:off x="143839" y="955497"/>
            <a:ext cx="5619963" cy="4345968"/>
          </a:xfrm>
        </p:spPr>
        <p:txBody>
          <a:bodyPr>
            <a:normAutofit fontScale="90000"/>
          </a:bodyPr>
          <a:lstStyle/>
          <a:p>
            <a:pPr algn="just"/>
            <a:br>
              <a:rPr lang="hr-HR" dirty="0"/>
            </a:br>
            <a:br>
              <a:rPr lang="hr-HR" dirty="0"/>
            </a:br>
            <a:r>
              <a:rPr lang="hr-HR" sz="2400" dirty="0" err="1"/>
              <a:t>Whoever</a:t>
            </a:r>
            <a:r>
              <a:rPr lang="hr-HR" sz="2400" dirty="0"/>
              <a:t> </a:t>
            </a:r>
            <a:r>
              <a:rPr lang="hr-HR" sz="2400" dirty="0" err="1"/>
              <a:t>is</a:t>
            </a:r>
            <a:r>
              <a:rPr lang="hr-HR" sz="2400" dirty="0"/>
              <a:t> </a:t>
            </a:r>
            <a:r>
              <a:rPr lang="hr-HR" sz="2400" dirty="0" err="1"/>
              <a:t>involved</a:t>
            </a:r>
            <a:r>
              <a:rPr lang="hr-HR" sz="2400" dirty="0"/>
              <a:t> </a:t>
            </a:r>
            <a:r>
              <a:rPr lang="hr-HR" sz="2400" dirty="0" err="1"/>
              <a:t>in</a:t>
            </a:r>
            <a:r>
              <a:rPr lang="hr-HR" sz="2400" dirty="0"/>
              <a:t> </a:t>
            </a:r>
            <a:r>
              <a:rPr lang="hr-HR" sz="2400" dirty="0" err="1"/>
              <a:t>preparing</a:t>
            </a:r>
            <a:r>
              <a:rPr lang="hr-HR" sz="2400" dirty="0"/>
              <a:t> </a:t>
            </a:r>
            <a:r>
              <a:rPr lang="hr-HR" sz="2400" dirty="0" err="1"/>
              <a:t>the</a:t>
            </a:r>
            <a:r>
              <a:rPr lang="hr-HR" sz="2400" dirty="0"/>
              <a:t> </a:t>
            </a:r>
            <a:r>
              <a:rPr lang="hr-HR" sz="2400" dirty="0" err="1"/>
              <a:t>inventories</a:t>
            </a:r>
            <a:r>
              <a:rPr lang="hr-HR" sz="2400" dirty="0"/>
              <a:t>, </a:t>
            </a:r>
            <a:r>
              <a:rPr lang="hr-HR" sz="2400" dirty="0" err="1"/>
              <a:t>and</a:t>
            </a:r>
            <a:r>
              <a:rPr lang="hr-HR" sz="2400" dirty="0"/>
              <a:t> </a:t>
            </a:r>
            <a:r>
              <a:rPr lang="hr-HR" sz="2400" dirty="0" err="1"/>
              <a:t>whoever</a:t>
            </a:r>
            <a:r>
              <a:rPr lang="hr-HR" sz="2400" dirty="0"/>
              <a:t> </a:t>
            </a:r>
            <a:r>
              <a:rPr lang="hr-HR" sz="2400" dirty="0" err="1"/>
              <a:t>takes</a:t>
            </a:r>
            <a:r>
              <a:rPr lang="hr-HR" sz="2400" dirty="0"/>
              <a:t> </a:t>
            </a:r>
            <a:r>
              <a:rPr lang="hr-HR" sz="2400" dirty="0" err="1"/>
              <a:t>the</a:t>
            </a:r>
            <a:r>
              <a:rPr lang="hr-HR" sz="2400" dirty="0"/>
              <a:t> </a:t>
            </a:r>
            <a:r>
              <a:rPr lang="hr-HR" sz="2400" dirty="0" err="1"/>
              <a:t>initiative</a:t>
            </a:r>
            <a:r>
              <a:rPr lang="hr-HR" sz="2400" dirty="0"/>
              <a:t> to </a:t>
            </a:r>
            <a:r>
              <a:rPr lang="hr-HR" sz="2400" dirty="0" err="1"/>
              <a:t>inventory</a:t>
            </a:r>
            <a:r>
              <a:rPr lang="hr-HR" sz="2400" dirty="0"/>
              <a:t> </a:t>
            </a:r>
            <a:r>
              <a:rPr lang="hr-HR" sz="2400" dirty="0" err="1"/>
              <a:t>intangible</a:t>
            </a:r>
            <a:r>
              <a:rPr lang="hr-HR" sz="2400" dirty="0"/>
              <a:t> </a:t>
            </a:r>
            <a:r>
              <a:rPr lang="hr-HR" sz="2400" dirty="0" err="1"/>
              <a:t>cultural</a:t>
            </a:r>
            <a:r>
              <a:rPr lang="hr-HR" sz="2400" dirty="0"/>
              <a:t> </a:t>
            </a:r>
            <a:r>
              <a:rPr lang="hr-HR" sz="2400" dirty="0" err="1"/>
              <a:t>heritage</a:t>
            </a:r>
            <a:r>
              <a:rPr lang="hr-HR" sz="2400" dirty="0"/>
              <a:t>, </a:t>
            </a:r>
            <a:r>
              <a:rPr lang="hr-HR" sz="2400" dirty="0" err="1"/>
              <a:t>it</a:t>
            </a:r>
            <a:r>
              <a:rPr lang="hr-HR" sz="2400" dirty="0"/>
              <a:t> </a:t>
            </a:r>
            <a:r>
              <a:rPr lang="hr-HR" sz="2400" dirty="0" err="1"/>
              <a:t>is</a:t>
            </a:r>
            <a:r>
              <a:rPr lang="hr-HR" sz="2400" dirty="0"/>
              <a:t> </a:t>
            </a:r>
            <a:r>
              <a:rPr lang="hr-HR" sz="2400" dirty="0" err="1"/>
              <a:t>ultimately</a:t>
            </a:r>
            <a:r>
              <a:rPr lang="hr-HR" sz="2400" dirty="0"/>
              <a:t> </a:t>
            </a:r>
            <a:r>
              <a:rPr lang="hr-HR" sz="2400" dirty="0" err="1"/>
              <a:t>the</a:t>
            </a:r>
            <a:r>
              <a:rPr lang="hr-HR" sz="2400" dirty="0"/>
              <a:t> prerogative </a:t>
            </a:r>
            <a:r>
              <a:rPr lang="hr-HR" sz="2400" dirty="0" err="1"/>
              <a:t>and</a:t>
            </a:r>
            <a:r>
              <a:rPr lang="hr-HR" sz="2400" dirty="0"/>
              <a:t> </a:t>
            </a:r>
            <a:r>
              <a:rPr lang="hr-HR" sz="2400" dirty="0" err="1"/>
              <a:t>responsibility</a:t>
            </a:r>
            <a:r>
              <a:rPr lang="hr-HR" sz="2400" dirty="0"/>
              <a:t> </a:t>
            </a:r>
            <a:r>
              <a:rPr lang="hr-HR" sz="2400" dirty="0" err="1"/>
              <a:t>of</a:t>
            </a:r>
            <a:r>
              <a:rPr lang="hr-HR" sz="2400" dirty="0"/>
              <a:t> </a:t>
            </a:r>
            <a:r>
              <a:rPr lang="hr-HR" sz="2400" dirty="0" err="1"/>
              <a:t>States</a:t>
            </a:r>
            <a:r>
              <a:rPr lang="hr-HR" sz="2400" dirty="0"/>
              <a:t> </a:t>
            </a:r>
            <a:r>
              <a:rPr lang="hr-HR" sz="2400" dirty="0" err="1"/>
              <a:t>Parties</a:t>
            </a:r>
            <a:r>
              <a:rPr lang="hr-HR" sz="2400" dirty="0"/>
              <a:t> to </a:t>
            </a:r>
            <a:r>
              <a:rPr lang="hr-HR" sz="2400" dirty="0" err="1"/>
              <a:t>the</a:t>
            </a:r>
            <a:r>
              <a:rPr lang="hr-HR" sz="2400" dirty="0"/>
              <a:t> </a:t>
            </a:r>
            <a:r>
              <a:rPr lang="hr-HR" sz="2400" dirty="0" err="1"/>
              <a:t>Convention</a:t>
            </a:r>
            <a:r>
              <a:rPr lang="hr-HR" sz="2400" dirty="0"/>
              <a:t> to </a:t>
            </a:r>
            <a:r>
              <a:rPr lang="hr-HR" sz="2400" dirty="0" err="1"/>
              <a:t>recognize</a:t>
            </a:r>
            <a:r>
              <a:rPr lang="hr-HR" sz="2400" dirty="0"/>
              <a:t> one </a:t>
            </a:r>
            <a:r>
              <a:rPr lang="hr-HR" sz="2400" dirty="0" err="1"/>
              <a:t>or</a:t>
            </a:r>
            <a:r>
              <a:rPr lang="hr-HR" sz="2400" dirty="0"/>
              <a:t> more </a:t>
            </a:r>
            <a:r>
              <a:rPr lang="hr-HR" sz="2400" dirty="0" err="1"/>
              <a:t>inventories</a:t>
            </a:r>
            <a:r>
              <a:rPr lang="hr-HR" sz="2400" dirty="0"/>
              <a:t> as </a:t>
            </a:r>
            <a:r>
              <a:rPr lang="hr-HR" sz="2400" dirty="0" err="1"/>
              <a:t>official</a:t>
            </a:r>
            <a:r>
              <a:rPr lang="hr-HR" sz="2400" dirty="0"/>
              <a:t> </a:t>
            </a:r>
            <a:r>
              <a:rPr lang="hr-HR" sz="2400" dirty="0" err="1"/>
              <a:t>inventories</a:t>
            </a:r>
            <a:r>
              <a:rPr lang="hr-HR" sz="2400" dirty="0"/>
              <a:t> </a:t>
            </a:r>
            <a:r>
              <a:rPr lang="hr-HR" sz="2400" dirty="0" err="1"/>
              <a:t>of</a:t>
            </a:r>
            <a:r>
              <a:rPr lang="hr-HR" sz="2400" dirty="0"/>
              <a:t> </a:t>
            </a:r>
            <a:r>
              <a:rPr lang="hr-HR" sz="2400" dirty="0" err="1"/>
              <a:t>the</a:t>
            </a:r>
            <a:r>
              <a:rPr lang="hr-HR" sz="2400" dirty="0"/>
              <a:t> </a:t>
            </a:r>
            <a:r>
              <a:rPr lang="hr-HR" sz="2400" dirty="0" err="1"/>
              <a:t>intangible</a:t>
            </a:r>
            <a:r>
              <a:rPr lang="hr-HR" sz="2400" dirty="0"/>
              <a:t> </a:t>
            </a:r>
            <a:r>
              <a:rPr lang="hr-HR" sz="2400" dirty="0" err="1"/>
              <a:t>cultural</a:t>
            </a:r>
            <a:r>
              <a:rPr lang="hr-HR" sz="2400" dirty="0"/>
              <a:t> </a:t>
            </a:r>
            <a:r>
              <a:rPr lang="hr-HR" sz="2400" dirty="0" err="1"/>
              <a:t>heritage</a:t>
            </a:r>
            <a:r>
              <a:rPr lang="hr-HR" sz="2400" dirty="0"/>
              <a:t> </a:t>
            </a:r>
            <a:r>
              <a:rPr lang="hr-HR" sz="2400" dirty="0" err="1"/>
              <a:t>present</a:t>
            </a:r>
            <a:r>
              <a:rPr lang="hr-HR" sz="2400" dirty="0"/>
              <a:t> </a:t>
            </a:r>
            <a:r>
              <a:rPr lang="hr-HR" sz="2400" dirty="0" err="1"/>
              <a:t>within</a:t>
            </a:r>
            <a:r>
              <a:rPr lang="hr-HR" sz="2400" dirty="0"/>
              <a:t> </a:t>
            </a:r>
            <a:r>
              <a:rPr lang="hr-HR" sz="2400" dirty="0" err="1"/>
              <a:t>their</a:t>
            </a:r>
            <a:r>
              <a:rPr lang="hr-HR" sz="2400" dirty="0"/>
              <a:t> </a:t>
            </a:r>
            <a:r>
              <a:rPr lang="hr-HR" sz="2400" dirty="0" err="1"/>
              <a:t>borders</a:t>
            </a:r>
            <a:r>
              <a:rPr lang="hr-HR" sz="2400" dirty="0"/>
              <a:t>. </a:t>
            </a:r>
            <a:r>
              <a:rPr lang="hr-HR" sz="2400" dirty="0" err="1"/>
              <a:t>Inventorying</a:t>
            </a:r>
            <a:r>
              <a:rPr lang="hr-HR" sz="2400" dirty="0"/>
              <a:t> </a:t>
            </a:r>
            <a:r>
              <a:rPr lang="hr-HR" sz="2400" dirty="0" err="1"/>
              <a:t>under</a:t>
            </a:r>
            <a:r>
              <a:rPr lang="hr-HR" sz="2400" dirty="0"/>
              <a:t> </a:t>
            </a:r>
            <a:r>
              <a:rPr lang="hr-HR" sz="2400" dirty="0" err="1"/>
              <a:t>the</a:t>
            </a:r>
            <a:r>
              <a:rPr lang="hr-HR" sz="2400" dirty="0"/>
              <a:t> </a:t>
            </a:r>
            <a:r>
              <a:rPr lang="hr-HR" sz="2400" dirty="0" err="1"/>
              <a:t>Convention</a:t>
            </a:r>
            <a:r>
              <a:rPr lang="hr-HR" sz="2400" dirty="0"/>
              <a:t> </a:t>
            </a:r>
            <a:r>
              <a:rPr lang="hr-HR" sz="2400" dirty="0" err="1"/>
              <a:t>is</a:t>
            </a:r>
            <a:r>
              <a:rPr lang="hr-HR" sz="2400" dirty="0"/>
              <a:t> </a:t>
            </a:r>
            <a:r>
              <a:rPr lang="hr-HR" sz="2400" dirty="0" err="1"/>
              <a:t>inevitably</a:t>
            </a:r>
            <a:r>
              <a:rPr lang="hr-HR" sz="2400" dirty="0"/>
              <a:t> </a:t>
            </a:r>
            <a:r>
              <a:rPr lang="hr-HR" sz="2400" dirty="0" err="1"/>
              <a:t>both</a:t>
            </a:r>
            <a:r>
              <a:rPr lang="hr-HR" sz="2400" dirty="0"/>
              <a:t> a top-</a:t>
            </a:r>
            <a:r>
              <a:rPr lang="hr-HR" sz="2400" dirty="0" err="1"/>
              <a:t>down</a:t>
            </a:r>
            <a:r>
              <a:rPr lang="hr-HR" sz="2400" dirty="0"/>
              <a:t> </a:t>
            </a:r>
            <a:r>
              <a:rPr lang="hr-HR" sz="2400" dirty="0" err="1"/>
              <a:t>and</a:t>
            </a:r>
            <a:r>
              <a:rPr lang="hr-HR" sz="2400" dirty="0"/>
              <a:t> a </a:t>
            </a:r>
            <a:r>
              <a:rPr lang="hr-HR" sz="2400" dirty="0" err="1"/>
              <a:t>bottom-up</a:t>
            </a:r>
            <a:r>
              <a:rPr lang="hr-HR" sz="2400" dirty="0"/>
              <a:t> </a:t>
            </a:r>
            <a:r>
              <a:rPr lang="hr-HR" sz="2400" dirty="0" err="1"/>
              <a:t>process</a:t>
            </a:r>
            <a:r>
              <a:rPr lang="hr-HR" sz="2400" dirty="0"/>
              <a:t>; </a:t>
            </a:r>
            <a:r>
              <a:rPr lang="hr-HR" sz="2400" dirty="0" err="1"/>
              <a:t>States</a:t>
            </a:r>
            <a:r>
              <a:rPr lang="hr-HR" sz="2400" dirty="0"/>
              <a:t> </a:t>
            </a:r>
            <a:r>
              <a:rPr lang="hr-HR" sz="2400" dirty="0" err="1"/>
              <a:t>Parties</a:t>
            </a:r>
            <a:r>
              <a:rPr lang="hr-HR" sz="2400" dirty="0"/>
              <a:t> </a:t>
            </a:r>
            <a:r>
              <a:rPr lang="hr-HR" sz="2400" dirty="0" err="1"/>
              <a:t>need</a:t>
            </a:r>
            <a:r>
              <a:rPr lang="hr-HR" sz="2400" dirty="0"/>
              <a:t> to </a:t>
            </a:r>
            <a:r>
              <a:rPr lang="hr-HR" sz="2400" dirty="0" err="1"/>
              <a:t>find</a:t>
            </a:r>
            <a:r>
              <a:rPr lang="hr-HR" sz="2400" dirty="0"/>
              <a:t> a </a:t>
            </a:r>
            <a:r>
              <a:rPr lang="hr-HR" sz="2400" dirty="0" err="1"/>
              <a:t>balance</a:t>
            </a:r>
            <a:r>
              <a:rPr lang="hr-HR" sz="2400" dirty="0"/>
              <a:t> </a:t>
            </a:r>
            <a:r>
              <a:rPr lang="hr-HR" sz="2400" dirty="0" err="1"/>
              <a:t>between</a:t>
            </a:r>
            <a:r>
              <a:rPr lang="hr-HR" sz="2400" dirty="0"/>
              <a:t> </a:t>
            </a:r>
            <a:r>
              <a:rPr lang="hr-HR" sz="2400" dirty="0" err="1"/>
              <a:t>both</a:t>
            </a:r>
            <a:r>
              <a:rPr lang="hr-HR" sz="2400" dirty="0"/>
              <a:t> </a:t>
            </a:r>
            <a:r>
              <a:rPr lang="hr-HR" sz="2400" dirty="0" err="1"/>
              <a:t>approaches</a:t>
            </a:r>
            <a:r>
              <a:rPr lang="hr-HR" sz="2400" dirty="0"/>
              <a:t>.</a:t>
            </a:r>
            <a:br>
              <a:rPr lang="sr-Latn-RS" sz="2400" dirty="0"/>
            </a:br>
            <a:br>
              <a:rPr lang="sr-Latn-RS" dirty="0"/>
            </a:br>
            <a:endParaRPr lang="sr-Latn-RS" dirty="0"/>
          </a:p>
        </p:txBody>
      </p:sp>
      <p:pic>
        <p:nvPicPr>
          <p:cNvPr id="3" name="Picture 2">
            <a:extLst>
              <a:ext uri="{FF2B5EF4-FFF2-40B4-BE49-F238E27FC236}">
                <a16:creationId xmlns:a16="http://schemas.microsoft.com/office/drawing/2014/main" id="{2FBA7D62-9756-2C44-A549-F976BBD87C03}"/>
              </a:ext>
            </a:extLst>
          </p:cNvPr>
          <p:cNvPicPr>
            <a:picLocks noChangeAspect="1"/>
          </p:cNvPicPr>
          <p:nvPr/>
        </p:nvPicPr>
        <p:blipFill>
          <a:blip r:embed="rId4"/>
          <a:stretch>
            <a:fillRect/>
          </a:stretch>
        </p:blipFill>
        <p:spPr>
          <a:xfrm>
            <a:off x="5939193" y="1905426"/>
            <a:ext cx="6252807" cy="4952574"/>
          </a:xfrm>
          <a:prstGeom prst="rect">
            <a:avLst/>
          </a:prstGeom>
        </p:spPr>
      </p:pic>
    </p:spTree>
    <p:extLst>
      <p:ext uri="{BB962C8B-B14F-4D97-AF65-F5344CB8AC3E}">
        <p14:creationId xmlns:p14="http://schemas.microsoft.com/office/powerpoint/2010/main" val="933127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415650" y="410965"/>
            <a:ext cx="11360700" cy="1417835"/>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ct val="113888"/>
              <a:buNone/>
            </a:pPr>
            <a:r>
              <a:rPr lang="hr-HR" b="1" dirty="0">
                <a:solidFill>
                  <a:schemeClr val="lt1"/>
                </a:solidFill>
              </a:rPr>
              <a:t>AIM OF THIS WEBINAR</a:t>
            </a:r>
            <a:endParaRPr b="1" dirty="0">
              <a:solidFill>
                <a:schemeClr val="lt1"/>
              </a:solidFill>
            </a:endParaRPr>
          </a:p>
        </p:txBody>
      </p:sp>
      <p:sp>
        <p:nvSpPr>
          <p:cNvPr id="176" name="Google Shape;176;g23738f4d393_0_414"/>
          <p:cNvSpPr txBox="1">
            <a:spLocks noGrp="1"/>
          </p:cNvSpPr>
          <p:nvPr>
            <p:ph type="body" idx="1"/>
          </p:nvPr>
        </p:nvSpPr>
        <p:spPr>
          <a:xfrm>
            <a:off x="415650" y="2219218"/>
            <a:ext cx="9663298" cy="3942704"/>
          </a:xfrm>
          <a:prstGeom prst="rect">
            <a:avLst/>
          </a:prstGeom>
          <a:noFill/>
          <a:ln>
            <a:noFill/>
          </a:ln>
        </p:spPr>
        <p:txBody>
          <a:bodyPr spcFirstLastPara="1" wrap="square" lIns="121900" tIns="121900" rIns="121900" bIns="121900" anchor="t" anchorCtr="0">
            <a:normAutofit/>
          </a:bodyPr>
          <a:lstStyle/>
          <a:p>
            <a:pPr marL="152400" indent="0" algn="ctr">
              <a:lnSpc>
                <a:spcPct val="115000"/>
              </a:lnSpc>
              <a:buSzPts val="2800"/>
              <a:buNone/>
            </a:pPr>
            <a:r>
              <a:rPr lang="en-US" sz="3000" b="1" dirty="0"/>
              <a:t>To present the requirements of a community-based inventory framework, which reflects the spirit of the Convention.</a:t>
            </a:r>
            <a:endParaRPr lang="hr-HR" sz="3000" b="1" dirty="0"/>
          </a:p>
          <a:p>
            <a:pPr marL="152400" lvl="0" indent="0" algn="l" rtl="0">
              <a:lnSpc>
                <a:spcPct val="115000"/>
              </a:lnSpc>
              <a:spcBef>
                <a:spcPts val="0"/>
              </a:spcBef>
              <a:spcAft>
                <a:spcPts val="0"/>
              </a:spcAft>
              <a:buSzPts val="2800"/>
              <a:buNone/>
            </a:pPr>
            <a:endParaRPr dirty="0">
              <a:latin typeface="Josefin Sans"/>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857994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lvl="0">
              <a:lnSpc>
                <a:spcPct val="100000"/>
              </a:lnSpc>
              <a:buSzPct val="113888"/>
            </a:pPr>
            <a:r>
              <a:rPr lang="hr-HR" sz="3000" i="1" dirty="0"/>
              <a:t>7.2 </a:t>
            </a:r>
            <a:r>
              <a:rPr lang="hr-HR" sz="3000" i="1" dirty="0" err="1"/>
              <a:t>Specialized</a:t>
            </a:r>
            <a:r>
              <a:rPr lang="hr-HR" sz="3000" i="1" dirty="0"/>
              <a:t> </a:t>
            </a:r>
            <a:r>
              <a:rPr lang="hr-HR" sz="3000" i="1" dirty="0" err="1"/>
              <a:t>inventories</a:t>
            </a:r>
            <a:r>
              <a:rPr lang="hr-HR" sz="3000" i="1" dirty="0"/>
              <a:t> </a:t>
            </a:r>
            <a:r>
              <a:rPr lang="hr-HR" sz="3000" i="1" dirty="0" err="1"/>
              <a:t>and</a:t>
            </a:r>
            <a:r>
              <a:rPr lang="hr-HR" sz="3000" i="1" dirty="0"/>
              <a:t>/</a:t>
            </a:r>
            <a:r>
              <a:rPr lang="hr-HR" sz="3000" i="1" dirty="0" err="1"/>
              <a:t>or</a:t>
            </a:r>
            <a:r>
              <a:rPr lang="hr-HR" sz="3000" i="1" dirty="0"/>
              <a:t> </a:t>
            </a:r>
            <a:r>
              <a:rPr lang="hr-HR" sz="3000" i="1" dirty="0" err="1"/>
              <a:t>inventories</a:t>
            </a:r>
            <a:r>
              <a:rPr lang="hr-HR" sz="3000" i="1" dirty="0"/>
              <a:t> </a:t>
            </a:r>
            <a:r>
              <a:rPr lang="hr-HR" sz="3000" i="1" dirty="0" err="1"/>
              <a:t>of</a:t>
            </a:r>
            <a:r>
              <a:rPr lang="hr-HR" sz="3000" i="1" dirty="0"/>
              <a:t> </a:t>
            </a:r>
            <a:r>
              <a:rPr lang="hr-HR" sz="3000" i="1" dirty="0" err="1"/>
              <a:t>various</a:t>
            </a:r>
            <a:r>
              <a:rPr lang="hr-HR" sz="3000" i="1" dirty="0"/>
              <a:t> </a:t>
            </a:r>
            <a:r>
              <a:rPr lang="hr-HR" sz="3000" i="1" dirty="0" err="1"/>
              <a:t>scopes</a:t>
            </a:r>
            <a:r>
              <a:rPr lang="hr-HR" sz="3000" i="1" dirty="0"/>
              <a:t> </a:t>
            </a:r>
            <a:r>
              <a:rPr lang="hr-HR" sz="3000" i="1" dirty="0" err="1"/>
              <a:t>reflect</a:t>
            </a:r>
            <a:r>
              <a:rPr lang="hr-HR" sz="3000" i="1" dirty="0"/>
              <a:t> </a:t>
            </a:r>
            <a:r>
              <a:rPr lang="hr-HR" sz="3000" i="1" dirty="0" err="1"/>
              <a:t>diversity</a:t>
            </a:r>
            <a:r>
              <a:rPr lang="hr-HR" sz="3000" i="1" dirty="0"/>
              <a:t> </a:t>
            </a:r>
            <a:r>
              <a:rPr lang="hr-HR" sz="3000" i="1" dirty="0" err="1"/>
              <a:t>and</a:t>
            </a:r>
            <a:r>
              <a:rPr lang="hr-HR" sz="3000" i="1" dirty="0"/>
              <a:t> </a:t>
            </a:r>
            <a:r>
              <a:rPr lang="hr-HR" sz="3000" i="1" dirty="0" err="1"/>
              <a:t>contribute</a:t>
            </a:r>
            <a:r>
              <a:rPr lang="hr-HR" sz="3000" i="1" dirty="0"/>
              <a:t> to </a:t>
            </a:r>
            <a:r>
              <a:rPr lang="hr-HR" sz="3000" i="1" dirty="0" err="1"/>
              <a:t>safeguarding</a:t>
            </a:r>
            <a:r>
              <a:rPr lang="hr-HR" sz="3000" i="1" dirty="0"/>
              <a:t> (ORF)</a:t>
            </a:r>
            <a:endParaRPr sz="3000" b="1" i="1" dirty="0">
              <a:solidFill>
                <a:schemeClr val="lt1"/>
              </a:solidFill>
            </a:endParaRPr>
          </a:p>
        </p:txBody>
      </p:sp>
      <p:sp>
        <p:nvSpPr>
          <p:cNvPr id="176" name="Google Shape;176;g23738f4d393_0_414"/>
          <p:cNvSpPr txBox="1">
            <a:spLocks noGrp="1"/>
          </p:cNvSpPr>
          <p:nvPr>
            <p:ph type="body" idx="1"/>
          </p:nvPr>
        </p:nvSpPr>
        <p:spPr>
          <a:xfrm>
            <a:off x="688368" y="2119025"/>
            <a:ext cx="9307457" cy="4042897"/>
          </a:xfrm>
          <a:prstGeom prst="rect">
            <a:avLst/>
          </a:prstGeom>
          <a:noFill/>
          <a:ln>
            <a:noFill/>
          </a:ln>
        </p:spPr>
        <p:txBody>
          <a:bodyPr spcFirstLastPara="1" wrap="square" lIns="121900" tIns="121900" rIns="121900" bIns="121900" anchor="t" anchorCtr="0">
            <a:noAutofit/>
          </a:bodyPr>
          <a:lstStyle/>
          <a:p>
            <a:pPr marL="152400" lvl="0" indent="0">
              <a:lnSpc>
                <a:spcPct val="115000"/>
              </a:lnSpc>
              <a:buSzPts val="2800"/>
              <a:buNone/>
            </a:pPr>
            <a:r>
              <a:rPr lang="hr-HR" sz="2200" b="1" dirty="0">
                <a:latin typeface="Corbel" panose="020B0503020204020204" pitchFamily="34" charset="0"/>
                <a:ea typeface="Josefin Sans"/>
                <a:cs typeface="Josefin Sans"/>
                <a:sym typeface="Josefin Sans"/>
                <a:hlinkClick r:id="rId3"/>
              </a:rPr>
              <a:t>https://youtu.be/kuTSC9TB5Ds</a:t>
            </a:r>
            <a:endParaRPr lang="hr-HR" sz="2200" b="1" dirty="0">
              <a:latin typeface="Corbel" panose="020B0503020204020204" pitchFamily="34" charset="0"/>
              <a:ea typeface="Josefin Sans"/>
              <a:cs typeface="Josefin Sans"/>
              <a:sym typeface="Josefin Sans"/>
            </a:endParaRPr>
          </a:p>
          <a:p>
            <a:pPr marL="152400" lvl="0" indent="0">
              <a:lnSpc>
                <a:spcPct val="115000"/>
              </a:lnSpc>
              <a:buSzPts val="2800"/>
              <a:buNone/>
            </a:pPr>
            <a:endParaRPr lang="hr-HR" sz="2200" b="1" dirty="0">
              <a:latin typeface="Corbel" panose="020B0503020204020204" pitchFamily="34" charset="0"/>
              <a:ea typeface="Josefin Sans"/>
              <a:cs typeface="Josefin Sans"/>
              <a:sym typeface="Josefin Sans"/>
            </a:endParaRPr>
          </a:p>
          <a:p>
            <a:pPr marL="152400" lvl="0" indent="0">
              <a:lnSpc>
                <a:spcPct val="115000"/>
              </a:lnSpc>
              <a:buSzPts val="2800"/>
              <a:buNone/>
            </a:pPr>
            <a:r>
              <a:rPr lang="hr-HR" sz="2200" b="1" dirty="0">
                <a:latin typeface="Corbel" panose="020B0503020204020204" pitchFamily="34" charset="0"/>
                <a:ea typeface="Josefin Sans"/>
                <a:cs typeface="Josefin Sans"/>
                <a:sym typeface="Josefin Sans"/>
              </a:rPr>
              <a:t>Dive </a:t>
            </a:r>
            <a:r>
              <a:rPr lang="hr-HR" sz="2200" b="1" dirty="0" err="1">
                <a:latin typeface="Corbel" panose="020B0503020204020204" pitchFamily="34" charset="0"/>
                <a:ea typeface="Josefin Sans"/>
                <a:cs typeface="Josefin Sans"/>
                <a:sym typeface="Josefin Sans"/>
              </a:rPr>
              <a:t>into</a:t>
            </a:r>
            <a:r>
              <a:rPr lang="hr-HR" sz="2200" b="1" dirty="0">
                <a:latin typeface="Corbel" panose="020B0503020204020204" pitchFamily="34" charset="0"/>
                <a:ea typeface="Josefin Sans"/>
                <a:cs typeface="Josefin Sans"/>
                <a:sym typeface="Josefin Sans"/>
              </a:rPr>
              <a:t> ICH</a:t>
            </a:r>
          </a:p>
          <a:p>
            <a:pPr marL="152400" lvl="0" indent="0">
              <a:lnSpc>
                <a:spcPct val="115000"/>
              </a:lnSpc>
              <a:buSzPts val="2800"/>
              <a:buNone/>
            </a:pP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endParaRPr lang="hr-HR" sz="2200" dirty="0">
              <a:latin typeface="Josefin Sans"/>
              <a:ea typeface="Josefin Sans"/>
              <a:cs typeface="Josefin Sans"/>
              <a:sym typeface="Josefin Sans"/>
            </a:endParaRPr>
          </a:p>
        </p:txBody>
      </p:sp>
      <p:pic>
        <p:nvPicPr>
          <p:cNvPr id="178" name="Google Shape;178;g23738f4d393_0_414"/>
          <p:cNvPicPr preferRelativeResize="0"/>
          <p:nvPr/>
        </p:nvPicPr>
        <p:blipFill rotWithShape="1">
          <a:blip r:embed="rId4">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1795847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dirty="0"/>
              <a:t>DEVELOPING NEW INVENTORIES</a:t>
            </a:r>
            <a:br>
              <a:rPr lang="hr-HR" sz="3000" dirty="0"/>
            </a:br>
            <a:r>
              <a:rPr lang="hr-HR" sz="3000" dirty="0"/>
              <a:t> a </a:t>
            </a:r>
            <a:r>
              <a:rPr lang="hr-HR" sz="3000" dirty="0" err="1"/>
              <a:t>constant</a:t>
            </a:r>
            <a:r>
              <a:rPr lang="hr-HR" sz="3000" dirty="0"/>
              <a:t> </a:t>
            </a:r>
            <a:r>
              <a:rPr lang="hr-HR" sz="3000" dirty="0" err="1"/>
              <a:t>work</a:t>
            </a:r>
            <a:r>
              <a:rPr lang="hr-HR" sz="3000" dirty="0"/>
              <a:t>- </a:t>
            </a:r>
            <a:r>
              <a:rPr lang="hr-HR" sz="3000" dirty="0" err="1"/>
              <a:t>in</a:t>
            </a:r>
            <a:r>
              <a:rPr lang="hr-HR" sz="3000" dirty="0"/>
              <a:t>- </a:t>
            </a:r>
            <a:r>
              <a:rPr lang="hr-HR" sz="3000" dirty="0" err="1"/>
              <a:t>progress</a:t>
            </a:r>
            <a:endParaRPr sz="3000" b="1" dirty="0">
              <a:solidFill>
                <a:schemeClr val="lt1"/>
              </a:solidFill>
            </a:endParaRPr>
          </a:p>
        </p:txBody>
      </p:sp>
      <p:sp>
        <p:nvSpPr>
          <p:cNvPr id="176" name="Google Shape;176;g23738f4d393_0_414"/>
          <p:cNvSpPr txBox="1">
            <a:spLocks noGrp="1"/>
          </p:cNvSpPr>
          <p:nvPr>
            <p:ph type="body" idx="1"/>
          </p:nvPr>
        </p:nvSpPr>
        <p:spPr>
          <a:xfrm>
            <a:off x="606175" y="1715783"/>
            <a:ext cx="9657707" cy="4839129"/>
          </a:xfrm>
          <a:prstGeom prst="rect">
            <a:avLst/>
          </a:prstGeom>
          <a:noFill/>
          <a:ln>
            <a:noFill/>
          </a:ln>
        </p:spPr>
        <p:txBody>
          <a:bodyPr spcFirstLastPara="1" wrap="square" lIns="121900" tIns="121900" rIns="121900" bIns="121900" anchor="t" anchorCtr="0">
            <a:noAutofit/>
          </a:bodyPr>
          <a:lstStyle/>
          <a:p>
            <a:pPr marL="495300" lvl="0">
              <a:lnSpc>
                <a:spcPct val="115000"/>
              </a:lnSpc>
              <a:buSzPts val="2800"/>
              <a:buFontTx/>
              <a:buChar char="-"/>
            </a:pP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r>
              <a:rPr lang="hr-HR" sz="2400" dirty="0" err="1"/>
              <a:t>Drawing</a:t>
            </a:r>
            <a:r>
              <a:rPr lang="hr-HR" sz="2400" dirty="0"/>
              <a:t> </a:t>
            </a:r>
            <a:r>
              <a:rPr lang="hr-HR" sz="2400" dirty="0" err="1"/>
              <a:t>up</a:t>
            </a:r>
            <a:r>
              <a:rPr lang="hr-HR" sz="2400" dirty="0"/>
              <a:t> </a:t>
            </a:r>
            <a:r>
              <a:rPr lang="hr-HR" sz="2400" dirty="0" err="1"/>
              <a:t>an</a:t>
            </a:r>
            <a:r>
              <a:rPr lang="hr-HR" sz="2400" dirty="0"/>
              <a:t> </a:t>
            </a:r>
            <a:r>
              <a:rPr lang="hr-HR" sz="2400" dirty="0" err="1"/>
              <a:t>inventory</a:t>
            </a:r>
            <a:r>
              <a:rPr lang="hr-HR" sz="2400" dirty="0"/>
              <a:t> </a:t>
            </a:r>
            <a:r>
              <a:rPr lang="hr-HR" sz="2400" dirty="0" err="1"/>
              <a:t>or</a:t>
            </a:r>
            <a:r>
              <a:rPr lang="hr-HR" sz="2400" dirty="0"/>
              <a:t> </a:t>
            </a:r>
            <a:r>
              <a:rPr lang="hr-HR" sz="2400" dirty="0" err="1"/>
              <a:t>inventories</a:t>
            </a:r>
            <a:r>
              <a:rPr lang="hr-HR" sz="2400" dirty="0"/>
              <a:t> </a:t>
            </a:r>
            <a:r>
              <a:rPr lang="hr-HR" sz="2400" dirty="0" err="1"/>
              <a:t>from</a:t>
            </a:r>
            <a:r>
              <a:rPr lang="hr-HR" sz="2400" dirty="0"/>
              <a:t> </a:t>
            </a:r>
            <a:r>
              <a:rPr lang="hr-HR" sz="2400" dirty="0" err="1"/>
              <a:t>scratch</a:t>
            </a:r>
            <a:r>
              <a:rPr lang="hr-HR" sz="2400" dirty="0"/>
              <a:t> </a:t>
            </a:r>
            <a:r>
              <a:rPr lang="hr-HR" sz="2400" dirty="0" err="1"/>
              <a:t>typically</a:t>
            </a:r>
            <a:r>
              <a:rPr lang="hr-HR" sz="2400" dirty="0"/>
              <a:t> </a:t>
            </a:r>
            <a:r>
              <a:rPr lang="hr-HR" sz="2400" dirty="0" err="1"/>
              <a:t>involves</a:t>
            </a:r>
            <a:r>
              <a:rPr lang="hr-HR" sz="2400" dirty="0"/>
              <a:t> </a:t>
            </a:r>
            <a:r>
              <a:rPr lang="hr-HR" sz="2400" dirty="0" err="1"/>
              <a:t>four</a:t>
            </a:r>
            <a:r>
              <a:rPr lang="hr-HR" sz="2400" dirty="0"/>
              <a:t> </a:t>
            </a:r>
            <a:r>
              <a:rPr lang="hr-HR" sz="2400" dirty="0" err="1"/>
              <a:t>main</a:t>
            </a:r>
            <a:r>
              <a:rPr lang="hr-HR" sz="2400" dirty="0"/>
              <a:t> </a:t>
            </a:r>
            <a:r>
              <a:rPr lang="hr-HR" sz="2400" dirty="0" err="1"/>
              <a:t>phases</a:t>
            </a:r>
            <a:r>
              <a:rPr lang="hr-HR" sz="2400" dirty="0"/>
              <a:t>: </a:t>
            </a:r>
          </a:p>
          <a:p>
            <a:pPr marL="495300" lvl="0">
              <a:lnSpc>
                <a:spcPct val="115000"/>
              </a:lnSpc>
              <a:buSzPts val="2800"/>
              <a:buFontTx/>
              <a:buChar char="-"/>
            </a:pPr>
            <a:r>
              <a:rPr lang="hr-HR" sz="2400" dirty="0"/>
              <a:t>(1) </a:t>
            </a:r>
            <a:r>
              <a:rPr lang="hr-HR" sz="2400" dirty="0" err="1"/>
              <a:t>planning</a:t>
            </a:r>
            <a:r>
              <a:rPr lang="hr-HR" sz="2400" dirty="0"/>
              <a:t>; </a:t>
            </a:r>
          </a:p>
          <a:p>
            <a:pPr marL="495300" lvl="0">
              <a:lnSpc>
                <a:spcPct val="115000"/>
              </a:lnSpc>
              <a:buSzPts val="2800"/>
              <a:buFontTx/>
              <a:buChar char="-"/>
            </a:pPr>
            <a:r>
              <a:rPr lang="hr-HR" sz="2400" dirty="0"/>
              <a:t>(2) </a:t>
            </a:r>
            <a:r>
              <a:rPr lang="hr-HR" sz="2400" dirty="0" err="1"/>
              <a:t>gathering</a:t>
            </a:r>
            <a:r>
              <a:rPr lang="hr-HR" sz="2400" dirty="0"/>
              <a:t> </a:t>
            </a:r>
            <a:r>
              <a:rPr lang="hr-HR" sz="2400" dirty="0" err="1"/>
              <a:t>information</a:t>
            </a:r>
            <a:r>
              <a:rPr lang="hr-HR" sz="2400" dirty="0"/>
              <a:t>/</a:t>
            </a:r>
            <a:r>
              <a:rPr lang="hr-HR" sz="2400" dirty="0" err="1"/>
              <a:t>documentation</a:t>
            </a:r>
            <a:r>
              <a:rPr lang="hr-HR" sz="2400" dirty="0"/>
              <a:t>; </a:t>
            </a:r>
          </a:p>
          <a:p>
            <a:pPr marL="495300" lvl="0">
              <a:lnSpc>
                <a:spcPct val="115000"/>
              </a:lnSpc>
              <a:buSzPts val="2800"/>
              <a:buFontTx/>
              <a:buChar char="-"/>
            </a:pPr>
            <a:r>
              <a:rPr lang="hr-HR" sz="2400" dirty="0"/>
              <a:t>(3) </a:t>
            </a:r>
            <a:r>
              <a:rPr lang="hr-HR" sz="2400" dirty="0" err="1"/>
              <a:t>systematizing</a:t>
            </a:r>
            <a:r>
              <a:rPr lang="hr-HR" sz="2400" dirty="0"/>
              <a:t>/</a:t>
            </a:r>
            <a:r>
              <a:rPr lang="hr-HR" sz="2400" dirty="0" err="1"/>
              <a:t>analysing</a:t>
            </a:r>
            <a:r>
              <a:rPr lang="hr-HR" sz="2400" dirty="0"/>
              <a:t> </a:t>
            </a:r>
            <a:r>
              <a:rPr lang="hr-HR" sz="2400" dirty="0" err="1"/>
              <a:t>and</a:t>
            </a:r>
            <a:r>
              <a:rPr lang="hr-HR" sz="2400" dirty="0"/>
              <a:t> </a:t>
            </a:r>
            <a:r>
              <a:rPr lang="hr-HR" sz="2400" dirty="0" err="1"/>
              <a:t>archiving</a:t>
            </a:r>
            <a:r>
              <a:rPr lang="hr-HR" sz="2400" dirty="0"/>
              <a:t> </a:t>
            </a:r>
            <a:r>
              <a:rPr lang="hr-HR" sz="2400" dirty="0" err="1"/>
              <a:t>the</a:t>
            </a:r>
            <a:r>
              <a:rPr lang="hr-HR" sz="2400" dirty="0"/>
              <a:t> </a:t>
            </a:r>
            <a:r>
              <a:rPr lang="hr-HR" sz="2400" dirty="0" err="1"/>
              <a:t>information</a:t>
            </a:r>
            <a:r>
              <a:rPr lang="hr-HR" sz="2400" dirty="0"/>
              <a:t> </a:t>
            </a:r>
            <a:r>
              <a:rPr lang="hr-HR" sz="2400" dirty="0" err="1"/>
              <a:t>collected</a:t>
            </a:r>
            <a:r>
              <a:rPr lang="hr-HR" sz="2400" dirty="0"/>
              <a:t> </a:t>
            </a:r>
            <a:r>
              <a:rPr lang="hr-HR" sz="2400" dirty="0" err="1"/>
              <a:t>and</a:t>
            </a:r>
            <a:r>
              <a:rPr lang="hr-HR" sz="2400" dirty="0"/>
              <a:t> </a:t>
            </a:r>
          </a:p>
          <a:p>
            <a:pPr marL="495300" lvl="0">
              <a:lnSpc>
                <a:spcPct val="115000"/>
              </a:lnSpc>
              <a:buSzPts val="2800"/>
              <a:buFontTx/>
              <a:buChar char="-"/>
            </a:pPr>
            <a:r>
              <a:rPr lang="hr-HR" sz="2400" dirty="0"/>
              <a:t>(4) </a:t>
            </a:r>
            <a:r>
              <a:rPr lang="hr-HR" sz="2400" dirty="0" err="1"/>
              <a:t>drafting</a:t>
            </a:r>
            <a:r>
              <a:rPr lang="hr-HR" sz="2400" dirty="0"/>
              <a:t> </a:t>
            </a:r>
            <a:r>
              <a:rPr lang="hr-HR" sz="2400" dirty="0" err="1"/>
              <a:t>and</a:t>
            </a:r>
            <a:r>
              <a:rPr lang="hr-HR" sz="2400" dirty="0"/>
              <a:t> </a:t>
            </a:r>
            <a:r>
              <a:rPr lang="hr-HR" sz="2400" dirty="0" err="1"/>
              <a:t>publishing</a:t>
            </a:r>
            <a:r>
              <a:rPr lang="hr-HR" sz="2400" dirty="0"/>
              <a:t> </a:t>
            </a:r>
            <a:r>
              <a:rPr lang="hr-HR" sz="2400" dirty="0" err="1"/>
              <a:t>inventory</a:t>
            </a:r>
            <a:r>
              <a:rPr lang="hr-HR" sz="2400" dirty="0"/>
              <a:t> </a:t>
            </a:r>
            <a:r>
              <a:rPr lang="hr-HR" sz="2400" dirty="0" err="1"/>
              <a:t>entries</a:t>
            </a:r>
            <a:r>
              <a:rPr lang="hr-HR" sz="2400" dirty="0"/>
              <a:t>.</a:t>
            </a:r>
            <a:endParaRPr lang="hr-HR" sz="2200" dirty="0">
              <a:latin typeface="Josefin Sans"/>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1464882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dirty="0"/>
              <a:t>DEVELOPING NEW INVENTORIES</a:t>
            </a:r>
            <a:br>
              <a:rPr lang="hr-HR" sz="3000" dirty="0"/>
            </a:br>
            <a:r>
              <a:rPr lang="hr-HR" sz="3000" dirty="0"/>
              <a:t> </a:t>
            </a:r>
            <a:r>
              <a:rPr lang="hr-HR" sz="3000" dirty="0" err="1"/>
              <a:t>Criteria</a:t>
            </a:r>
            <a:r>
              <a:rPr lang="hr-HR" sz="3000" dirty="0"/>
              <a:t> </a:t>
            </a:r>
            <a:endParaRPr sz="3000" b="1" dirty="0">
              <a:solidFill>
                <a:schemeClr val="lt1"/>
              </a:solidFill>
            </a:endParaRPr>
          </a:p>
        </p:txBody>
      </p:sp>
      <p:sp>
        <p:nvSpPr>
          <p:cNvPr id="176" name="Google Shape;176;g23738f4d393_0_414"/>
          <p:cNvSpPr txBox="1">
            <a:spLocks noGrp="1"/>
          </p:cNvSpPr>
          <p:nvPr>
            <p:ph type="body" idx="1"/>
          </p:nvPr>
        </p:nvSpPr>
        <p:spPr>
          <a:xfrm>
            <a:off x="606175" y="1715783"/>
            <a:ext cx="9657707" cy="4839129"/>
          </a:xfrm>
          <a:prstGeom prst="rect">
            <a:avLst/>
          </a:prstGeom>
          <a:noFill/>
          <a:ln>
            <a:noFill/>
          </a:ln>
        </p:spPr>
        <p:txBody>
          <a:bodyPr spcFirstLastPara="1" wrap="square" lIns="121900" tIns="121900" rIns="121900" bIns="121900" anchor="t" anchorCtr="0">
            <a:noAutofit/>
          </a:bodyPr>
          <a:lstStyle/>
          <a:p>
            <a:pPr marL="152400" lvl="0" indent="0">
              <a:lnSpc>
                <a:spcPct val="115000"/>
              </a:lnSpc>
              <a:buSzPts val="2800"/>
              <a:buNone/>
            </a:pPr>
            <a:r>
              <a:rPr lang="hr-HR" sz="2400" dirty="0" err="1"/>
              <a:t>Criteria</a:t>
            </a:r>
            <a:r>
              <a:rPr lang="hr-HR" sz="2400" dirty="0"/>
              <a:t>: </a:t>
            </a:r>
            <a:r>
              <a:rPr lang="hr-HR" sz="2400" dirty="0" err="1"/>
              <a:t>inclusion</a:t>
            </a:r>
            <a:r>
              <a:rPr lang="hr-HR" sz="2400" dirty="0"/>
              <a:t> </a:t>
            </a:r>
          </a:p>
          <a:p>
            <a:pPr marL="152400" lvl="0" indent="0">
              <a:lnSpc>
                <a:spcPct val="115000"/>
              </a:lnSpc>
              <a:buSzPts val="2800"/>
              <a:buNone/>
            </a:pPr>
            <a:r>
              <a:rPr lang="hr-HR" sz="2400" dirty="0"/>
              <a:t>- </a:t>
            </a:r>
            <a:r>
              <a:rPr lang="hr-HR" sz="2400" dirty="0" err="1"/>
              <a:t>States</a:t>
            </a:r>
            <a:r>
              <a:rPr lang="hr-HR" sz="2400" dirty="0"/>
              <a:t> </a:t>
            </a:r>
            <a:r>
              <a:rPr lang="hr-HR" sz="2400" dirty="0" err="1"/>
              <a:t>Parties</a:t>
            </a:r>
            <a:r>
              <a:rPr lang="hr-HR" sz="2400" dirty="0"/>
              <a:t> are free to </a:t>
            </a:r>
            <a:r>
              <a:rPr lang="hr-HR" sz="2400" dirty="0" err="1"/>
              <a:t>develop</a:t>
            </a:r>
            <a:r>
              <a:rPr lang="hr-HR" sz="2400" dirty="0"/>
              <a:t> </a:t>
            </a:r>
            <a:r>
              <a:rPr lang="hr-HR" sz="2400" dirty="0" err="1"/>
              <a:t>criteria</a:t>
            </a:r>
            <a:r>
              <a:rPr lang="hr-HR" sz="2400" dirty="0"/>
              <a:t> for </a:t>
            </a:r>
            <a:r>
              <a:rPr lang="hr-HR" sz="2400" dirty="0" err="1"/>
              <a:t>the</a:t>
            </a:r>
            <a:r>
              <a:rPr lang="hr-HR" sz="2400" dirty="0"/>
              <a:t> </a:t>
            </a:r>
            <a:r>
              <a:rPr lang="hr-HR" sz="2400" dirty="0" err="1"/>
              <a:t>inclusion</a:t>
            </a:r>
            <a:r>
              <a:rPr lang="hr-HR" sz="2400" dirty="0"/>
              <a:t> </a:t>
            </a:r>
            <a:r>
              <a:rPr lang="hr-HR" sz="2400" dirty="0" err="1"/>
              <a:t>of</a:t>
            </a:r>
            <a:r>
              <a:rPr lang="hr-HR" sz="2400" dirty="0"/>
              <a:t> </a:t>
            </a:r>
            <a:r>
              <a:rPr lang="hr-HR" sz="2400" dirty="0" err="1"/>
              <a:t>elements</a:t>
            </a:r>
            <a:r>
              <a:rPr lang="hr-HR" sz="2400" dirty="0"/>
              <a:t> </a:t>
            </a:r>
            <a:r>
              <a:rPr lang="hr-HR" sz="2400" dirty="0" err="1"/>
              <a:t>of</a:t>
            </a:r>
            <a:r>
              <a:rPr lang="hr-HR" sz="2400" dirty="0"/>
              <a:t> </a:t>
            </a:r>
            <a:r>
              <a:rPr lang="hr-HR" sz="2400" dirty="0" err="1"/>
              <a:t>intangible</a:t>
            </a:r>
            <a:r>
              <a:rPr lang="hr-HR" sz="2400" dirty="0"/>
              <a:t> </a:t>
            </a:r>
            <a:r>
              <a:rPr lang="hr-HR" sz="2400" dirty="0" err="1"/>
              <a:t>cultural</a:t>
            </a:r>
            <a:r>
              <a:rPr lang="hr-HR" sz="2400" dirty="0"/>
              <a:t> </a:t>
            </a:r>
            <a:r>
              <a:rPr lang="hr-HR" sz="2400" dirty="0" err="1"/>
              <a:t>heritage</a:t>
            </a:r>
            <a:r>
              <a:rPr lang="hr-HR" sz="2400" dirty="0"/>
              <a:t> </a:t>
            </a:r>
            <a:r>
              <a:rPr lang="hr-HR" sz="2400" dirty="0" err="1"/>
              <a:t>in</a:t>
            </a:r>
            <a:r>
              <a:rPr lang="hr-HR" sz="2400" dirty="0"/>
              <a:t> </a:t>
            </a:r>
            <a:r>
              <a:rPr lang="hr-HR" sz="2400" dirty="0" err="1"/>
              <a:t>their</a:t>
            </a:r>
            <a:r>
              <a:rPr lang="hr-HR" sz="2400" dirty="0"/>
              <a:t> </a:t>
            </a:r>
            <a:r>
              <a:rPr lang="hr-HR" sz="2400" dirty="0" err="1"/>
              <a:t>inventories</a:t>
            </a:r>
            <a:r>
              <a:rPr lang="hr-HR" sz="2400" dirty="0"/>
              <a:t>. </a:t>
            </a:r>
            <a:r>
              <a:rPr lang="hr-HR" sz="2400" dirty="0" err="1"/>
              <a:t>The</a:t>
            </a:r>
            <a:r>
              <a:rPr lang="hr-HR" sz="2400" dirty="0"/>
              <a:t> </a:t>
            </a:r>
            <a:r>
              <a:rPr lang="hr-HR" sz="2400" dirty="0" err="1"/>
              <a:t>criteria</a:t>
            </a:r>
            <a:r>
              <a:rPr lang="hr-HR" sz="2400" dirty="0"/>
              <a:t> </a:t>
            </a:r>
            <a:r>
              <a:rPr lang="hr-HR" sz="2400" dirty="0" err="1"/>
              <a:t>should</a:t>
            </a:r>
            <a:r>
              <a:rPr lang="hr-HR" sz="2400" dirty="0"/>
              <a:t> </a:t>
            </a:r>
            <a:r>
              <a:rPr lang="hr-HR" sz="2400" dirty="0" err="1"/>
              <a:t>be</a:t>
            </a:r>
            <a:r>
              <a:rPr lang="hr-HR" sz="2400" dirty="0"/>
              <a:t> </a:t>
            </a:r>
            <a:r>
              <a:rPr lang="hr-HR" sz="2400" dirty="0" err="1"/>
              <a:t>clear</a:t>
            </a:r>
            <a:r>
              <a:rPr lang="hr-HR" sz="2400" dirty="0"/>
              <a:t>, </a:t>
            </a:r>
            <a:r>
              <a:rPr lang="hr-HR" sz="2400" dirty="0" err="1"/>
              <a:t>in</a:t>
            </a:r>
            <a:r>
              <a:rPr lang="hr-HR" sz="2400" dirty="0"/>
              <a:t> line </a:t>
            </a:r>
            <a:r>
              <a:rPr lang="hr-HR" sz="2400" dirty="0" err="1"/>
              <a:t>with</a:t>
            </a:r>
            <a:r>
              <a:rPr lang="hr-HR" sz="2400" dirty="0"/>
              <a:t> </a:t>
            </a:r>
            <a:r>
              <a:rPr lang="hr-HR" sz="2400" dirty="0" err="1"/>
              <a:t>the</a:t>
            </a:r>
            <a:r>
              <a:rPr lang="hr-HR" sz="2400" dirty="0"/>
              <a:t> </a:t>
            </a:r>
            <a:r>
              <a:rPr lang="hr-HR" sz="2400" dirty="0" err="1"/>
              <a:t>spirit</a:t>
            </a:r>
            <a:r>
              <a:rPr lang="hr-HR" sz="2400" dirty="0"/>
              <a:t> </a:t>
            </a:r>
            <a:r>
              <a:rPr lang="hr-HR" sz="2400" dirty="0" err="1"/>
              <a:t>of</a:t>
            </a:r>
            <a:r>
              <a:rPr lang="hr-HR" sz="2400" dirty="0"/>
              <a:t> </a:t>
            </a:r>
            <a:r>
              <a:rPr lang="hr-HR" sz="2400" dirty="0" err="1"/>
              <a:t>the</a:t>
            </a:r>
            <a:r>
              <a:rPr lang="hr-HR" sz="2400" dirty="0"/>
              <a:t> </a:t>
            </a:r>
            <a:r>
              <a:rPr lang="hr-HR" sz="2400" dirty="0" err="1"/>
              <a:t>Convention</a:t>
            </a:r>
            <a:r>
              <a:rPr lang="hr-HR" sz="2400" dirty="0"/>
              <a:t>, </a:t>
            </a:r>
            <a:r>
              <a:rPr lang="hr-HR" sz="2400" dirty="0" err="1"/>
              <a:t>and</a:t>
            </a:r>
            <a:r>
              <a:rPr lang="hr-HR" sz="2400" dirty="0"/>
              <a:t> </a:t>
            </a:r>
            <a:r>
              <a:rPr lang="hr-HR" sz="2400" dirty="0" err="1"/>
              <a:t>not</a:t>
            </a:r>
            <a:r>
              <a:rPr lang="hr-HR" sz="2400" dirty="0"/>
              <a:t> </a:t>
            </a:r>
            <a:r>
              <a:rPr lang="hr-HR" sz="2400" dirty="0" err="1"/>
              <a:t>large</a:t>
            </a:r>
            <a:r>
              <a:rPr lang="hr-HR" sz="2400" dirty="0"/>
              <a:t> </a:t>
            </a:r>
            <a:r>
              <a:rPr lang="hr-HR" sz="2400" dirty="0" err="1"/>
              <a:t>in</a:t>
            </a:r>
            <a:r>
              <a:rPr lang="hr-HR" sz="2400" dirty="0"/>
              <a:t> </a:t>
            </a:r>
            <a:r>
              <a:rPr lang="hr-HR" sz="2400" dirty="0" err="1"/>
              <a:t>number</a:t>
            </a:r>
            <a:r>
              <a:rPr lang="hr-HR" sz="2400" dirty="0"/>
              <a:t>.</a:t>
            </a:r>
          </a:p>
          <a:p>
            <a:pPr marL="152400" lvl="0" indent="0">
              <a:lnSpc>
                <a:spcPct val="115000"/>
              </a:lnSpc>
              <a:buSzPts val="2800"/>
              <a:buNone/>
            </a:pPr>
            <a:endParaRPr lang="hr-HR" sz="2400" dirty="0"/>
          </a:p>
          <a:p>
            <a:pPr marL="152400" lvl="0" indent="0">
              <a:lnSpc>
                <a:spcPct val="115000"/>
              </a:lnSpc>
              <a:buSzPts val="2800"/>
              <a:buNone/>
            </a:pPr>
            <a:r>
              <a:rPr lang="hr-HR" sz="2400" dirty="0" err="1"/>
              <a:t>Criteria</a:t>
            </a:r>
            <a:r>
              <a:rPr lang="hr-HR" sz="2400" dirty="0"/>
              <a:t>: </a:t>
            </a:r>
            <a:r>
              <a:rPr lang="hr-HR" sz="2400" dirty="0" err="1"/>
              <a:t>compliance</a:t>
            </a:r>
            <a:r>
              <a:rPr lang="hr-HR" sz="2400" dirty="0"/>
              <a:t> </a:t>
            </a:r>
            <a:r>
              <a:rPr lang="hr-HR" sz="2400" dirty="0" err="1"/>
              <a:t>with</a:t>
            </a:r>
            <a:r>
              <a:rPr lang="hr-HR" sz="2400" dirty="0"/>
              <a:t> </a:t>
            </a:r>
            <a:r>
              <a:rPr lang="hr-HR" sz="2400" dirty="0" err="1"/>
              <a:t>the</a:t>
            </a:r>
            <a:r>
              <a:rPr lang="hr-HR" sz="2400" dirty="0"/>
              <a:t> </a:t>
            </a:r>
            <a:r>
              <a:rPr lang="hr-HR" sz="2400" dirty="0" err="1"/>
              <a:t>definition</a:t>
            </a:r>
            <a:r>
              <a:rPr lang="hr-HR" sz="2400" dirty="0"/>
              <a:t> </a:t>
            </a:r>
            <a:r>
              <a:rPr lang="hr-HR" sz="2400" dirty="0" err="1"/>
              <a:t>of</a:t>
            </a:r>
            <a:r>
              <a:rPr lang="hr-HR" sz="2400" dirty="0"/>
              <a:t> </a:t>
            </a:r>
            <a:r>
              <a:rPr lang="hr-HR" sz="2400" dirty="0" err="1"/>
              <a:t>intangible</a:t>
            </a:r>
            <a:r>
              <a:rPr lang="hr-HR" sz="2400" dirty="0"/>
              <a:t> </a:t>
            </a:r>
            <a:r>
              <a:rPr lang="hr-HR" sz="2400" dirty="0" err="1"/>
              <a:t>cultural</a:t>
            </a:r>
            <a:r>
              <a:rPr lang="hr-HR" sz="2400" dirty="0"/>
              <a:t> </a:t>
            </a:r>
            <a:r>
              <a:rPr lang="hr-HR" sz="2400" dirty="0" err="1"/>
              <a:t>heritage</a:t>
            </a:r>
            <a:r>
              <a:rPr lang="hr-HR" sz="2400" dirty="0"/>
              <a:t> </a:t>
            </a:r>
          </a:p>
          <a:p>
            <a:pPr marL="495300" lvl="0">
              <a:lnSpc>
                <a:spcPct val="115000"/>
              </a:lnSpc>
              <a:buSzPts val="2800"/>
              <a:buFontTx/>
              <a:buChar char="-"/>
            </a:pPr>
            <a:r>
              <a:rPr lang="hr-HR" sz="2400" dirty="0"/>
              <a:t>A </a:t>
            </a:r>
            <a:r>
              <a:rPr lang="hr-HR" sz="2400" dirty="0" err="1"/>
              <a:t>commonly</a:t>
            </a:r>
            <a:r>
              <a:rPr lang="hr-HR" sz="2400" dirty="0"/>
              <a:t> </a:t>
            </a:r>
            <a:r>
              <a:rPr lang="hr-HR" sz="2400" dirty="0" err="1"/>
              <a:t>used</a:t>
            </a:r>
            <a:r>
              <a:rPr lang="hr-HR" sz="2400" dirty="0"/>
              <a:t> </a:t>
            </a:r>
            <a:r>
              <a:rPr lang="hr-HR" sz="2400" dirty="0" err="1"/>
              <a:t>criterion</a:t>
            </a:r>
            <a:r>
              <a:rPr lang="hr-HR" sz="2400" dirty="0"/>
              <a:t> </a:t>
            </a:r>
            <a:r>
              <a:rPr lang="hr-HR" sz="2400" dirty="0" err="1"/>
              <a:t>is</a:t>
            </a:r>
            <a:r>
              <a:rPr lang="hr-HR" sz="2400" dirty="0"/>
              <a:t> </a:t>
            </a:r>
            <a:r>
              <a:rPr lang="hr-HR" sz="2400" dirty="0" err="1"/>
              <a:t>compliance</a:t>
            </a:r>
            <a:r>
              <a:rPr lang="hr-HR" sz="2400" dirty="0"/>
              <a:t> </a:t>
            </a:r>
            <a:r>
              <a:rPr lang="hr-HR" sz="2400" dirty="0" err="1"/>
              <a:t>with</a:t>
            </a:r>
            <a:r>
              <a:rPr lang="hr-HR" sz="2400" dirty="0"/>
              <a:t> a </a:t>
            </a:r>
            <a:r>
              <a:rPr lang="hr-HR" sz="2400" dirty="0" err="1"/>
              <a:t>definition</a:t>
            </a:r>
            <a:r>
              <a:rPr lang="hr-HR" sz="2400" dirty="0"/>
              <a:t> </a:t>
            </a:r>
            <a:r>
              <a:rPr lang="hr-HR" sz="2400" dirty="0" err="1"/>
              <a:t>of</a:t>
            </a:r>
            <a:r>
              <a:rPr lang="hr-HR" sz="2400" dirty="0"/>
              <a:t> </a:t>
            </a:r>
            <a:r>
              <a:rPr lang="hr-HR" sz="2400" dirty="0" err="1"/>
              <a:t>intangible</a:t>
            </a:r>
            <a:r>
              <a:rPr lang="hr-HR" sz="2400" dirty="0"/>
              <a:t> </a:t>
            </a:r>
            <a:r>
              <a:rPr lang="hr-HR" sz="2400" dirty="0" err="1"/>
              <a:t>cultural</a:t>
            </a:r>
            <a:r>
              <a:rPr lang="hr-HR" sz="2400" dirty="0"/>
              <a:t> </a:t>
            </a:r>
            <a:r>
              <a:rPr lang="hr-HR" sz="2400" dirty="0" err="1"/>
              <a:t>heritage</a:t>
            </a:r>
            <a:r>
              <a:rPr lang="hr-HR" sz="2400" dirty="0"/>
              <a:t>; </a:t>
            </a:r>
            <a:r>
              <a:rPr lang="hr-HR" sz="2400" dirty="0" err="1"/>
              <a:t>the</a:t>
            </a:r>
            <a:r>
              <a:rPr lang="hr-HR" sz="2400" dirty="0"/>
              <a:t> </a:t>
            </a:r>
            <a:r>
              <a:rPr lang="hr-HR" sz="2400" dirty="0" err="1"/>
              <a:t>definition</a:t>
            </a:r>
            <a:r>
              <a:rPr lang="hr-HR" sz="2400" dirty="0"/>
              <a:t> </a:t>
            </a:r>
            <a:r>
              <a:rPr lang="hr-HR" sz="2400" dirty="0" err="1"/>
              <a:t>used</a:t>
            </a:r>
            <a:r>
              <a:rPr lang="hr-HR" sz="2400" dirty="0"/>
              <a:t> </a:t>
            </a:r>
            <a:r>
              <a:rPr lang="hr-HR" sz="2400" dirty="0" err="1"/>
              <a:t>in</a:t>
            </a:r>
            <a:r>
              <a:rPr lang="hr-HR" sz="2400" dirty="0"/>
              <a:t> </a:t>
            </a:r>
            <a:r>
              <a:rPr lang="hr-HR" sz="2400" dirty="0" err="1"/>
              <a:t>Article</a:t>
            </a:r>
            <a:r>
              <a:rPr lang="hr-HR" sz="2400" dirty="0"/>
              <a:t> 2 </a:t>
            </a:r>
            <a:r>
              <a:rPr lang="hr-HR" sz="2400" dirty="0" err="1"/>
              <a:t>of</a:t>
            </a:r>
            <a:r>
              <a:rPr lang="hr-HR" sz="2400" dirty="0"/>
              <a:t> </a:t>
            </a:r>
            <a:r>
              <a:rPr lang="hr-HR" sz="2400" dirty="0" err="1"/>
              <a:t>the</a:t>
            </a:r>
            <a:r>
              <a:rPr lang="hr-HR" sz="2400" dirty="0"/>
              <a:t> </a:t>
            </a:r>
            <a:r>
              <a:rPr lang="hr-HR" sz="2400" dirty="0" err="1"/>
              <a:t>Convention</a:t>
            </a:r>
            <a:r>
              <a:rPr lang="hr-HR" sz="2400" dirty="0"/>
              <a:t> </a:t>
            </a:r>
            <a:r>
              <a:rPr lang="hr-HR" sz="2400" dirty="0" err="1"/>
              <a:t>is</a:t>
            </a:r>
            <a:r>
              <a:rPr lang="hr-HR" sz="2400" dirty="0"/>
              <a:t> </a:t>
            </a:r>
            <a:r>
              <a:rPr lang="hr-HR" sz="2400" dirty="0" err="1"/>
              <a:t>frequently</a:t>
            </a:r>
            <a:r>
              <a:rPr lang="hr-HR" sz="2400" dirty="0"/>
              <a:t> </a:t>
            </a:r>
            <a:r>
              <a:rPr lang="hr-HR" sz="2400" dirty="0" err="1"/>
              <a:t>referenced</a:t>
            </a:r>
            <a:r>
              <a:rPr lang="hr-HR" sz="2400" dirty="0"/>
              <a:t>.</a:t>
            </a:r>
          </a:p>
          <a:p>
            <a:pPr marL="152400" lvl="0" indent="0">
              <a:lnSpc>
                <a:spcPct val="115000"/>
              </a:lnSpc>
              <a:buSzPts val="2800"/>
              <a:buNone/>
            </a:pPr>
            <a:endParaRPr lang="hr-HR" sz="2200" b="1"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86234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dirty="0"/>
              <a:t>DEVELOPING NEW INVENTORIES</a:t>
            </a:r>
            <a:br>
              <a:rPr lang="hr-HR" sz="3000" dirty="0"/>
            </a:br>
            <a:r>
              <a:rPr lang="hr-HR" sz="3000" dirty="0"/>
              <a:t> </a:t>
            </a:r>
            <a:r>
              <a:rPr lang="hr-HR" sz="3000" dirty="0" err="1"/>
              <a:t>Criteria</a:t>
            </a:r>
            <a:r>
              <a:rPr lang="hr-HR" sz="3000" dirty="0"/>
              <a:t> </a:t>
            </a:r>
            <a:endParaRPr sz="3000" b="1" dirty="0">
              <a:solidFill>
                <a:schemeClr val="lt1"/>
              </a:solidFill>
            </a:endParaRPr>
          </a:p>
        </p:txBody>
      </p:sp>
      <p:sp>
        <p:nvSpPr>
          <p:cNvPr id="176" name="Google Shape;176;g23738f4d393_0_414"/>
          <p:cNvSpPr txBox="1">
            <a:spLocks noGrp="1"/>
          </p:cNvSpPr>
          <p:nvPr>
            <p:ph type="body" idx="1"/>
          </p:nvPr>
        </p:nvSpPr>
        <p:spPr>
          <a:xfrm>
            <a:off x="606175" y="1715783"/>
            <a:ext cx="10438544" cy="5142217"/>
          </a:xfrm>
          <a:prstGeom prst="rect">
            <a:avLst/>
          </a:prstGeom>
          <a:noFill/>
          <a:ln>
            <a:noFill/>
          </a:ln>
        </p:spPr>
        <p:txBody>
          <a:bodyPr spcFirstLastPara="1" wrap="square" lIns="121900" tIns="121900" rIns="121900" bIns="121900" anchor="t" anchorCtr="0">
            <a:noAutofit/>
          </a:bodyPr>
          <a:lstStyle/>
          <a:p>
            <a:pPr marL="152400" lvl="0" indent="0">
              <a:lnSpc>
                <a:spcPct val="115000"/>
              </a:lnSpc>
              <a:buSzPts val="2800"/>
              <a:buNone/>
            </a:pPr>
            <a:r>
              <a:rPr lang="hr-HR" sz="2400" dirty="0" err="1"/>
              <a:t>Criteria</a:t>
            </a:r>
            <a:r>
              <a:rPr lang="hr-HR" sz="2400" dirty="0"/>
              <a:t>: </a:t>
            </a:r>
            <a:r>
              <a:rPr lang="hr-HR" sz="2400" dirty="0" err="1"/>
              <a:t>compliance</a:t>
            </a:r>
            <a:r>
              <a:rPr lang="hr-HR" sz="2400" dirty="0"/>
              <a:t> </a:t>
            </a:r>
            <a:r>
              <a:rPr lang="hr-HR" sz="2400" dirty="0" err="1"/>
              <a:t>with</a:t>
            </a:r>
            <a:r>
              <a:rPr lang="hr-HR" sz="2400" dirty="0"/>
              <a:t> </a:t>
            </a:r>
            <a:r>
              <a:rPr lang="hr-HR" sz="2400" dirty="0" err="1"/>
              <a:t>the</a:t>
            </a:r>
            <a:r>
              <a:rPr lang="hr-HR" sz="2400" dirty="0"/>
              <a:t> </a:t>
            </a:r>
            <a:r>
              <a:rPr lang="hr-HR" sz="2400" dirty="0" err="1"/>
              <a:t>spirit</a:t>
            </a:r>
            <a:r>
              <a:rPr lang="hr-HR" sz="2400" dirty="0"/>
              <a:t> </a:t>
            </a:r>
            <a:r>
              <a:rPr lang="hr-HR" sz="2400" dirty="0" err="1"/>
              <a:t>of</a:t>
            </a:r>
            <a:r>
              <a:rPr lang="hr-HR" sz="2400" dirty="0"/>
              <a:t> </a:t>
            </a:r>
            <a:r>
              <a:rPr lang="hr-HR" sz="2400" dirty="0" err="1"/>
              <a:t>the</a:t>
            </a:r>
            <a:r>
              <a:rPr lang="hr-HR" sz="2400" dirty="0"/>
              <a:t> </a:t>
            </a:r>
            <a:r>
              <a:rPr lang="hr-HR" sz="2400" dirty="0" err="1"/>
              <a:t>Convention</a:t>
            </a:r>
            <a:r>
              <a:rPr lang="hr-HR" sz="2400" dirty="0"/>
              <a:t> </a:t>
            </a:r>
          </a:p>
          <a:p>
            <a:pPr marL="495300" lvl="0">
              <a:lnSpc>
                <a:spcPct val="115000"/>
              </a:lnSpc>
              <a:buSzPts val="2800"/>
              <a:buFontTx/>
              <a:buChar char="-"/>
            </a:pPr>
            <a:r>
              <a:rPr lang="hr-HR" sz="2400" dirty="0" err="1"/>
              <a:t>Criteria</a:t>
            </a:r>
            <a:r>
              <a:rPr lang="hr-HR" sz="2400" dirty="0"/>
              <a:t> </a:t>
            </a:r>
            <a:r>
              <a:rPr lang="hr-HR" sz="2400" dirty="0" err="1"/>
              <a:t>that</a:t>
            </a:r>
            <a:r>
              <a:rPr lang="hr-HR" sz="2400" dirty="0"/>
              <a:t> </a:t>
            </a:r>
            <a:r>
              <a:rPr lang="hr-HR" sz="2400" dirty="0" err="1"/>
              <a:t>focus</a:t>
            </a:r>
            <a:r>
              <a:rPr lang="hr-HR" sz="2400" dirty="0"/>
              <a:t> on </a:t>
            </a:r>
            <a:r>
              <a:rPr lang="hr-HR" sz="2400" dirty="0" err="1"/>
              <a:t>intangible</a:t>
            </a:r>
            <a:r>
              <a:rPr lang="hr-HR" sz="2400" dirty="0"/>
              <a:t> </a:t>
            </a:r>
            <a:r>
              <a:rPr lang="hr-HR" sz="2400" dirty="0" err="1"/>
              <a:t>cultural</a:t>
            </a:r>
            <a:r>
              <a:rPr lang="hr-HR" sz="2400" dirty="0"/>
              <a:t> </a:t>
            </a:r>
            <a:r>
              <a:rPr lang="hr-HR" sz="2400" dirty="0" err="1"/>
              <a:t>heritage</a:t>
            </a:r>
            <a:r>
              <a:rPr lang="hr-HR" sz="2400" dirty="0"/>
              <a:t> </a:t>
            </a:r>
            <a:r>
              <a:rPr lang="hr-HR" sz="2400" dirty="0" err="1"/>
              <a:t>elements</a:t>
            </a:r>
            <a:r>
              <a:rPr lang="hr-HR" sz="2400" dirty="0"/>
              <a:t> </a:t>
            </a:r>
            <a:r>
              <a:rPr lang="hr-HR" sz="2400" dirty="0" err="1"/>
              <a:t>of</a:t>
            </a:r>
            <a:r>
              <a:rPr lang="hr-HR" sz="2400" dirty="0"/>
              <a:t> </a:t>
            </a:r>
            <a:r>
              <a:rPr lang="hr-HR" sz="2400" dirty="0" err="1"/>
              <a:t>outstanding</a:t>
            </a:r>
            <a:r>
              <a:rPr lang="hr-HR" sz="2400" dirty="0"/>
              <a:t> </a:t>
            </a:r>
            <a:r>
              <a:rPr lang="hr-HR" sz="2400" dirty="0" err="1"/>
              <a:t>value</a:t>
            </a:r>
            <a:r>
              <a:rPr lang="hr-HR" sz="2400" dirty="0"/>
              <a:t> </a:t>
            </a:r>
            <a:r>
              <a:rPr lang="hr-HR" sz="2400" dirty="0" err="1"/>
              <a:t>or</a:t>
            </a:r>
            <a:r>
              <a:rPr lang="hr-HR" sz="2400" dirty="0"/>
              <a:t> </a:t>
            </a:r>
            <a:r>
              <a:rPr lang="hr-HR" sz="2400" dirty="0" err="1"/>
              <a:t>antiquity</a:t>
            </a:r>
            <a:r>
              <a:rPr lang="hr-HR" sz="2400" dirty="0"/>
              <a:t>, </a:t>
            </a:r>
            <a:r>
              <a:rPr lang="hr-HR" sz="2400" dirty="0" err="1"/>
              <a:t>authenticity</a:t>
            </a:r>
            <a:r>
              <a:rPr lang="hr-HR" sz="2400" dirty="0"/>
              <a:t>, </a:t>
            </a:r>
            <a:r>
              <a:rPr lang="hr-HR" sz="2400" dirty="0" err="1"/>
              <a:t>size</a:t>
            </a:r>
            <a:r>
              <a:rPr lang="hr-HR" sz="2400" dirty="0"/>
              <a:t> </a:t>
            </a:r>
            <a:r>
              <a:rPr lang="hr-HR" sz="2400" dirty="0" err="1"/>
              <a:t>or</a:t>
            </a:r>
            <a:r>
              <a:rPr lang="hr-HR" sz="2400" dirty="0"/>
              <a:t> </a:t>
            </a:r>
            <a:r>
              <a:rPr lang="hr-HR" sz="2400" dirty="0" err="1"/>
              <a:t>scope</a:t>
            </a:r>
            <a:r>
              <a:rPr lang="hr-HR" sz="2400" dirty="0"/>
              <a:t> are </a:t>
            </a:r>
            <a:r>
              <a:rPr lang="hr-HR" sz="2400" dirty="0" err="1"/>
              <a:t>against</a:t>
            </a:r>
            <a:r>
              <a:rPr lang="hr-HR" sz="2400" dirty="0"/>
              <a:t> </a:t>
            </a:r>
            <a:r>
              <a:rPr lang="hr-HR" sz="2400" dirty="0" err="1"/>
              <a:t>the</a:t>
            </a:r>
            <a:r>
              <a:rPr lang="hr-HR" sz="2400" dirty="0"/>
              <a:t> </a:t>
            </a:r>
            <a:r>
              <a:rPr lang="hr-HR" sz="2400" dirty="0" err="1"/>
              <a:t>spirit</a:t>
            </a:r>
            <a:r>
              <a:rPr lang="hr-HR" sz="2400" dirty="0"/>
              <a:t> </a:t>
            </a:r>
            <a:r>
              <a:rPr lang="hr-HR" sz="2400" dirty="0" err="1"/>
              <a:t>of</a:t>
            </a:r>
            <a:r>
              <a:rPr lang="hr-HR" sz="2400" dirty="0"/>
              <a:t> </a:t>
            </a:r>
            <a:r>
              <a:rPr lang="hr-HR" sz="2400" dirty="0" err="1"/>
              <a:t>the</a:t>
            </a:r>
            <a:r>
              <a:rPr lang="hr-HR" sz="2400" dirty="0"/>
              <a:t> </a:t>
            </a:r>
            <a:r>
              <a:rPr lang="hr-HR" sz="2400" dirty="0" err="1"/>
              <a:t>Convention</a:t>
            </a:r>
            <a:r>
              <a:rPr lang="hr-HR" sz="2400" dirty="0"/>
              <a:t>. </a:t>
            </a:r>
            <a:r>
              <a:rPr lang="hr-HR" sz="2400" dirty="0" err="1"/>
              <a:t>The</a:t>
            </a:r>
            <a:r>
              <a:rPr lang="hr-HR" sz="2400" dirty="0"/>
              <a:t> </a:t>
            </a:r>
            <a:r>
              <a:rPr lang="hr-HR" sz="2400" dirty="0" err="1"/>
              <a:t>Convention</a:t>
            </a:r>
            <a:r>
              <a:rPr lang="hr-HR" sz="2400" dirty="0"/>
              <a:t>, </a:t>
            </a:r>
            <a:r>
              <a:rPr lang="hr-HR" sz="2400" dirty="0" err="1"/>
              <a:t>inspired</a:t>
            </a:r>
            <a:r>
              <a:rPr lang="hr-HR" sz="2400" dirty="0"/>
              <a:t> </a:t>
            </a:r>
            <a:r>
              <a:rPr lang="hr-HR" sz="2400" dirty="0" err="1"/>
              <a:t>by</a:t>
            </a:r>
            <a:r>
              <a:rPr lang="hr-HR" sz="2400" dirty="0"/>
              <a:t> </a:t>
            </a:r>
            <a:r>
              <a:rPr lang="hr-HR" sz="2400" dirty="0" err="1"/>
              <a:t>the</a:t>
            </a:r>
            <a:r>
              <a:rPr lang="hr-HR" sz="2400" dirty="0"/>
              <a:t> UNESCO </a:t>
            </a:r>
            <a:r>
              <a:rPr lang="hr-HR" sz="2400" dirty="0" err="1"/>
              <a:t>Universal</a:t>
            </a:r>
            <a:r>
              <a:rPr lang="hr-HR" sz="2400" dirty="0"/>
              <a:t> </a:t>
            </a:r>
            <a:r>
              <a:rPr lang="hr-HR" sz="2400" dirty="0" err="1"/>
              <a:t>Declaration</a:t>
            </a:r>
            <a:r>
              <a:rPr lang="hr-HR" sz="2400" dirty="0"/>
              <a:t> on </a:t>
            </a:r>
            <a:r>
              <a:rPr lang="hr-HR" sz="2400" dirty="0" err="1"/>
              <a:t>Cultural</a:t>
            </a:r>
            <a:r>
              <a:rPr lang="hr-HR" sz="2400" dirty="0"/>
              <a:t> </a:t>
            </a:r>
            <a:r>
              <a:rPr lang="hr-HR" sz="2400" dirty="0" err="1"/>
              <a:t>Diversity</a:t>
            </a:r>
            <a:r>
              <a:rPr lang="hr-HR" sz="2400" dirty="0"/>
              <a:t> (2001), </a:t>
            </a:r>
            <a:r>
              <a:rPr lang="hr-HR" sz="2400" dirty="0" err="1"/>
              <a:t>considers</a:t>
            </a:r>
            <a:r>
              <a:rPr lang="hr-HR" sz="2400" dirty="0"/>
              <a:t> </a:t>
            </a:r>
            <a:r>
              <a:rPr lang="hr-HR" sz="2400" dirty="0" err="1"/>
              <a:t>the</a:t>
            </a:r>
            <a:r>
              <a:rPr lang="hr-HR" sz="2400" dirty="0"/>
              <a:t> </a:t>
            </a:r>
            <a:r>
              <a:rPr lang="hr-HR" sz="2400" dirty="0" err="1"/>
              <a:t>fundamental</a:t>
            </a:r>
            <a:r>
              <a:rPr lang="hr-HR" sz="2400" dirty="0"/>
              <a:t> </a:t>
            </a:r>
            <a:r>
              <a:rPr lang="hr-HR" sz="2400" dirty="0" err="1"/>
              <a:t>equality</a:t>
            </a:r>
            <a:r>
              <a:rPr lang="hr-HR" sz="2400" dirty="0"/>
              <a:t> </a:t>
            </a:r>
            <a:r>
              <a:rPr lang="hr-HR" sz="2400" dirty="0" err="1"/>
              <a:t>of</a:t>
            </a:r>
            <a:r>
              <a:rPr lang="hr-HR" sz="2400" dirty="0"/>
              <a:t> </a:t>
            </a:r>
            <a:r>
              <a:rPr lang="hr-HR" sz="2400" dirty="0" err="1"/>
              <a:t>cultures</a:t>
            </a:r>
            <a:r>
              <a:rPr lang="hr-HR" sz="2400" dirty="0"/>
              <a:t> as </a:t>
            </a:r>
            <a:r>
              <a:rPr lang="hr-HR" sz="2400" dirty="0" err="1"/>
              <a:t>an</a:t>
            </a:r>
            <a:r>
              <a:rPr lang="hr-HR" sz="2400" dirty="0"/>
              <a:t> </a:t>
            </a:r>
            <a:r>
              <a:rPr lang="hr-HR" sz="2400" dirty="0" err="1"/>
              <a:t>overarching</a:t>
            </a:r>
            <a:r>
              <a:rPr lang="hr-HR" sz="2400" dirty="0"/>
              <a:t> </a:t>
            </a:r>
            <a:r>
              <a:rPr lang="hr-HR" sz="2400" dirty="0" err="1"/>
              <a:t>principle</a:t>
            </a:r>
            <a:r>
              <a:rPr lang="hr-HR" sz="2400" dirty="0"/>
              <a:t>.</a:t>
            </a:r>
          </a:p>
          <a:p>
            <a:pPr marL="152400" lvl="0" indent="0">
              <a:lnSpc>
                <a:spcPct val="115000"/>
              </a:lnSpc>
              <a:buSzPts val="2800"/>
              <a:buNone/>
            </a:pPr>
            <a:endParaRPr lang="hr-HR" sz="2400" dirty="0"/>
          </a:p>
          <a:p>
            <a:pPr marL="152400" lvl="0" indent="0">
              <a:lnSpc>
                <a:spcPct val="115000"/>
              </a:lnSpc>
              <a:buSzPts val="2800"/>
              <a:buNone/>
            </a:pPr>
            <a:r>
              <a:rPr lang="hr-HR" sz="2400" dirty="0" err="1"/>
              <a:t>Criteria</a:t>
            </a:r>
            <a:r>
              <a:rPr lang="hr-HR" sz="2400" dirty="0"/>
              <a:t>: ‘</a:t>
            </a:r>
            <a:r>
              <a:rPr lang="hr-HR" sz="2400" dirty="0" err="1"/>
              <a:t>transmitted</a:t>
            </a:r>
            <a:r>
              <a:rPr lang="hr-HR" sz="2400" dirty="0"/>
              <a:t> </a:t>
            </a:r>
            <a:r>
              <a:rPr lang="hr-HR" sz="2400" dirty="0" err="1"/>
              <a:t>from</a:t>
            </a:r>
            <a:r>
              <a:rPr lang="hr-HR" sz="2400" dirty="0"/>
              <a:t> </a:t>
            </a:r>
            <a:r>
              <a:rPr lang="hr-HR" sz="2400" dirty="0" err="1"/>
              <a:t>generation</a:t>
            </a:r>
            <a:r>
              <a:rPr lang="hr-HR" sz="2400" dirty="0"/>
              <a:t> to </a:t>
            </a:r>
            <a:r>
              <a:rPr lang="hr-HR" sz="2400" dirty="0" err="1"/>
              <a:t>generation</a:t>
            </a:r>
            <a:r>
              <a:rPr lang="hr-HR" sz="2400" dirty="0"/>
              <a:t>’ </a:t>
            </a:r>
          </a:p>
          <a:p>
            <a:pPr marL="495300" lvl="0">
              <a:lnSpc>
                <a:spcPct val="115000"/>
              </a:lnSpc>
              <a:buSzPts val="2800"/>
              <a:buFontTx/>
              <a:buChar char="-"/>
            </a:pPr>
            <a:r>
              <a:rPr lang="hr-HR" sz="2400" dirty="0" err="1"/>
              <a:t>The</a:t>
            </a:r>
            <a:r>
              <a:rPr lang="hr-HR" sz="2400" dirty="0"/>
              <a:t> </a:t>
            </a:r>
            <a:r>
              <a:rPr lang="hr-HR" sz="2400" dirty="0" err="1"/>
              <a:t>term</a:t>
            </a:r>
            <a:r>
              <a:rPr lang="hr-HR" sz="2400" dirty="0"/>
              <a:t> ‘</a:t>
            </a:r>
            <a:r>
              <a:rPr lang="hr-HR" sz="2400" dirty="0" err="1"/>
              <a:t>generation</a:t>
            </a:r>
            <a:r>
              <a:rPr lang="hr-HR" sz="2400" dirty="0"/>
              <a:t>’, </a:t>
            </a:r>
            <a:r>
              <a:rPr lang="hr-HR" sz="2400" dirty="0" err="1"/>
              <a:t>in</a:t>
            </a:r>
            <a:r>
              <a:rPr lang="hr-HR" sz="2400" dirty="0"/>
              <a:t> </a:t>
            </a:r>
            <a:r>
              <a:rPr lang="hr-HR" sz="2400" dirty="0" err="1"/>
              <a:t>the</a:t>
            </a:r>
            <a:r>
              <a:rPr lang="hr-HR" sz="2400" dirty="0"/>
              <a:t> </a:t>
            </a:r>
            <a:r>
              <a:rPr lang="hr-HR" sz="2400" dirty="0" err="1"/>
              <a:t>definition</a:t>
            </a:r>
            <a:r>
              <a:rPr lang="hr-HR" sz="2400" dirty="0"/>
              <a:t> </a:t>
            </a:r>
            <a:r>
              <a:rPr lang="hr-HR" sz="2400" dirty="0" err="1"/>
              <a:t>of</a:t>
            </a:r>
            <a:r>
              <a:rPr lang="hr-HR" sz="2400" dirty="0"/>
              <a:t> </a:t>
            </a:r>
            <a:r>
              <a:rPr lang="hr-HR" sz="2400" dirty="0" err="1"/>
              <a:t>intangible</a:t>
            </a:r>
            <a:r>
              <a:rPr lang="hr-HR" sz="2400" dirty="0"/>
              <a:t> </a:t>
            </a:r>
            <a:r>
              <a:rPr lang="hr-HR" sz="2400" dirty="0" err="1"/>
              <a:t>cultural</a:t>
            </a:r>
            <a:r>
              <a:rPr lang="hr-HR" sz="2400" dirty="0"/>
              <a:t> </a:t>
            </a:r>
            <a:r>
              <a:rPr lang="hr-HR" sz="2400" dirty="0" err="1"/>
              <a:t>heritage</a:t>
            </a:r>
            <a:r>
              <a:rPr lang="hr-HR" sz="2400" dirty="0"/>
              <a:t> </a:t>
            </a:r>
            <a:r>
              <a:rPr lang="hr-HR" sz="2400" dirty="0" err="1"/>
              <a:t>in</a:t>
            </a:r>
            <a:r>
              <a:rPr lang="hr-HR" sz="2400" dirty="0"/>
              <a:t> </a:t>
            </a:r>
            <a:r>
              <a:rPr lang="hr-HR" sz="2400" dirty="0" err="1"/>
              <a:t>Article</a:t>
            </a:r>
            <a:r>
              <a:rPr lang="hr-HR" sz="2400" dirty="0"/>
              <a:t> 2.1, </a:t>
            </a:r>
            <a:r>
              <a:rPr lang="hr-HR" sz="2400" dirty="0" err="1"/>
              <a:t>was</a:t>
            </a:r>
            <a:r>
              <a:rPr lang="hr-HR" sz="2400" dirty="0"/>
              <a:t> </a:t>
            </a:r>
            <a:r>
              <a:rPr lang="hr-HR" sz="2400" dirty="0" err="1"/>
              <a:t>never</a:t>
            </a:r>
            <a:r>
              <a:rPr lang="hr-HR" sz="2400" dirty="0"/>
              <a:t> </a:t>
            </a:r>
            <a:r>
              <a:rPr lang="hr-HR" sz="2400" dirty="0" err="1"/>
              <a:t>defined</a:t>
            </a:r>
            <a:r>
              <a:rPr lang="hr-HR" sz="2400" dirty="0"/>
              <a:t> </a:t>
            </a:r>
            <a:r>
              <a:rPr lang="hr-HR" sz="2400" dirty="0" err="1"/>
              <a:t>and</a:t>
            </a:r>
            <a:r>
              <a:rPr lang="hr-HR" sz="2400" dirty="0"/>
              <a:t> </a:t>
            </a:r>
            <a:r>
              <a:rPr lang="hr-HR" sz="2400" dirty="0" err="1"/>
              <a:t>consequently</a:t>
            </a:r>
            <a:r>
              <a:rPr lang="hr-HR" sz="2400" dirty="0"/>
              <a:t> </a:t>
            </a:r>
            <a:r>
              <a:rPr lang="hr-HR" sz="2400" dirty="0" err="1"/>
              <a:t>there</a:t>
            </a:r>
            <a:r>
              <a:rPr lang="hr-HR" sz="2400" dirty="0"/>
              <a:t> </a:t>
            </a:r>
            <a:r>
              <a:rPr lang="hr-HR" sz="2400" dirty="0" err="1"/>
              <a:t>is</a:t>
            </a:r>
            <a:r>
              <a:rPr lang="hr-HR" sz="2400" dirty="0"/>
              <a:t> no </a:t>
            </a:r>
            <a:r>
              <a:rPr lang="hr-HR" sz="2400" dirty="0" err="1"/>
              <a:t>guidance</a:t>
            </a:r>
            <a:r>
              <a:rPr lang="hr-HR" sz="2400" dirty="0"/>
              <a:t> on how </a:t>
            </a:r>
            <a:r>
              <a:rPr lang="hr-HR" sz="2400" dirty="0" err="1"/>
              <a:t>long</a:t>
            </a:r>
            <a:r>
              <a:rPr lang="hr-HR" sz="2400" dirty="0"/>
              <a:t> </a:t>
            </a:r>
            <a:r>
              <a:rPr lang="hr-HR" sz="2400" dirty="0" err="1"/>
              <a:t>practices</a:t>
            </a:r>
            <a:r>
              <a:rPr lang="hr-HR" sz="2400" dirty="0"/>
              <a:t> </a:t>
            </a:r>
            <a:r>
              <a:rPr lang="hr-HR" sz="2400" dirty="0" err="1"/>
              <a:t>need</a:t>
            </a:r>
            <a:r>
              <a:rPr lang="hr-HR" sz="2400" dirty="0"/>
              <a:t> to </a:t>
            </a:r>
            <a:r>
              <a:rPr lang="hr-HR" sz="2400" dirty="0" err="1"/>
              <a:t>have</a:t>
            </a:r>
            <a:r>
              <a:rPr lang="hr-HR" sz="2400" dirty="0"/>
              <a:t> </a:t>
            </a:r>
            <a:r>
              <a:rPr lang="hr-HR" sz="2400" dirty="0" err="1"/>
              <a:t>been</a:t>
            </a:r>
            <a:r>
              <a:rPr lang="hr-HR" sz="2400" dirty="0"/>
              <a:t> </a:t>
            </a:r>
            <a:r>
              <a:rPr lang="hr-HR" sz="2400" dirty="0" err="1"/>
              <a:t>practised</a:t>
            </a:r>
            <a:r>
              <a:rPr lang="hr-HR" sz="2400" dirty="0"/>
              <a:t> to </a:t>
            </a:r>
            <a:r>
              <a:rPr lang="hr-HR" sz="2400" dirty="0" err="1"/>
              <a:t>be</a:t>
            </a:r>
            <a:r>
              <a:rPr lang="hr-HR" sz="2400" dirty="0"/>
              <a:t> </a:t>
            </a:r>
            <a:r>
              <a:rPr lang="hr-HR" sz="2400" dirty="0" err="1"/>
              <a:t>considered</a:t>
            </a:r>
            <a:r>
              <a:rPr lang="hr-HR" sz="2400" dirty="0"/>
              <a:t> as </a:t>
            </a:r>
            <a:r>
              <a:rPr lang="hr-HR" sz="2400" dirty="0" err="1"/>
              <a:t>elements</a:t>
            </a:r>
            <a:r>
              <a:rPr lang="hr-HR" sz="2400" dirty="0"/>
              <a:t> </a:t>
            </a:r>
            <a:r>
              <a:rPr lang="hr-HR" sz="2400" dirty="0" err="1"/>
              <a:t>of</a:t>
            </a:r>
            <a:r>
              <a:rPr lang="hr-HR" sz="2400" dirty="0"/>
              <a:t> </a:t>
            </a:r>
            <a:r>
              <a:rPr lang="hr-HR" sz="2400" dirty="0" err="1"/>
              <a:t>intangible</a:t>
            </a:r>
            <a:r>
              <a:rPr lang="hr-HR" sz="2400" dirty="0"/>
              <a:t> </a:t>
            </a:r>
            <a:r>
              <a:rPr lang="hr-HR" sz="2400" dirty="0" err="1"/>
              <a:t>cultural</a:t>
            </a:r>
            <a:r>
              <a:rPr lang="hr-HR" sz="2400" dirty="0"/>
              <a:t> </a:t>
            </a:r>
            <a:r>
              <a:rPr lang="hr-HR" sz="2400" dirty="0" err="1"/>
              <a:t>heritage</a:t>
            </a:r>
            <a:r>
              <a:rPr lang="hr-HR" sz="2400" dirty="0"/>
              <a:t> </a:t>
            </a:r>
            <a:r>
              <a:rPr lang="hr-HR" sz="2400" dirty="0" err="1"/>
              <a:t>under</a:t>
            </a:r>
            <a:r>
              <a:rPr lang="hr-HR" sz="2400" dirty="0"/>
              <a:t> </a:t>
            </a:r>
            <a:r>
              <a:rPr lang="hr-HR" sz="2400" dirty="0" err="1"/>
              <a:t>the</a:t>
            </a:r>
            <a:r>
              <a:rPr lang="hr-HR" sz="2400" dirty="0"/>
              <a:t> </a:t>
            </a:r>
            <a:r>
              <a:rPr lang="hr-HR" sz="2400" dirty="0" err="1"/>
              <a:t>Convention</a:t>
            </a:r>
            <a:r>
              <a:rPr lang="hr-HR" sz="2400" dirty="0"/>
              <a:t>.</a:t>
            </a:r>
          </a:p>
          <a:p>
            <a:pPr marL="495300" lvl="0">
              <a:lnSpc>
                <a:spcPct val="115000"/>
              </a:lnSpc>
              <a:buSzPts val="2800"/>
              <a:buFontTx/>
              <a:buChar char="-"/>
            </a:pPr>
            <a:endParaRPr lang="hr-HR" sz="2200" b="1"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371574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dirty="0"/>
              <a:t>WORKING WITH EXISTING INVENTORIES</a:t>
            </a:r>
            <a:endParaRPr sz="3000" b="1" dirty="0">
              <a:solidFill>
                <a:schemeClr val="lt1"/>
              </a:solidFill>
            </a:endParaRPr>
          </a:p>
        </p:txBody>
      </p:sp>
      <p:sp>
        <p:nvSpPr>
          <p:cNvPr id="176" name="Google Shape;176;g23738f4d393_0_414"/>
          <p:cNvSpPr txBox="1">
            <a:spLocks noGrp="1"/>
          </p:cNvSpPr>
          <p:nvPr>
            <p:ph type="body" idx="1"/>
          </p:nvPr>
        </p:nvSpPr>
        <p:spPr>
          <a:xfrm>
            <a:off x="554805" y="1397285"/>
            <a:ext cx="9945384" cy="5460715"/>
          </a:xfrm>
          <a:prstGeom prst="rect">
            <a:avLst/>
          </a:prstGeom>
          <a:noFill/>
          <a:ln>
            <a:noFill/>
          </a:ln>
        </p:spPr>
        <p:txBody>
          <a:bodyPr spcFirstLastPara="1" wrap="square" lIns="121900" tIns="121900" rIns="121900" bIns="121900" anchor="t" anchorCtr="0">
            <a:noAutofit/>
          </a:bodyPr>
          <a:lstStyle/>
          <a:p>
            <a:pPr marL="495300" lvl="0">
              <a:lnSpc>
                <a:spcPct val="115000"/>
              </a:lnSpc>
              <a:buSzPts val="2800"/>
              <a:buFontTx/>
              <a:buChar char="-"/>
            </a:pP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r>
              <a:rPr lang="hr-HR" sz="2400" dirty="0"/>
              <a:t>Some </a:t>
            </a:r>
            <a:r>
              <a:rPr lang="hr-HR" sz="2400" dirty="0" err="1"/>
              <a:t>inventories</a:t>
            </a:r>
            <a:r>
              <a:rPr lang="hr-HR" sz="2400" dirty="0"/>
              <a:t> are </a:t>
            </a:r>
            <a:r>
              <a:rPr lang="hr-HR" sz="2400" dirty="0" err="1"/>
              <a:t>not</a:t>
            </a:r>
            <a:r>
              <a:rPr lang="hr-HR" sz="2400" dirty="0"/>
              <a:t> </a:t>
            </a:r>
            <a:r>
              <a:rPr lang="hr-HR" sz="2400" dirty="0" err="1"/>
              <a:t>in</a:t>
            </a:r>
            <a:r>
              <a:rPr lang="hr-HR" sz="2400" dirty="0"/>
              <a:t> line </a:t>
            </a:r>
            <a:r>
              <a:rPr lang="hr-HR" sz="2400" dirty="0" err="1"/>
              <a:t>with</a:t>
            </a:r>
            <a:r>
              <a:rPr lang="hr-HR" sz="2400" dirty="0"/>
              <a:t> </a:t>
            </a:r>
            <a:r>
              <a:rPr lang="hr-HR" sz="2400" dirty="0" err="1"/>
              <a:t>the</a:t>
            </a:r>
            <a:r>
              <a:rPr lang="hr-HR" sz="2400" dirty="0"/>
              <a:t> </a:t>
            </a:r>
            <a:r>
              <a:rPr lang="hr-HR" sz="2400" dirty="0" err="1"/>
              <a:t>spirit</a:t>
            </a:r>
            <a:r>
              <a:rPr lang="hr-HR" sz="2400" dirty="0"/>
              <a:t> </a:t>
            </a:r>
            <a:r>
              <a:rPr lang="hr-HR" sz="2400" dirty="0" err="1"/>
              <a:t>of</a:t>
            </a:r>
            <a:r>
              <a:rPr lang="hr-HR" sz="2400" dirty="0"/>
              <a:t> </a:t>
            </a:r>
            <a:r>
              <a:rPr lang="hr-HR" sz="2400" dirty="0" err="1"/>
              <a:t>the</a:t>
            </a:r>
            <a:r>
              <a:rPr lang="hr-HR" sz="2400" dirty="0"/>
              <a:t> 2003 </a:t>
            </a:r>
            <a:r>
              <a:rPr lang="hr-HR" sz="2400" dirty="0" err="1"/>
              <a:t>Convention</a:t>
            </a:r>
            <a:r>
              <a:rPr lang="hr-HR" sz="2400" dirty="0"/>
              <a:t> </a:t>
            </a:r>
            <a:r>
              <a:rPr lang="hr-HR" sz="2400" dirty="0" err="1"/>
              <a:t>because</a:t>
            </a:r>
            <a:r>
              <a:rPr lang="hr-HR" sz="2400" dirty="0"/>
              <a:t>, for </a:t>
            </a:r>
            <a:r>
              <a:rPr lang="hr-HR" sz="2400" dirty="0" err="1"/>
              <a:t>example</a:t>
            </a:r>
            <a:r>
              <a:rPr lang="hr-HR" sz="2400" dirty="0"/>
              <a:t>, </a:t>
            </a:r>
            <a:r>
              <a:rPr lang="hr-HR" sz="2400" dirty="0" err="1"/>
              <a:t>these</a:t>
            </a:r>
            <a:r>
              <a:rPr lang="hr-HR" sz="2400" dirty="0"/>
              <a:t> </a:t>
            </a:r>
            <a:r>
              <a:rPr lang="hr-HR" sz="2400" dirty="0" err="1"/>
              <a:t>focus</a:t>
            </a:r>
            <a:r>
              <a:rPr lang="hr-HR" sz="2400" dirty="0"/>
              <a:t> on </a:t>
            </a:r>
            <a:r>
              <a:rPr lang="hr-HR" sz="2400" dirty="0" err="1"/>
              <a:t>elements</a:t>
            </a:r>
            <a:r>
              <a:rPr lang="hr-HR" sz="2400" dirty="0"/>
              <a:t> </a:t>
            </a:r>
            <a:r>
              <a:rPr lang="hr-HR" sz="2400" dirty="0" err="1"/>
              <a:t>of</a:t>
            </a:r>
            <a:r>
              <a:rPr lang="hr-HR" sz="2400" dirty="0"/>
              <a:t> ICH </a:t>
            </a:r>
            <a:r>
              <a:rPr lang="hr-HR" sz="2400" dirty="0" err="1"/>
              <a:t>that</a:t>
            </a:r>
            <a:r>
              <a:rPr lang="hr-HR" sz="2400" dirty="0"/>
              <a:t> are </a:t>
            </a:r>
            <a:r>
              <a:rPr lang="hr-HR" sz="2400" dirty="0" err="1"/>
              <a:t>considered</a:t>
            </a:r>
            <a:r>
              <a:rPr lang="hr-HR" sz="2400" dirty="0"/>
              <a:t> to </a:t>
            </a:r>
            <a:r>
              <a:rPr lang="hr-HR" sz="2400" dirty="0" err="1"/>
              <a:t>have</a:t>
            </a:r>
            <a:r>
              <a:rPr lang="hr-HR" sz="2400" dirty="0"/>
              <a:t> </a:t>
            </a:r>
            <a:r>
              <a:rPr lang="hr-HR" sz="2400" dirty="0" err="1"/>
              <a:t>outstanding</a:t>
            </a:r>
            <a:r>
              <a:rPr lang="hr-HR" sz="2400" dirty="0"/>
              <a:t> </a:t>
            </a:r>
            <a:r>
              <a:rPr lang="hr-HR" sz="2400" dirty="0" err="1"/>
              <a:t>value</a:t>
            </a:r>
            <a:r>
              <a:rPr lang="hr-HR" sz="2400" dirty="0"/>
              <a:t> </a:t>
            </a:r>
            <a:r>
              <a:rPr lang="hr-HR" sz="2400" dirty="0" err="1"/>
              <a:t>and</a:t>
            </a:r>
            <a:r>
              <a:rPr lang="hr-HR" sz="2400" dirty="0"/>
              <a:t>/</a:t>
            </a:r>
            <a:r>
              <a:rPr lang="hr-HR" sz="2400" dirty="0" err="1"/>
              <a:t>or</a:t>
            </a:r>
            <a:r>
              <a:rPr lang="hr-HR" sz="2400" dirty="0"/>
              <a:t> to </a:t>
            </a:r>
            <a:r>
              <a:rPr lang="hr-HR" sz="2400" dirty="0" err="1"/>
              <a:t>be</a:t>
            </a:r>
            <a:r>
              <a:rPr lang="hr-HR" sz="2400" dirty="0"/>
              <a:t> </a:t>
            </a:r>
            <a:r>
              <a:rPr lang="hr-HR" sz="2400" dirty="0" err="1"/>
              <a:t>authentic</a:t>
            </a:r>
            <a:r>
              <a:rPr lang="hr-HR" sz="2400" dirty="0"/>
              <a:t> </a:t>
            </a:r>
            <a:r>
              <a:rPr lang="hr-HR" sz="2400" dirty="0" err="1"/>
              <a:t>or</a:t>
            </a:r>
            <a:r>
              <a:rPr lang="hr-HR" sz="2400" dirty="0"/>
              <a:t> original, </a:t>
            </a:r>
            <a:r>
              <a:rPr lang="hr-HR" sz="2400" dirty="0" err="1"/>
              <a:t>whereas</a:t>
            </a:r>
            <a:r>
              <a:rPr lang="hr-HR" sz="2400" dirty="0"/>
              <a:t> </a:t>
            </a:r>
            <a:r>
              <a:rPr lang="hr-HR" sz="2400" dirty="0" err="1"/>
              <a:t>the</a:t>
            </a:r>
            <a:r>
              <a:rPr lang="hr-HR" sz="2400" dirty="0"/>
              <a:t> </a:t>
            </a:r>
            <a:r>
              <a:rPr lang="hr-HR" sz="2400" dirty="0" err="1"/>
              <a:t>Convention</a:t>
            </a:r>
            <a:r>
              <a:rPr lang="hr-HR" sz="2400" dirty="0"/>
              <a:t> </a:t>
            </a:r>
            <a:r>
              <a:rPr lang="hr-HR" sz="2400" dirty="0" err="1"/>
              <a:t>emphasizes</a:t>
            </a:r>
            <a:r>
              <a:rPr lang="hr-HR" sz="2400" dirty="0"/>
              <a:t> </a:t>
            </a:r>
            <a:r>
              <a:rPr lang="hr-HR" sz="2400" dirty="0" err="1"/>
              <a:t>the</a:t>
            </a:r>
            <a:r>
              <a:rPr lang="hr-HR" sz="2400" dirty="0"/>
              <a:t> </a:t>
            </a:r>
            <a:r>
              <a:rPr lang="hr-HR" sz="2400" dirty="0" err="1"/>
              <a:t>living</a:t>
            </a:r>
            <a:r>
              <a:rPr lang="hr-HR" sz="2400" dirty="0"/>
              <a:t>, </a:t>
            </a:r>
            <a:r>
              <a:rPr lang="hr-HR" sz="2400" dirty="0" err="1"/>
              <a:t>everchanging</a:t>
            </a:r>
            <a:r>
              <a:rPr lang="hr-HR" sz="2400" dirty="0"/>
              <a:t> nature </a:t>
            </a:r>
            <a:r>
              <a:rPr lang="hr-HR" sz="2400" dirty="0" err="1"/>
              <a:t>of</a:t>
            </a:r>
            <a:r>
              <a:rPr lang="hr-HR" sz="2400" dirty="0"/>
              <a:t> </a:t>
            </a:r>
            <a:r>
              <a:rPr lang="hr-HR" sz="2400" dirty="0" err="1"/>
              <a:t>heritage</a:t>
            </a:r>
            <a:r>
              <a:rPr lang="hr-HR" sz="2400" dirty="0"/>
              <a:t> </a:t>
            </a:r>
            <a:r>
              <a:rPr lang="hr-HR" sz="2400" dirty="0" err="1"/>
              <a:t>and</a:t>
            </a:r>
            <a:r>
              <a:rPr lang="hr-HR" sz="2400" dirty="0"/>
              <a:t> </a:t>
            </a:r>
            <a:r>
              <a:rPr lang="hr-HR" sz="2400" dirty="0" err="1"/>
              <a:t>does</a:t>
            </a:r>
            <a:r>
              <a:rPr lang="hr-HR" sz="2400" dirty="0"/>
              <a:t> </a:t>
            </a:r>
            <a:r>
              <a:rPr lang="hr-HR" sz="2400" dirty="0" err="1"/>
              <a:t>not</a:t>
            </a:r>
            <a:r>
              <a:rPr lang="hr-HR" sz="2400" dirty="0"/>
              <a:t> </a:t>
            </a:r>
            <a:r>
              <a:rPr lang="hr-HR" sz="2400" dirty="0" err="1"/>
              <a:t>promote</a:t>
            </a:r>
            <a:r>
              <a:rPr lang="hr-HR" sz="2400" dirty="0"/>
              <a:t> </a:t>
            </a:r>
            <a:r>
              <a:rPr lang="hr-HR" sz="2400" dirty="0" err="1"/>
              <a:t>the</a:t>
            </a:r>
            <a:r>
              <a:rPr lang="hr-HR" sz="2400" dirty="0"/>
              <a:t> </a:t>
            </a:r>
            <a:r>
              <a:rPr lang="hr-HR" sz="2400" dirty="0" err="1"/>
              <a:t>idea</a:t>
            </a:r>
            <a:r>
              <a:rPr lang="hr-HR" sz="2400" dirty="0"/>
              <a:t> </a:t>
            </a:r>
            <a:r>
              <a:rPr lang="hr-HR" sz="2400" dirty="0" err="1"/>
              <a:t>of</a:t>
            </a:r>
            <a:r>
              <a:rPr lang="hr-HR" sz="2400" dirty="0"/>
              <a:t> </a:t>
            </a:r>
            <a:r>
              <a:rPr lang="hr-HR" sz="2400" dirty="0" err="1"/>
              <a:t>externally</a:t>
            </a:r>
            <a:r>
              <a:rPr lang="hr-HR" sz="2400" dirty="0"/>
              <a:t> </a:t>
            </a:r>
            <a:r>
              <a:rPr lang="hr-HR" sz="2400" dirty="0" err="1"/>
              <a:t>imposed</a:t>
            </a:r>
            <a:r>
              <a:rPr lang="hr-HR" sz="2400" dirty="0"/>
              <a:t> </a:t>
            </a:r>
            <a:r>
              <a:rPr lang="hr-HR" sz="2400" dirty="0" err="1"/>
              <a:t>hierarchy</a:t>
            </a:r>
            <a:r>
              <a:rPr lang="hr-HR" sz="2400" dirty="0"/>
              <a:t> </a:t>
            </a:r>
            <a:r>
              <a:rPr lang="hr-HR" sz="2400" dirty="0" err="1"/>
              <a:t>or</a:t>
            </a:r>
            <a:r>
              <a:rPr lang="hr-HR" sz="2400" dirty="0"/>
              <a:t> </a:t>
            </a:r>
            <a:r>
              <a:rPr lang="hr-HR" sz="2400" dirty="0" err="1"/>
              <a:t>may</a:t>
            </a:r>
            <a:r>
              <a:rPr lang="hr-HR" sz="2400" dirty="0"/>
              <a:t> </a:t>
            </a:r>
            <a:r>
              <a:rPr lang="hr-HR" sz="2400" dirty="0" err="1"/>
              <a:t>have</a:t>
            </a:r>
            <a:r>
              <a:rPr lang="hr-HR" sz="2400" dirty="0"/>
              <a:t> </a:t>
            </a:r>
            <a:r>
              <a:rPr lang="hr-HR" sz="2400" dirty="0" err="1"/>
              <a:t>been</a:t>
            </a:r>
            <a:r>
              <a:rPr lang="hr-HR" sz="2400" dirty="0"/>
              <a:t> </a:t>
            </a:r>
            <a:r>
              <a:rPr lang="hr-HR" sz="2400" dirty="0" err="1"/>
              <a:t>drawn</a:t>
            </a:r>
            <a:r>
              <a:rPr lang="hr-HR" sz="2400" dirty="0"/>
              <a:t> </a:t>
            </a:r>
            <a:r>
              <a:rPr lang="hr-HR" sz="2400" dirty="0" err="1"/>
              <a:t>up</a:t>
            </a:r>
            <a:r>
              <a:rPr lang="hr-HR" sz="2400" dirty="0"/>
              <a:t> </a:t>
            </a:r>
            <a:r>
              <a:rPr lang="hr-HR" sz="2400" dirty="0" err="1"/>
              <a:t>with</a:t>
            </a:r>
            <a:r>
              <a:rPr lang="hr-HR" sz="2400" dirty="0"/>
              <a:t> </a:t>
            </a:r>
            <a:r>
              <a:rPr lang="hr-HR" sz="2400" dirty="0" err="1"/>
              <a:t>minimal</a:t>
            </a:r>
            <a:r>
              <a:rPr lang="hr-HR" sz="2400" dirty="0"/>
              <a:t> </a:t>
            </a:r>
            <a:r>
              <a:rPr lang="hr-HR" sz="2400" dirty="0" err="1"/>
              <a:t>or</a:t>
            </a:r>
            <a:r>
              <a:rPr lang="hr-HR" sz="2400" dirty="0"/>
              <a:t> no </a:t>
            </a:r>
            <a:r>
              <a:rPr lang="hr-HR" sz="2400" dirty="0" err="1"/>
              <a:t>community</a:t>
            </a:r>
            <a:r>
              <a:rPr lang="hr-HR" sz="2400" dirty="0"/>
              <a:t> </a:t>
            </a:r>
            <a:r>
              <a:rPr lang="hr-HR" sz="2400" dirty="0" err="1"/>
              <a:t>participation</a:t>
            </a:r>
            <a:endParaRPr lang="hr-HR" sz="2400" dirty="0"/>
          </a:p>
          <a:p>
            <a:pPr marL="495300" lvl="0">
              <a:lnSpc>
                <a:spcPct val="115000"/>
              </a:lnSpc>
              <a:buSzPts val="2800"/>
              <a:buFontTx/>
              <a:buChar char="-"/>
            </a:pPr>
            <a:endParaRPr lang="hr-HR" sz="2400" dirty="0"/>
          </a:p>
          <a:p>
            <a:pPr marL="495300" lvl="0">
              <a:lnSpc>
                <a:spcPct val="115000"/>
              </a:lnSpc>
              <a:buSzPts val="2800"/>
              <a:buFontTx/>
              <a:buChar char="-"/>
            </a:pPr>
            <a:r>
              <a:rPr lang="hr-HR" sz="2400" dirty="0" err="1"/>
              <a:t>States</a:t>
            </a:r>
            <a:r>
              <a:rPr lang="hr-HR" sz="2400" dirty="0"/>
              <a:t> </a:t>
            </a:r>
            <a:r>
              <a:rPr lang="hr-HR" sz="2400" dirty="0" err="1"/>
              <a:t>may</a:t>
            </a:r>
            <a:r>
              <a:rPr lang="hr-HR" sz="2400" dirty="0"/>
              <a:t> </a:t>
            </a:r>
            <a:r>
              <a:rPr lang="hr-HR" sz="2400" dirty="0" err="1"/>
              <a:t>choose</a:t>
            </a:r>
            <a:r>
              <a:rPr lang="hr-HR" sz="2400" dirty="0"/>
              <a:t> to </a:t>
            </a:r>
            <a:r>
              <a:rPr lang="hr-HR" sz="2400" dirty="0" err="1"/>
              <a:t>bring</a:t>
            </a:r>
            <a:r>
              <a:rPr lang="hr-HR" sz="2400" dirty="0"/>
              <a:t> </a:t>
            </a:r>
            <a:r>
              <a:rPr lang="hr-HR" sz="2400" dirty="0" err="1"/>
              <a:t>existing</a:t>
            </a:r>
            <a:r>
              <a:rPr lang="hr-HR" sz="2400" dirty="0"/>
              <a:t> </a:t>
            </a:r>
            <a:r>
              <a:rPr lang="hr-HR" sz="2400" dirty="0" err="1"/>
              <a:t>inventories</a:t>
            </a:r>
            <a:r>
              <a:rPr lang="hr-HR" sz="2400" dirty="0"/>
              <a:t> (</a:t>
            </a:r>
            <a:r>
              <a:rPr lang="hr-HR" sz="2400" dirty="0" err="1"/>
              <a:t>called</a:t>
            </a:r>
            <a:r>
              <a:rPr lang="hr-HR" sz="2400" dirty="0"/>
              <a:t> </a:t>
            </a:r>
            <a:r>
              <a:rPr lang="hr-HR" sz="2400" dirty="0" err="1"/>
              <a:t>lists</a:t>
            </a:r>
            <a:r>
              <a:rPr lang="hr-HR" sz="2400" dirty="0"/>
              <a:t>, </a:t>
            </a:r>
            <a:r>
              <a:rPr lang="hr-HR" sz="2400" dirty="0" err="1"/>
              <a:t>registers</a:t>
            </a:r>
            <a:r>
              <a:rPr lang="hr-HR" sz="2400" dirty="0"/>
              <a:t>, </a:t>
            </a:r>
            <a:r>
              <a:rPr lang="hr-HR" sz="2400" dirty="0" err="1"/>
              <a:t>or</a:t>
            </a:r>
            <a:r>
              <a:rPr lang="hr-HR" sz="2400" dirty="0"/>
              <a:t> </a:t>
            </a:r>
            <a:r>
              <a:rPr lang="hr-HR" sz="2400" dirty="0" err="1"/>
              <a:t>otherwise</a:t>
            </a:r>
            <a:r>
              <a:rPr lang="hr-HR" sz="2400" dirty="0"/>
              <a:t>) </a:t>
            </a:r>
            <a:r>
              <a:rPr lang="hr-HR" sz="2400" dirty="0" err="1"/>
              <a:t>into</a:t>
            </a:r>
            <a:r>
              <a:rPr lang="hr-HR" sz="2400" dirty="0"/>
              <a:t> </a:t>
            </a:r>
            <a:r>
              <a:rPr lang="hr-HR" sz="2400" dirty="0" err="1"/>
              <a:t>conformity</a:t>
            </a:r>
            <a:r>
              <a:rPr lang="hr-HR" sz="2400" dirty="0"/>
              <a:t> </a:t>
            </a:r>
            <a:r>
              <a:rPr lang="hr-HR" sz="2400" dirty="0" err="1"/>
              <a:t>with</a:t>
            </a:r>
            <a:r>
              <a:rPr lang="hr-HR" sz="2400" dirty="0"/>
              <a:t> </a:t>
            </a:r>
            <a:r>
              <a:rPr lang="hr-HR" sz="2400" dirty="0" err="1"/>
              <a:t>Articles</a:t>
            </a:r>
            <a:r>
              <a:rPr lang="hr-HR" sz="2400" dirty="0"/>
              <a:t> 11 </a:t>
            </a:r>
            <a:r>
              <a:rPr lang="hr-HR" sz="2400" dirty="0" err="1"/>
              <a:t>and</a:t>
            </a:r>
            <a:r>
              <a:rPr lang="hr-HR" sz="2400" dirty="0"/>
              <a:t> 12, to </a:t>
            </a:r>
            <a:r>
              <a:rPr lang="hr-HR" sz="2400" dirty="0" err="1"/>
              <a:t>better</a:t>
            </a:r>
            <a:r>
              <a:rPr lang="hr-HR" sz="2400" dirty="0"/>
              <a:t> </a:t>
            </a:r>
            <a:r>
              <a:rPr lang="hr-HR" sz="2400" dirty="0" err="1"/>
              <a:t>align</a:t>
            </a:r>
            <a:r>
              <a:rPr lang="hr-HR" sz="2400" dirty="0"/>
              <a:t> </a:t>
            </a:r>
            <a:r>
              <a:rPr lang="hr-HR" sz="2400" dirty="0" err="1"/>
              <a:t>them</a:t>
            </a:r>
            <a:r>
              <a:rPr lang="hr-HR" sz="2400" dirty="0"/>
              <a:t> </a:t>
            </a:r>
            <a:r>
              <a:rPr lang="hr-HR" sz="2400" dirty="0" err="1"/>
              <a:t>with</a:t>
            </a:r>
            <a:r>
              <a:rPr lang="hr-HR" sz="2400" dirty="0"/>
              <a:t> </a:t>
            </a:r>
            <a:r>
              <a:rPr lang="hr-HR" sz="2400" dirty="0" err="1"/>
              <a:t>the</a:t>
            </a:r>
            <a:r>
              <a:rPr lang="hr-HR" sz="2400" dirty="0"/>
              <a:t> </a:t>
            </a:r>
            <a:r>
              <a:rPr lang="hr-HR" sz="2400" dirty="0" err="1"/>
              <a:t>objectives</a:t>
            </a:r>
            <a:r>
              <a:rPr lang="hr-HR" sz="2400" dirty="0"/>
              <a:t> </a:t>
            </a:r>
            <a:r>
              <a:rPr lang="hr-HR" sz="2400" dirty="0" err="1"/>
              <a:t>of</a:t>
            </a:r>
            <a:r>
              <a:rPr lang="hr-HR" sz="2400" dirty="0"/>
              <a:t> </a:t>
            </a:r>
            <a:r>
              <a:rPr lang="hr-HR" sz="2400" dirty="0" err="1"/>
              <a:t>the</a:t>
            </a:r>
            <a:r>
              <a:rPr lang="hr-HR" sz="2400" dirty="0"/>
              <a:t> </a:t>
            </a:r>
            <a:r>
              <a:rPr lang="hr-HR" sz="2400" dirty="0" err="1"/>
              <a:t>Convention</a:t>
            </a:r>
            <a:r>
              <a:rPr lang="hr-HR" sz="2400" dirty="0"/>
              <a:t>. </a:t>
            </a:r>
            <a:r>
              <a:rPr lang="hr-HR" sz="2400" dirty="0" err="1"/>
              <a:t>They</a:t>
            </a:r>
            <a:r>
              <a:rPr lang="hr-HR" sz="2400" dirty="0"/>
              <a:t> </a:t>
            </a:r>
            <a:r>
              <a:rPr lang="hr-HR" sz="2400" dirty="0" err="1"/>
              <a:t>might</a:t>
            </a:r>
            <a:r>
              <a:rPr lang="hr-HR" sz="2400" dirty="0"/>
              <a:t> do </a:t>
            </a:r>
            <a:r>
              <a:rPr lang="hr-HR" sz="2400" dirty="0" err="1"/>
              <a:t>so</a:t>
            </a:r>
            <a:r>
              <a:rPr lang="hr-HR" sz="2400" dirty="0"/>
              <a:t> </a:t>
            </a:r>
            <a:r>
              <a:rPr lang="hr-HR" sz="2400" b="1" dirty="0" err="1"/>
              <a:t>by</a:t>
            </a:r>
            <a:r>
              <a:rPr lang="hr-HR" sz="2400" b="1" dirty="0"/>
              <a:t> </a:t>
            </a:r>
            <a:r>
              <a:rPr lang="hr-HR" sz="2400" b="1" dirty="0" err="1"/>
              <a:t>updating</a:t>
            </a:r>
            <a:r>
              <a:rPr lang="hr-HR" sz="2400" b="1" dirty="0"/>
              <a:t> </a:t>
            </a:r>
            <a:r>
              <a:rPr lang="hr-HR" sz="2400" dirty="0" err="1"/>
              <a:t>them</a:t>
            </a:r>
            <a:r>
              <a:rPr lang="hr-HR" sz="2400" dirty="0"/>
              <a:t> </a:t>
            </a:r>
            <a:r>
              <a:rPr lang="hr-HR" sz="2400" dirty="0" err="1"/>
              <a:t>in</a:t>
            </a:r>
            <a:r>
              <a:rPr lang="hr-HR" sz="2400" dirty="0"/>
              <a:t> </a:t>
            </a:r>
            <a:r>
              <a:rPr lang="hr-HR" sz="2400" dirty="0" err="1"/>
              <a:t>intensive</a:t>
            </a:r>
            <a:r>
              <a:rPr lang="hr-HR" sz="2400" dirty="0"/>
              <a:t> </a:t>
            </a:r>
            <a:r>
              <a:rPr lang="hr-HR" sz="2400" dirty="0" err="1"/>
              <a:t>collaboration</a:t>
            </a:r>
            <a:r>
              <a:rPr lang="hr-HR" sz="2400" dirty="0"/>
              <a:t> </a:t>
            </a:r>
            <a:r>
              <a:rPr lang="hr-HR" sz="2400" dirty="0" err="1"/>
              <a:t>with</a:t>
            </a:r>
            <a:r>
              <a:rPr lang="hr-HR" sz="2400" dirty="0"/>
              <a:t> </a:t>
            </a:r>
            <a:r>
              <a:rPr lang="hr-HR" sz="2400" dirty="0" err="1"/>
              <a:t>the</a:t>
            </a:r>
            <a:r>
              <a:rPr lang="hr-HR" sz="2400" dirty="0"/>
              <a:t> </a:t>
            </a:r>
            <a:r>
              <a:rPr lang="hr-HR" sz="2400" dirty="0" err="1"/>
              <a:t>communities</a:t>
            </a:r>
            <a:r>
              <a:rPr lang="hr-HR" sz="2400" dirty="0"/>
              <a:t> </a:t>
            </a:r>
            <a:r>
              <a:rPr lang="hr-HR" sz="2400" dirty="0" err="1"/>
              <a:t>concerned</a:t>
            </a:r>
            <a:r>
              <a:rPr lang="hr-HR" sz="2400" dirty="0"/>
              <a:t>.</a:t>
            </a:r>
            <a:endParaRPr lang="hr-HR" sz="2200" dirty="0">
              <a:latin typeface="Josefin Sans"/>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1305722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dirty="0"/>
              <a:t>WORKING WITH EXISTING INVENTORIES</a:t>
            </a:r>
            <a:br>
              <a:rPr lang="hr-HR" sz="3000" dirty="0"/>
            </a:br>
            <a:r>
              <a:rPr lang="hr-HR" sz="3000" dirty="0" err="1"/>
              <a:t>challenges</a:t>
            </a:r>
            <a:endParaRPr sz="3000" b="1" dirty="0">
              <a:solidFill>
                <a:schemeClr val="lt1"/>
              </a:solidFill>
            </a:endParaRPr>
          </a:p>
        </p:txBody>
      </p:sp>
      <p:sp>
        <p:nvSpPr>
          <p:cNvPr id="176" name="Google Shape;176;g23738f4d393_0_414"/>
          <p:cNvSpPr txBox="1">
            <a:spLocks noGrp="1"/>
          </p:cNvSpPr>
          <p:nvPr>
            <p:ph type="body" idx="1"/>
          </p:nvPr>
        </p:nvSpPr>
        <p:spPr>
          <a:xfrm>
            <a:off x="688367" y="1715784"/>
            <a:ext cx="9513871" cy="3729520"/>
          </a:xfrm>
          <a:prstGeom prst="rect">
            <a:avLst/>
          </a:prstGeom>
          <a:noFill/>
          <a:ln>
            <a:noFill/>
          </a:ln>
        </p:spPr>
        <p:txBody>
          <a:bodyPr spcFirstLastPara="1" wrap="square" lIns="121900" tIns="121900" rIns="121900" bIns="121900" anchor="t" anchorCtr="0">
            <a:noAutofit/>
          </a:bodyPr>
          <a:lstStyle/>
          <a:p>
            <a:pPr marL="495300" lvl="0">
              <a:lnSpc>
                <a:spcPct val="115000"/>
              </a:lnSpc>
              <a:buSzPts val="2800"/>
              <a:buFontTx/>
              <a:buChar char="-"/>
            </a:pPr>
            <a:endParaRPr lang="hr-HR" sz="2200" b="1" dirty="0">
              <a:latin typeface="Corbel" panose="020B0503020204020204" pitchFamily="34" charset="0"/>
              <a:ea typeface="Josefin Sans"/>
              <a:cs typeface="Josefin Sans"/>
              <a:sym typeface="Josefin Sans"/>
            </a:endParaRPr>
          </a:p>
          <a:p>
            <a:pPr marL="495300" lvl="0">
              <a:lnSpc>
                <a:spcPct val="115000"/>
              </a:lnSpc>
              <a:buSzPts val="2800"/>
              <a:buFontTx/>
              <a:buChar char="-"/>
            </a:pPr>
            <a:r>
              <a:rPr lang="hr-HR" sz="2200" dirty="0" err="1"/>
              <a:t>The</a:t>
            </a:r>
            <a:r>
              <a:rPr lang="hr-HR" sz="2200" dirty="0"/>
              <a:t> </a:t>
            </a:r>
            <a:r>
              <a:rPr lang="hr-HR" sz="2200" dirty="0" err="1"/>
              <a:t>community</a:t>
            </a:r>
            <a:r>
              <a:rPr lang="hr-HR" sz="2200" dirty="0"/>
              <a:t> no </a:t>
            </a:r>
            <a:r>
              <a:rPr lang="hr-HR" sz="2200" dirty="0" err="1"/>
              <a:t>longer</a:t>
            </a:r>
            <a:r>
              <a:rPr lang="hr-HR" sz="2200" dirty="0"/>
              <a:t> </a:t>
            </a:r>
            <a:r>
              <a:rPr lang="hr-HR" sz="2200" dirty="0" err="1"/>
              <a:t>wishes</a:t>
            </a:r>
            <a:r>
              <a:rPr lang="hr-HR" sz="2200" dirty="0"/>
              <a:t> to </a:t>
            </a:r>
            <a:r>
              <a:rPr lang="hr-HR" sz="2200" dirty="0" err="1"/>
              <a:t>safeguard</a:t>
            </a:r>
            <a:r>
              <a:rPr lang="hr-HR" sz="2200" dirty="0"/>
              <a:t> </a:t>
            </a:r>
            <a:r>
              <a:rPr lang="hr-HR" sz="2200" dirty="0" err="1"/>
              <a:t>this</a:t>
            </a:r>
            <a:r>
              <a:rPr lang="hr-HR" sz="2200" dirty="0"/>
              <a:t> element</a:t>
            </a:r>
          </a:p>
          <a:p>
            <a:pPr marL="152400" lvl="0" indent="0">
              <a:lnSpc>
                <a:spcPct val="115000"/>
              </a:lnSpc>
              <a:buSzPts val="2800"/>
              <a:buNone/>
            </a:pPr>
            <a:endParaRPr lang="hr-HR" sz="2200" dirty="0"/>
          </a:p>
          <a:p>
            <a:pPr marL="495300" lvl="0">
              <a:lnSpc>
                <a:spcPct val="115000"/>
              </a:lnSpc>
              <a:buSzPts val="2800"/>
              <a:buFontTx/>
              <a:buChar char="-"/>
            </a:pPr>
            <a:r>
              <a:rPr lang="hr-HR" sz="2200" dirty="0" err="1"/>
              <a:t>Impossibility</a:t>
            </a:r>
            <a:r>
              <a:rPr lang="hr-HR" sz="2200" dirty="0"/>
              <a:t> to </a:t>
            </a:r>
            <a:r>
              <a:rPr lang="hr-HR" sz="2200" dirty="0" err="1"/>
              <a:t>receive</a:t>
            </a:r>
            <a:r>
              <a:rPr lang="hr-HR" sz="2200" dirty="0"/>
              <a:t> Free prior </a:t>
            </a:r>
            <a:r>
              <a:rPr lang="hr-HR" sz="2200" dirty="0" err="1"/>
              <a:t>and</a:t>
            </a:r>
            <a:r>
              <a:rPr lang="hr-HR" sz="2200" dirty="0"/>
              <a:t> </a:t>
            </a:r>
            <a:r>
              <a:rPr lang="hr-HR" sz="2200" dirty="0" err="1"/>
              <a:t>informed</a:t>
            </a:r>
            <a:r>
              <a:rPr lang="hr-HR" sz="2200" dirty="0"/>
              <a:t> </a:t>
            </a:r>
            <a:r>
              <a:rPr lang="hr-HR" sz="2200" dirty="0" err="1"/>
              <a:t>consent</a:t>
            </a:r>
            <a:endParaRPr lang="hr-HR" sz="2200" dirty="0">
              <a:latin typeface="Josefin Sans"/>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3052307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g23738f4d393_0_3"/>
          <p:cNvSpPr txBox="1">
            <a:spLocks noGrp="1"/>
          </p:cNvSpPr>
          <p:nvPr>
            <p:ph type="body" idx="1"/>
          </p:nvPr>
        </p:nvSpPr>
        <p:spPr>
          <a:xfrm>
            <a:off x="4058850" y="733428"/>
            <a:ext cx="3474600" cy="209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200"/>
              </a:spcBef>
              <a:spcAft>
                <a:spcPts val="0"/>
              </a:spcAft>
              <a:buSzPts val="2000"/>
              <a:buNone/>
            </a:pPr>
            <a:r>
              <a:rPr lang="hr-HR" sz="3000" dirty="0">
                <a:latin typeface="Josefin Sans"/>
                <a:ea typeface="Josefin Sans"/>
                <a:cs typeface="Josefin Sans"/>
                <a:sym typeface="Josefin Sans"/>
              </a:rPr>
              <a:t>PART II.</a:t>
            </a:r>
          </a:p>
          <a:p>
            <a:pPr marL="0" lvl="0" indent="0" algn="l" rtl="0">
              <a:lnSpc>
                <a:spcPct val="90000"/>
              </a:lnSpc>
              <a:spcBef>
                <a:spcPts val="1200"/>
              </a:spcBef>
              <a:spcAft>
                <a:spcPts val="0"/>
              </a:spcAft>
              <a:buSzPts val="2000"/>
              <a:buNone/>
            </a:pPr>
            <a:r>
              <a:rPr lang="hr-HR" sz="3000" dirty="0" err="1">
                <a:latin typeface="Josefin Sans"/>
                <a:ea typeface="Josefin Sans"/>
                <a:cs typeface="Josefin Sans"/>
                <a:sym typeface="Josefin Sans"/>
              </a:rPr>
              <a:t>Inventories</a:t>
            </a:r>
            <a:endParaRPr lang="hr-HR" sz="3000" dirty="0">
              <a:latin typeface="Josefin Sans"/>
              <a:ea typeface="Josefin Sans"/>
              <a:cs typeface="Josefin Sans"/>
              <a:sym typeface="Josefin Sans"/>
            </a:endParaRPr>
          </a:p>
          <a:p>
            <a:pPr marL="0" lvl="0" indent="0" algn="l" rtl="0">
              <a:lnSpc>
                <a:spcPct val="90000"/>
              </a:lnSpc>
              <a:spcBef>
                <a:spcPts val="1200"/>
              </a:spcBef>
              <a:spcAft>
                <a:spcPts val="0"/>
              </a:spcAft>
              <a:buSzPts val="2000"/>
              <a:buNone/>
            </a:pPr>
            <a:r>
              <a:rPr lang="hr-HR" sz="3000" dirty="0" err="1">
                <a:latin typeface="Josefin Sans"/>
                <a:ea typeface="Josefin Sans"/>
                <a:cs typeface="Josefin Sans"/>
                <a:sym typeface="Josefin Sans"/>
              </a:rPr>
              <a:t>Practical</a:t>
            </a:r>
            <a:r>
              <a:rPr lang="hr-HR" sz="3000" dirty="0">
                <a:latin typeface="Josefin Sans"/>
                <a:ea typeface="Josefin Sans"/>
                <a:cs typeface="Josefin Sans"/>
                <a:sym typeface="Josefin Sans"/>
              </a:rPr>
              <a:t> </a:t>
            </a:r>
            <a:r>
              <a:rPr lang="hr-HR" sz="3000" dirty="0" err="1">
                <a:latin typeface="Josefin Sans"/>
                <a:ea typeface="Josefin Sans"/>
                <a:cs typeface="Josefin Sans"/>
                <a:sym typeface="Josefin Sans"/>
              </a:rPr>
              <a:t>Examples</a:t>
            </a:r>
            <a:endParaRPr lang="hr-HR" sz="3000" dirty="0">
              <a:latin typeface="Josefin Sans"/>
              <a:ea typeface="Josefin Sans"/>
              <a:cs typeface="Josefin Sans"/>
              <a:sym typeface="Josefin Sans"/>
            </a:endParaRPr>
          </a:p>
          <a:p>
            <a:pPr marL="0" lvl="0" indent="0" algn="l" rtl="0">
              <a:lnSpc>
                <a:spcPct val="90000"/>
              </a:lnSpc>
              <a:spcBef>
                <a:spcPts val="1200"/>
              </a:spcBef>
              <a:spcAft>
                <a:spcPts val="0"/>
              </a:spcAft>
              <a:buSzPts val="2000"/>
              <a:buNone/>
            </a:pPr>
            <a:endParaRPr sz="3000" dirty="0">
              <a:latin typeface="Josefin Sans"/>
              <a:ea typeface="Josefin Sans"/>
              <a:cs typeface="Josefin Sans"/>
              <a:sym typeface="Josefin Sans"/>
            </a:endParaRPr>
          </a:p>
        </p:txBody>
      </p:sp>
      <p:pic>
        <p:nvPicPr>
          <p:cNvPr id="197" name="Google Shape;197;g23738f4d393_0_3"/>
          <p:cNvPicPr preferRelativeResize="0"/>
          <p:nvPr/>
        </p:nvPicPr>
        <p:blipFill rotWithShape="1">
          <a:blip r:embed="rId3">
            <a:alphaModFix/>
          </a:blip>
          <a:srcRect/>
          <a:stretch/>
        </p:blipFill>
        <p:spPr>
          <a:xfrm rot="5400000">
            <a:off x="9460662" y="4126662"/>
            <a:ext cx="2629450" cy="28332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b="1" dirty="0" err="1">
                <a:solidFill>
                  <a:schemeClr val="lt1"/>
                </a:solidFill>
              </a:rPr>
              <a:t>Intangible</a:t>
            </a:r>
            <a:r>
              <a:rPr lang="hr-HR" sz="3000" b="1" dirty="0">
                <a:solidFill>
                  <a:schemeClr val="lt1"/>
                </a:solidFill>
              </a:rPr>
              <a:t> </a:t>
            </a:r>
            <a:r>
              <a:rPr lang="hr-HR" sz="3000" b="1" dirty="0" err="1">
                <a:solidFill>
                  <a:schemeClr val="lt1"/>
                </a:solidFill>
              </a:rPr>
              <a:t>search</a:t>
            </a:r>
            <a:endParaRPr sz="3000" b="1" dirty="0">
              <a:solidFill>
                <a:schemeClr val="lt1"/>
              </a:solidFill>
            </a:endParaRPr>
          </a:p>
        </p:txBody>
      </p:sp>
      <p:sp>
        <p:nvSpPr>
          <p:cNvPr id="176" name="Google Shape;176;g23738f4d393_0_414"/>
          <p:cNvSpPr txBox="1">
            <a:spLocks noGrp="1"/>
          </p:cNvSpPr>
          <p:nvPr>
            <p:ph type="body" idx="1"/>
          </p:nvPr>
        </p:nvSpPr>
        <p:spPr>
          <a:xfrm>
            <a:off x="102871" y="1348740"/>
            <a:ext cx="11761470" cy="5509260"/>
          </a:xfrm>
          <a:prstGeom prst="rect">
            <a:avLst/>
          </a:prstGeom>
          <a:noFill/>
          <a:ln>
            <a:noFill/>
          </a:ln>
        </p:spPr>
        <p:txBody>
          <a:bodyPr spcFirstLastPara="1" wrap="square" lIns="121900" tIns="121900" rIns="121900" bIns="121900" anchor="t" anchorCtr="0">
            <a:noAutofit/>
          </a:bodyPr>
          <a:lstStyle/>
          <a:p>
            <a:pPr marL="152400" lvl="0" indent="0">
              <a:lnSpc>
                <a:spcPct val="115000"/>
              </a:lnSpc>
              <a:buSzPts val="2800"/>
              <a:buNone/>
            </a:pPr>
            <a:r>
              <a:rPr lang="hr-HR" dirty="0" err="1"/>
              <a:t>Lombardy</a:t>
            </a:r>
            <a:r>
              <a:rPr lang="hr-HR" dirty="0"/>
              <a:t> </a:t>
            </a:r>
            <a:r>
              <a:rPr lang="hr-HR" dirty="0" err="1"/>
              <a:t>Region</a:t>
            </a:r>
            <a:r>
              <a:rPr lang="hr-HR" dirty="0"/>
              <a:t> </a:t>
            </a:r>
            <a:r>
              <a:rPr lang="hr-HR" dirty="0" err="1"/>
              <a:t>has</a:t>
            </a:r>
            <a:r>
              <a:rPr lang="hr-HR" dirty="0"/>
              <a:t> </a:t>
            </a:r>
            <a:r>
              <a:rPr lang="hr-HR" dirty="0" err="1"/>
              <a:t>activated</a:t>
            </a:r>
            <a:r>
              <a:rPr lang="hr-HR" dirty="0"/>
              <a:t> (</a:t>
            </a:r>
            <a:r>
              <a:rPr lang="hr-HR" dirty="0" err="1"/>
              <a:t>Regional</a:t>
            </a:r>
            <a:r>
              <a:rPr lang="hr-HR" dirty="0"/>
              <a:t> </a:t>
            </a:r>
            <a:r>
              <a:rPr lang="hr-HR" dirty="0" err="1"/>
              <a:t>Law</a:t>
            </a:r>
            <a:r>
              <a:rPr lang="hr-HR" dirty="0"/>
              <a:t> 27/2008) a </a:t>
            </a:r>
            <a:r>
              <a:rPr lang="hr-HR" dirty="0" err="1"/>
              <a:t>process</a:t>
            </a:r>
            <a:r>
              <a:rPr lang="hr-HR" dirty="0"/>
              <a:t> </a:t>
            </a:r>
            <a:r>
              <a:rPr lang="hr-HR" dirty="0" err="1"/>
              <a:t>of</a:t>
            </a:r>
            <a:r>
              <a:rPr lang="hr-HR" dirty="0"/>
              <a:t> </a:t>
            </a:r>
            <a:r>
              <a:rPr lang="hr-HR" dirty="0" err="1"/>
              <a:t>identification</a:t>
            </a:r>
            <a:r>
              <a:rPr lang="hr-HR" dirty="0"/>
              <a:t>, </a:t>
            </a:r>
            <a:r>
              <a:rPr lang="hr-HR" dirty="0" err="1"/>
              <a:t>preservation</a:t>
            </a:r>
            <a:r>
              <a:rPr lang="hr-HR" dirty="0"/>
              <a:t> </a:t>
            </a:r>
            <a:r>
              <a:rPr lang="hr-HR" dirty="0" err="1"/>
              <a:t>and</a:t>
            </a:r>
            <a:r>
              <a:rPr lang="hr-HR" dirty="0"/>
              <a:t> </a:t>
            </a:r>
            <a:r>
              <a:rPr lang="hr-HR" dirty="0" err="1"/>
              <a:t>enhancement</a:t>
            </a:r>
            <a:r>
              <a:rPr lang="hr-HR" dirty="0"/>
              <a:t> </a:t>
            </a:r>
            <a:r>
              <a:rPr lang="hr-HR" dirty="0" err="1"/>
              <a:t>of</a:t>
            </a:r>
            <a:r>
              <a:rPr lang="hr-HR" dirty="0"/>
              <a:t> </a:t>
            </a:r>
            <a:r>
              <a:rPr lang="hr-HR" dirty="0" err="1"/>
              <a:t>intangible</a:t>
            </a:r>
            <a:r>
              <a:rPr lang="hr-HR" dirty="0"/>
              <a:t> </a:t>
            </a:r>
            <a:r>
              <a:rPr lang="hr-HR" dirty="0" err="1"/>
              <a:t>cultural</a:t>
            </a:r>
            <a:r>
              <a:rPr lang="hr-HR" dirty="0"/>
              <a:t> </a:t>
            </a:r>
            <a:r>
              <a:rPr lang="hr-HR" dirty="0" err="1"/>
              <a:t>heritage</a:t>
            </a:r>
            <a:r>
              <a:rPr lang="hr-HR" dirty="0"/>
              <a:t> </a:t>
            </a:r>
            <a:r>
              <a:rPr lang="hr-HR" dirty="0" err="1"/>
              <a:t>through</a:t>
            </a:r>
            <a:r>
              <a:rPr lang="hr-HR" dirty="0"/>
              <a:t> </a:t>
            </a:r>
            <a:r>
              <a:rPr lang="hr-HR" dirty="0" err="1"/>
              <a:t>specific</a:t>
            </a:r>
            <a:r>
              <a:rPr lang="hr-HR" dirty="0"/>
              <a:t> </a:t>
            </a:r>
            <a:r>
              <a:rPr lang="hr-HR" dirty="0" err="1"/>
              <a:t>projects</a:t>
            </a:r>
            <a:r>
              <a:rPr lang="hr-HR" dirty="0"/>
              <a:t> </a:t>
            </a:r>
            <a:r>
              <a:rPr lang="hr-HR" dirty="0" err="1"/>
              <a:t>that</a:t>
            </a:r>
            <a:r>
              <a:rPr lang="hr-HR" dirty="0"/>
              <a:t> </a:t>
            </a:r>
            <a:r>
              <a:rPr lang="hr-HR" dirty="0" err="1"/>
              <a:t>promote</a:t>
            </a:r>
            <a:r>
              <a:rPr lang="hr-HR" dirty="0"/>
              <a:t> </a:t>
            </a:r>
            <a:r>
              <a:rPr lang="hr-HR" dirty="0" err="1"/>
              <a:t>the</a:t>
            </a:r>
            <a:r>
              <a:rPr lang="hr-HR" dirty="0"/>
              <a:t> </a:t>
            </a:r>
            <a:r>
              <a:rPr lang="hr-HR" dirty="0" err="1"/>
              <a:t>recognition</a:t>
            </a:r>
            <a:r>
              <a:rPr lang="hr-HR" dirty="0"/>
              <a:t>, </a:t>
            </a:r>
            <a:r>
              <a:rPr lang="hr-HR" dirty="0" err="1"/>
              <a:t>dissemination</a:t>
            </a:r>
            <a:r>
              <a:rPr lang="hr-HR" dirty="0"/>
              <a:t> </a:t>
            </a:r>
            <a:r>
              <a:rPr lang="hr-HR" dirty="0" err="1"/>
              <a:t>and</a:t>
            </a:r>
            <a:r>
              <a:rPr lang="hr-HR" dirty="0"/>
              <a:t> </a:t>
            </a:r>
            <a:r>
              <a:rPr lang="hr-HR" dirty="0" err="1"/>
              <a:t>transmission</a:t>
            </a:r>
            <a:r>
              <a:rPr lang="hr-HR" dirty="0"/>
              <a:t>.</a:t>
            </a:r>
            <a:br>
              <a:rPr lang="hr-HR" sz="2400" dirty="0"/>
            </a:br>
            <a:br>
              <a:rPr lang="hr-HR" sz="2400" dirty="0"/>
            </a:br>
            <a:r>
              <a:rPr lang="hr-HR" dirty="0" err="1"/>
              <a:t>The</a:t>
            </a:r>
            <a:r>
              <a:rPr lang="hr-HR" dirty="0"/>
              <a:t> online </a:t>
            </a:r>
            <a:r>
              <a:rPr lang="hr-HR" dirty="0" err="1"/>
              <a:t>inventory</a:t>
            </a:r>
            <a:r>
              <a:rPr lang="hr-HR" dirty="0"/>
              <a:t> </a:t>
            </a:r>
            <a:r>
              <a:rPr lang="hr-HR" dirty="0" err="1"/>
              <a:t>makes</a:t>
            </a:r>
            <a:r>
              <a:rPr lang="hr-HR" dirty="0"/>
              <a:t> </a:t>
            </a:r>
            <a:r>
              <a:rPr lang="hr-HR" dirty="0" err="1"/>
              <a:t>it</a:t>
            </a:r>
            <a:r>
              <a:rPr lang="hr-HR" dirty="0"/>
              <a:t> </a:t>
            </a:r>
            <a:r>
              <a:rPr lang="hr-HR" dirty="0" err="1"/>
              <a:t>accessible</a:t>
            </a:r>
            <a:r>
              <a:rPr lang="hr-HR" dirty="0"/>
              <a:t> </a:t>
            </a:r>
            <a:r>
              <a:rPr lang="hr-HR" dirty="0" err="1"/>
              <a:t>and</a:t>
            </a:r>
            <a:r>
              <a:rPr lang="hr-HR" dirty="0"/>
              <a:t> </a:t>
            </a:r>
            <a:r>
              <a:rPr lang="hr-HR" dirty="0" err="1"/>
              <a:t>disseminates</a:t>
            </a:r>
            <a:r>
              <a:rPr lang="hr-HR" dirty="0"/>
              <a:t> </a:t>
            </a:r>
            <a:r>
              <a:rPr lang="hr-HR" dirty="0" err="1"/>
              <a:t>knowledge</a:t>
            </a:r>
            <a:r>
              <a:rPr lang="hr-HR" dirty="0"/>
              <a:t> </a:t>
            </a:r>
            <a:r>
              <a:rPr lang="hr-HR" dirty="0" err="1"/>
              <a:t>of</a:t>
            </a:r>
            <a:r>
              <a:rPr lang="hr-HR" dirty="0"/>
              <a:t> </a:t>
            </a:r>
            <a:r>
              <a:rPr lang="hr-HR" dirty="0" err="1"/>
              <a:t>the</a:t>
            </a:r>
            <a:r>
              <a:rPr lang="hr-HR" dirty="0"/>
              <a:t> </a:t>
            </a:r>
            <a:r>
              <a:rPr lang="hr-HR" dirty="0" err="1"/>
              <a:t>living</a:t>
            </a:r>
            <a:r>
              <a:rPr lang="hr-HR" dirty="0"/>
              <a:t> </a:t>
            </a:r>
            <a:r>
              <a:rPr lang="hr-HR" dirty="0" err="1"/>
              <a:t>heritage</a:t>
            </a:r>
            <a:r>
              <a:rPr lang="hr-HR" dirty="0"/>
              <a:t>, </a:t>
            </a:r>
            <a:r>
              <a:rPr lang="hr-HR" dirty="0" err="1"/>
              <a:t>which</a:t>
            </a:r>
            <a:r>
              <a:rPr lang="hr-HR" dirty="0"/>
              <a:t> are </a:t>
            </a:r>
            <a:r>
              <a:rPr lang="hr-HR" dirty="0" err="1"/>
              <a:t>manifested</a:t>
            </a:r>
            <a:r>
              <a:rPr lang="hr-HR" dirty="0"/>
              <a:t> </a:t>
            </a:r>
            <a:r>
              <a:rPr lang="hr-HR" dirty="0" err="1"/>
              <a:t>through</a:t>
            </a:r>
            <a:r>
              <a:rPr lang="hr-HR" dirty="0"/>
              <a:t> </a:t>
            </a:r>
            <a:r>
              <a:rPr lang="hr-HR" dirty="0" err="1"/>
              <a:t>oral</a:t>
            </a:r>
            <a:r>
              <a:rPr lang="hr-HR" dirty="0"/>
              <a:t> </a:t>
            </a:r>
            <a:r>
              <a:rPr lang="hr-HR" dirty="0" err="1"/>
              <a:t>traditions</a:t>
            </a:r>
            <a:r>
              <a:rPr lang="hr-HR" dirty="0"/>
              <a:t>, </a:t>
            </a:r>
            <a:r>
              <a:rPr lang="hr-HR" dirty="0" err="1"/>
              <a:t>languages</a:t>
            </a:r>
            <a:r>
              <a:rPr lang="hr-HR" dirty="0"/>
              <a:t>, </a:t>
            </a:r>
            <a:r>
              <a:rPr lang="hr-HR" dirty="0" err="1"/>
              <a:t>performing</a:t>
            </a:r>
            <a:r>
              <a:rPr lang="hr-HR" dirty="0"/>
              <a:t> </a:t>
            </a:r>
            <a:r>
              <a:rPr lang="hr-HR" dirty="0" err="1"/>
              <a:t>arts</a:t>
            </a:r>
            <a:r>
              <a:rPr lang="hr-HR" dirty="0"/>
              <a:t>, </a:t>
            </a:r>
            <a:r>
              <a:rPr lang="hr-HR" dirty="0" err="1"/>
              <a:t>social</a:t>
            </a:r>
            <a:r>
              <a:rPr lang="hr-HR" dirty="0"/>
              <a:t> </a:t>
            </a:r>
            <a:r>
              <a:rPr lang="hr-HR" dirty="0" err="1"/>
              <a:t>practices</a:t>
            </a:r>
            <a:r>
              <a:rPr lang="hr-HR" dirty="0"/>
              <a:t>, </a:t>
            </a:r>
            <a:r>
              <a:rPr lang="hr-HR" dirty="0" err="1"/>
              <a:t>rituals</a:t>
            </a:r>
            <a:r>
              <a:rPr lang="hr-HR" dirty="0"/>
              <a:t> </a:t>
            </a:r>
            <a:r>
              <a:rPr lang="hr-HR" dirty="0" err="1"/>
              <a:t>and</a:t>
            </a:r>
            <a:r>
              <a:rPr lang="hr-HR" dirty="0"/>
              <a:t> </a:t>
            </a:r>
            <a:r>
              <a:rPr lang="hr-HR" dirty="0" err="1"/>
              <a:t>festive</a:t>
            </a:r>
            <a:r>
              <a:rPr lang="hr-HR" dirty="0"/>
              <a:t> </a:t>
            </a:r>
            <a:r>
              <a:rPr lang="hr-HR" dirty="0" err="1"/>
              <a:t>events</a:t>
            </a:r>
            <a:r>
              <a:rPr lang="hr-HR" dirty="0"/>
              <a:t>, </a:t>
            </a:r>
            <a:r>
              <a:rPr lang="hr-HR" dirty="0" err="1"/>
              <a:t>knowledge</a:t>
            </a:r>
            <a:r>
              <a:rPr lang="hr-HR" dirty="0"/>
              <a:t> </a:t>
            </a:r>
            <a:r>
              <a:rPr lang="hr-HR" dirty="0" err="1"/>
              <a:t>and</a:t>
            </a:r>
            <a:r>
              <a:rPr lang="hr-HR" dirty="0"/>
              <a:t> </a:t>
            </a:r>
            <a:r>
              <a:rPr lang="hr-HR" dirty="0" err="1"/>
              <a:t>practices</a:t>
            </a:r>
            <a:r>
              <a:rPr lang="hr-HR" dirty="0"/>
              <a:t> </a:t>
            </a:r>
            <a:r>
              <a:rPr lang="hr-HR" dirty="0" err="1"/>
              <a:t>concerning</a:t>
            </a:r>
            <a:r>
              <a:rPr lang="hr-HR" dirty="0"/>
              <a:t> nature </a:t>
            </a:r>
            <a:r>
              <a:rPr lang="hr-HR" dirty="0" err="1"/>
              <a:t>and</a:t>
            </a:r>
            <a:r>
              <a:rPr lang="hr-HR" dirty="0"/>
              <a:t> </a:t>
            </a:r>
            <a:r>
              <a:rPr lang="hr-HR" dirty="0" err="1"/>
              <a:t>the</a:t>
            </a:r>
            <a:r>
              <a:rPr lang="hr-HR" dirty="0"/>
              <a:t> </a:t>
            </a:r>
            <a:r>
              <a:rPr lang="hr-HR" dirty="0" err="1"/>
              <a:t>universe</a:t>
            </a:r>
            <a:r>
              <a:rPr lang="hr-HR" dirty="0"/>
              <a:t>.</a:t>
            </a:r>
            <a:br>
              <a:rPr lang="hr-HR" sz="2400" dirty="0"/>
            </a:br>
            <a:r>
              <a:rPr lang="hr-HR" dirty="0" err="1"/>
              <a:t>The</a:t>
            </a:r>
            <a:r>
              <a:rPr lang="hr-HR" dirty="0"/>
              <a:t> UNESCO </a:t>
            </a:r>
            <a:r>
              <a:rPr lang="hr-HR" dirty="0" err="1"/>
              <a:t>Convention</a:t>
            </a:r>
            <a:r>
              <a:rPr lang="hr-HR" dirty="0"/>
              <a:t> for </a:t>
            </a:r>
            <a:r>
              <a:rPr lang="hr-HR" dirty="0" err="1"/>
              <a:t>the</a:t>
            </a:r>
            <a:r>
              <a:rPr lang="hr-HR" dirty="0"/>
              <a:t> </a:t>
            </a:r>
            <a:r>
              <a:rPr lang="hr-HR" dirty="0" err="1"/>
              <a:t>Safeguarding</a:t>
            </a:r>
            <a:r>
              <a:rPr lang="hr-HR" dirty="0"/>
              <a:t> </a:t>
            </a:r>
            <a:r>
              <a:rPr lang="hr-HR" dirty="0" err="1"/>
              <a:t>of</a:t>
            </a:r>
            <a:r>
              <a:rPr lang="hr-HR" dirty="0"/>
              <a:t> </a:t>
            </a:r>
            <a:r>
              <a:rPr lang="hr-HR" dirty="0" err="1"/>
              <a:t>the</a:t>
            </a:r>
            <a:r>
              <a:rPr lang="hr-HR" dirty="0"/>
              <a:t> </a:t>
            </a:r>
            <a:r>
              <a:rPr lang="hr-HR" dirty="0" err="1"/>
              <a:t>Intangible</a:t>
            </a:r>
            <a:r>
              <a:rPr lang="hr-HR" dirty="0"/>
              <a:t> </a:t>
            </a:r>
            <a:r>
              <a:rPr lang="hr-HR" dirty="0" err="1"/>
              <a:t>Cultural</a:t>
            </a:r>
            <a:r>
              <a:rPr lang="hr-HR" dirty="0"/>
              <a:t> </a:t>
            </a:r>
            <a:r>
              <a:rPr lang="hr-HR" dirty="0" err="1"/>
              <a:t>Heritage</a:t>
            </a:r>
            <a:r>
              <a:rPr lang="hr-HR" dirty="0"/>
              <a:t> </a:t>
            </a:r>
            <a:r>
              <a:rPr lang="hr-HR" dirty="0" err="1"/>
              <a:t>of</a:t>
            </a:r>
            <a:r>
              <a:rPr lang="hr-HR" dirty="0"/>
              <a:t> 2003 </a:t>
            </a:r>
            <a:r>
              <a:rPr lang="hr-HR" dirty="0" err="1"/>
              <a:t>is</a:t>
            </a:r>
            <a:r>
              <a:rPr lang="hr-HR" dirty="0"/>
              <a:t> </a:t>
            </a:r>
            <a:r>
              <a:rPr lang="hr-HR" dirty="0" err="1"/>
              <a:t>the</a:t>
            </a:r>
            <a:r>
              <a:rPr lang="hr-HR" dirty="0"/>
              <a:t> </a:t>
            </a:r>
            <a:r>
              <a:rPr lang="hr-HR" dirty="0" err="1"/>
              <a:t>basis</a:t>
            </a:r>
            <a:r>
              <a:rPr lang="hr-HR" dirty="0"/>
              <a:t> </a:t>
            </a:r>
            <a:r>
              <a:rPr lang="hr-HR" dirty="0" err="1"/>
              <a:t>of</a:t>
            </a:r>
            <a:r>
              <a:rPr lang="hr-HR" dirty="0"/>
              <a:t> </a:t>
            </a:r>
            <a:r>
              <a:rPr lang="hr-HR" dirty="0" err="1"/>
              <a:t>this</a:t>
            </a:r>
            <a:r>
              <a:rPr lang="hr-HR" dirty="0"/>
              <a:t> </a:t>
            </a:r>
            <a:r>
              <a:rPr lang="hr-HR" dirty="0" err="1"/>
              <a:t>inventory</a:t>
            </a:r>
            <a:r>
              <a:rPr lang="hr-HR" dirty="0"/>
              <a:t> online, </a:t>
            </a:r>
            <a:r>
              <a:rPr lang="hr-HR" dirty="0" err="1"/>
              <a:t>created</a:t>
            </a:r>
            <a:r>
              <a:rPr lang="hr-HR" dirty="0"/>
              <a:t> </a:t>
            </a:r>
            <a:r>
              <a:rPr lang="hr-HR" dirty="0" err="1"/>
              <a:t>by</a:t>
            </a:r>
            <a:r>
              <a:rPr lang="hr-HR" dirty="0"/>
              <a:t> </a:t>
            </a:r>
            <a:r>
              <a:rPr lang="hr-HR" dirty="0" err="1"/>
              <a:t>the</a:t>
            </a:r>
            <a:r>
              <a:rPr lang="hr-HR" dirty="0"/>
              <a:t> </a:t>
            </a:r>
            <a:r>
              <a:rPr lang="hr-HR" dirty="0" err="1"/>
              <a:t>Lombardy</a:t>
            </a:r>
            <a:r>
              <a:rPr lang="hr-HR" dirty="0"/>
              <a:t> </a:t>
            </a:r>
            <a:r>
              <a:rPr lang="hr-HR" dirty="0" err="1"/>
              <a:t>Region</a:t>
            </a:r>
            <a:r>
              <a:rPr lang="hr-HR" dirty="0"/>
              <a:t> </a:t>
            </a:r>
            <a:r>
              <a:rPr lang="hr-HR" dirty="0" err="1"/>
              <a:t>in</a:t>
            </a:r>
            <a:r>
              <a:rPr lang="hr-HR" dirty="0"/>
              <a:t> </a:t>
            </a:r>
            <a:r>
              <a:rPr lang="hr-HR" dirty="0" err="1"/>
              <a:t>collaboration</a:t>
            </a:r>
            <a:r>
              <a:rPr lang="hr-HR" dirty="0"/>
              <a:t> </a:t>
            </a:r>
            <a:r>
              <a:rPr lang="hr-HR" dirty="0" err="1"/>
              <a:t>with</a:t>
            </a:r>
            <a:r>
              <a:rPr lang="hr-HR" dirty="0"/>
              <a:t> </a:t>
            </a:r>
            <a:r>
              <a:rPr lang="hr-HR" dirty="0" err="1"/>
              <a:t>the</a:t>
            </a:r>
            <a:r>
              <a:rPr lang="hr-HR" dirty="0"/>
              <a:t> </a:t>
            </a:r>
            <a:r>
              <a:rPr lang="hr-HR" dirty="0" err="1"/>
              <a:t>project</a:t>
            </a:r>
            <a:r>
              <a:rPr lang="hr-HR" dirty="0"/>
              <a:t> </a:t>
            </a:r>
            <a:r>
              <a:rPr lang="hr-HR" dirty="0" err="1"/>
              <a:t>partners</a:t>
            </a:r>
            <a:r>
              <a:rPr lang="hr-HR" dirty="0"/>
              <a:t> E.CH.I. "Swiss-</a:t>
            </a:r>
            <a:r>
              <a:rPr lang="hr-HR" dirty="0" err="1"/>
              <a:t>Italian</a:t>
            </a:r>
            <a:r>
              <a:rPr lang="hr-HR" dirty="0"/>
              <a:t> </a:t>
            </a:r>
            <a:r>
              <a:rPr lang="hr-HR" dirty="0" err="1"/>
              <a:t>Ethnographies</a:t>
            </a:r>
            <a:r>
              <a:rPr lang="hr-HR" dirty="0"/>
              <a:t> for </a:t>
            </a:r>
            <a:r>
              <a:rPr lang="hr-HR" dirty="0" err="1"/>
              <a:t>the</a:t>
            </a:r>
            <a:r>
              <a:rPr lang="hr-HR" dirty="0"/>
              <a:t> </a:t>
            </a:r>
            <a:r>
              <a:rPr lang="hr-HR" dirty="0" err="1"/>
              <a:t>enhancement</a:t>
            </a:r>
            <a:r>
              <a:rPr lang="hr-HR" dirty="0"/>
              <a:t> </a:t>
            </a:r>
            <a:r>
              <a:rPr lang="hr-HR" dirty="0" err="1"/>
              <a:t>of</a:t>
            </a:r>
            <a:r>
              <a:rPr lang="hr-HR" dirty="0"/>
              <a:t> </a:t>
            </a:r>
            <a:r>
              <a:rPr lang="hr-HR" dirty="0" err="1"/>
              <a:t>the</a:t>
            </a:r>
            <a:r>
              <a:rPr lang="hr-HR" dirty="0"/>
              <a:t> </a:t>
            </a:r>
            <a:r>
              <a:rPr lang="hr-HR" dirty="0" err="1"/>
              <a:t>intangible</a:t>
            </a:r>
            <a:r>
              <a:rPr lang="hr-HR" dirty="0"/>
              <a:t> </a:t>
            </a:r>
            <a:r>
              <a:rPr lang="hr-HR" dirty="0" err="1"/>
              <a:t>heritage</a:t>
            </a:r>
            <a:r>
              <a:rPr lang="hr-HR" dirty="0"/>
              <a:t>" - </a:t>
            </a:r>
            <a:r>
              <a:rPr lang="hr-HR" dirty="0" err="1"/>
              <a:t>Italy-Switzerland</a:t>
            </a:r>
            <a:r>
              <a:rPr lang="hr-HR" dirty="0"/>
              <a:t> </a:t>
            </a:r>
            <a:r>
              <a:rPr lang="hr-HR" dirty="0" err="1"/>
              <a:t>Programme</a:t>
            </a:r>
            <a:r>
              <a:rPr lang="hr-HR" dirty="0"/>
              <a:t> 2007-2013.</a:t>
            </a:r>
            <a:br>
              <a:rPr lang="hr-HR" sz="2400" dirty="0"/>
            </a:br>
            <a:r>
              <a:rPr lang="hr-HR" dirty="0" err="1"/>
              <a:t>The</a:t>
            </a:r>
            <a:r>
              <a:rPr lang="hr-HR" dirty="0"/>
              <a:t> </a:t>
            </a:r>
            <a:r>
              <a:rPr lang="hr-HR" dirty="0" err="1"/>
              <a:t>inventory</a:t>
            </a:r>
            <a:r>
              <a:rPr lang="hr-HR" dirty="0"/>
              <a:t> </a:t>
            </a:r>
            <a:r>
              <a:rPr lang="hr-HR" dirty="0" err="1"/>
              <a:t>is</a:t>
            </a:r>
            <a:r>
              <a:rPr lang="hr-HR" dirty="0"/>
              <a:t> </a:t>
            </a:r>
            <a:r>
              <a:rPr lang="hr-HR" dirty="0" err="1"/>
              <a:t>constantly</a:t>
            </a:r>
            <a:r>
              <a:rPr lang="hr-HR" dirty="0"/>
              <a:t> </a:t>
            </a:r>
            <a:r>
              <a:rPr lang="hr-HR" dirty="0" err="1"/>
              <a:t>updated</a:t>
            </a:r>
            <a:r>
              <a:rPr lang="hr-HR" dirty="0"/>
              <a:t> </a:t>
            </a:r>
            <a:r>
              <a:rPr lang="hr-HR" dirty="0" err="1"/>
              <a:t>and</a:t>
            </a:r>
            <a:r>
              <a:rPr lang="hr-HR" dirty="0"/>
              <a:t> </a:t>
            </a:r>
            <a:r>
              <a:rPr lang="hr-HR" dirty="0" err="1"/>
              <a:t>implemented</a:t>
            </a:r>
            <a:r>
              <a:rPr lang="hr-HR" dirty="0"/>
              <a:t> </a:t>
            </a:r>
            <a:r>
              <a:rPr lang="hr-HR" dirty="0" err="1"/>
              <a:t>by</a:t>
            </a:r>
            <a:r>
              <a:rPr lang="hr-HR" dirty="0"/>
              <a:t> </a:t>
            </a:r>
            <a:r>
              <a:rPr lang="hr-HR" dirty="0" err="1"/>
              <a:t>communities</a:t>
            </a:r>
            <a:r>
              <a:rPr lang="hr-HR" dirty="0"/>
              <a:t> </a:t>
            </a:r>
            <a:r>
              <a:rPr lang="hr-HR" dirty="0" err="1"/>
              <a:t>and</a:t>
            </a:r>
            <a:r>
              <a:rPr lang="hr-HR" dirty="0"/>
              <a:t> </a:t>
            </a:r>
            <a:r>
              <a:rPr lang="hr-HR" dirty="0" err="1"/>
              <a:t>individuals</a:t>
            </a:r>
            <a:r>
              <a:rPr lang="hr-HR" dirty="0"/>
              <a:t>, </a:t>
            </a:r>
            <a:r>
              <a:rPr lang="hr-HR" dirty="0" err="1"/>
              <a:t>holders</a:t>
            </a:r>
            <a:r>
              <a:rPr lang="hr-HR" dirty="0"/>
              <a:t> </a:t>
            </a:r>
            <a:r>
              <a:rPr lang="hr-HR" dirty="0" err="1"/>
              <a:t>and</a:t>
            </a:r>
            <a:r>
              <a:rPr lang="hr-HR" dirty="0"/>
              <a:t> </a:t>
            </a:r>
            <a:r>
              <a:rPr lang="hr-HR" dirty="0" err="1"/>
              <a:t>actors</a:t>
            </a:r>
            <a:r>
              <a:rPr lang="hr-HR" dirty="0"/>
              <a:t> </a:t>
            </a:r>
            <a:r>
              <a:rPr lang="hr-HR" dirty="0" err="1"/>
              <a:t>of</a:t>
            </a:r>
            <a:r>
              <a:rPr lang="hr-HR" dirty="0"/>
              <a:t> </a:t>
            </a:r>
            <a:r>
              <a:rPr lang="hr-HR" dirty="0" err="1"/>
              <a:t>the</a:t>
            </a:r>
            <a:r>
              <a:rPr lang="hr-HR" dirty="0"/>
              <a:t> </a:t>
            </a:r>
            <a:r>
              <a:rPr lang="hr-HR" dirty="0" err="1"/>
              <a:t>intangible</a:t>
            </a:r>
            <a:r>
              <a:rPr lang="hr-HR" dirty="0"/>
              <a:t> </a:t>
            </a:r>
            <a:r>
              <a:rPr lang="hr-HR" dirty="0" err="1"/>
              <a:t>heritage</a:t>
            </a:r>
            <a:r>
              <a:rPr lang="hr-HR" dirty="0"/>
              <a:t>.</a:t>
            </a:r>
            <a:endParaRPr lang="hr-HR" sz="2200" b="1"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3000722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b="1" dirty="0" err="1">
                <a:solidFill>
                  <a:schemeClr val="lt1"/>
                </a:solidFill>
              </a:rPr>
              <a:t>Intangible</a:t>
            </a:r>
            <a:r>
              <a:rPr lang="hr-HR" sz="3000" b="1" dirty="0">
                <a:solidFill>
                  <a:schemeClr val="lt1"/>
                </a:solidFill>
              </a:rPr>
              <a:t> </a:t>
            </a:r>
            <a:r>
              <a:rPr lang="hr-HR" sz="3000" b="1" dirty="0" err="1">
                <a:solidFill>
                  <a:schemeClr val="lt1"/>
                </a:solidFill>
              </a:rPr>
              <a:t>search</a:t>
            </a:r>
            <a:endParaRPr sz="3000" b="1" dirty="0">
              <a:solidFill>
                <a:schemeClr val="lt1"/>
              </a:solidFill>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pic>
        <p:nvPicPr>
          <p:cNvPr id="3" name="Picture 2">
            <a:extLst>
              <a:ext uri="{FF2B5EF4-FFF2-40B4-BE49-F238E27FC236}">
                <a16:creationId xmlns:a16="http://schemas.microsoft.com/office/drawing/2014/main" id="{B2A8BADA-C7B9-F645-ACD5-BBBE2060F791}"/>
              </a:ext>
            </a:extLst>
          </p:cNvPr>
          <p:cNvPicPr>
            <a:picLocks noChangeAspect="1"/>
          </p:cNvPicPr>
          <p:nvPr/>
        </p:nvPicPr>
        <p:blipFill>
          <a:blip r:embed="rId4"/>
          <a:stretch>
            <a:fillRect/>
          </a:stretch>
        </p:blipFill>
        <p:spPr>
          <a:xfrm>
            <a:off x="857251" y="1280160"/>
            <a:ext cx="8035289" cy="5345981"/>
          </a:xfrm>
          <a:prstGeom prst="rect">
            <a:avLst/>
          </a:prstGeom>
        </p:spPr>
      </p:pic>
    </p:spTree>
    <p:extLst>
      <p:ext uri="{BB962C8B-B14F-4D97-AF65-F5344CB8AC3E}">
        <p14:creationId xmlns:p14="http://schemas.microsoft.com/office/powerpoint/2010/main" val="1439690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b="1" dirty="0" err="1">
                <a:solidFill>
                  <a:schemeClr val="lt1"/>
                </a:solidFill>
              </a:rPr>
              <a:t>Istrian</a:t>
            </a:r>
            <a:r>
              <a:rPr lang="hr-HR" sz="3000" b="1" dirty="0">
                <a:solidFill>
                  <a:schemeClr val="lt1"/>
                </a:solidFill>
              </a:rPr>
              <a:t> </a:t>
            </a:r>
            <a:r>
              <a:rPr lang="hr-HR" sz="3000" b="1" dirty="0" err="1">
                <a:solidFill>
                  <a:schemeClr val="lt1"/>
                </a:solidFill>
              </a:rPr>
              <a:t>traditional</a:t>
            </a:r>
            <a:r>
              <a:rPr lang="hr-HR" sz="3000" b="1" dirty="0">
                <a:solidFill>
                  <a:schemeClr val="lt1"/>
                </a:solidFill>
              </a:rPr>
              <a:t> </a:t>
            </a:r>
            <a:r>
              <a:rPr lang="hr-HR" sz="3000" b="1" dirty="0" err="1">
                <a:solidFill>
                  <a:schemeClr val="lt1"/>
                </a:solidFill>
              </a:rPr>
              <a:t>instruments</a:t>
            </a:r>
            <a:r>
              <a:rPr lang="hr-HR" sz="3000" b="1" dirty="0">
                <a:solidFill>
                  <a:schemeClr val="lt1"/>
                </a:solidFill>
              </a:rPr>
              <a:t> online</a:t>
            </a:r>
            <a:endParaRPr sz="3000" b="1" dirty="0">
              <a:solidFill>
                <a:schemeClr val="lt1"/>
              </a:solidFill>
            </a:endParaRPr>
          </a:p>
        </p:txBody>
      </p:sp>
      <p:sp>
        <p:nvSpPr>
          <p:cNvPr id="176" name="Google Shape;176;g23738f4d393_0_414"/>
          <p:cNvSpPr txBox="1">
            <a:spLocks noGrp="1"/>
          </p:cNvSpPr>
          <p:nvPr>
            <p:ph type="body" idx="1"/>
          </p:nvPr>
        </p:nvSpPr>
        <p:spPr>
          <a:xfrm>
            <a:off x="1" y="1824076"/>
            <a:ext cx="3188970" cy="5033924"/>
          </a:xfrm>
          <a:prstGeom prst="rect">
            <a:avLst/>
          </a:prstGeom>
          <a:noFill/>
          <a:ln>
            <a:noFill/>
          </a:ln>
        </p:spPr>
        <p:txBody>
          <a:bodyPr spcFirstLastPara="1" wrap="square" lIns="121900" tIns="121900" rIns="121900" bIns="121900" anchor="t" anchorCtr="0">
            <a:noAutofit/>
          </a:bodyPr>
          <a:lstStyle/>
          <a:p>
            <a:pPr marL="152400" lvl="0" indent="0">
              <a:lnSpc>
                <a:spcPct val="115000"/>
              </a:lnSpc>
              <a:buSzPts val="2800"/>
              <a:buNone/>
            </a:pPr>
            <a:r>
              <a:rPr lang="hr-HR" dirty="0" err="1"/>
              <a:t>The</a:t>
            </a:r>
            <a:r>
              <a:rPr lang="hr-HR" dirty="0"/>
              <a:t> </a:t>
            </a:r>
            <a:r>
              <a:rPr lang="hr-HR" dirty="0" err="1"/>
              <a:t>virtual</a:t>
            </a:r>
            <a:r>
              <a:rPr lang="hr-HR" dirty="0"/>
              <a:t> </a:t>
            </a:r>
            <a:r>
              <a:rPr lang="hr-HR" dirty="0" err="1"/>
              <a:t>collection</a:t>
            </a:r>
            <a:r>
              <a:rPr lang="hr-HR" dirty="0"/>
              <a:t> </a:t>
            </a:r>
            <a:r>
              <a:rPr lang="hr-HR" dirty="0" err="1"/>
              <a:t>of</a:t>
            </a:r>
            <a:r>
              <a:rPr lang="hr-HR" dirty="0"/>
              <a:t> </a:t>
            </a:r>
            <a:r>
              <a:rPr lang="hr-HR" dirty="0" err="1"/>
              <a:t>traditional</a:t>
            </a:r>
            <a:r>
              <a:rPr lang="hr-HR" dirty="0"/>
              <a:t> </a:t>
            </a:r>
            <a:r>
              <a:rPr lang="hr-HR" dirty="0" err="1"/>
              <a:t>musical</a:t>
            </a:r>
            <a:r>
              <a:rPr lang="hr-HR" dirty="0"/>
              <a:t> </a:t>
            </a:r>
            <a:r>
              <a:rPr lang="hr-HR" dirty="0" err="1"/>
              <a:t>instruments</a:t>
            </a:r>
            <a:r>
              <a:rPr lang="hr-HR" dirty="0"/>
              <a:t> </a:t>
            </a:r>
            <a:r>
              <a:rPr lang="hr-HR" dirty="0" err="1"/>
              <a:t>from</a:t>
            </a:r>
            <a:r>
              <a:rPr lang="hr-HR" dirty="0"/>
              <a:t> </a:t>
            </a:r>
            <a:r>
              <a:rPr lang="hr-HR" dirty="0" err="1"/>
              <a:t>Istria</a:t>
            </a:r>
            <a:r>
              <a:rPr lang="hr-HR" dirty="0"/>
              <a:t> </a:t>
            </a:r>
            <a:r>
              <a:rPr lang="hr-HR" dirty="0" err="1"/>
              <a:t>is</a:t>
            </a:r>
            <a:r>
              <a:rPr lang="hr-HR" dirty="0"/>
              <a:t> </a:t>
            </a:r>
            <a:r>
              <a:rPr lang="hr-HR" dirty="0" err="1"/>
              <a:t>an</a:t>
            </a:r>
            <a:r>
              <a:rPr lang="hr-HR" dirty="0"/>
              <a:t> </a:t>
            </a:r>
            <a:r>
              <a:rPr lang="hr-HR" dirty="0" err="1"/>
              <a:t>example</a:t>
            </a:r>
            <a:r>
              <a:rPr lang="hr-HR" dirty="0"/>
              <a:t> </a:t>
            </a:r>
            <a:r>
              <a:rPr lang="hr-HR" dirty="0" err="1"/>
              <a:t>of</a:t>
            </a:r>
            <a:r>
              <a:rPr lang="hr-HR" dirty="0"/>
              <a:t> </a:t>
            </a:r>
            <a:r>
              <a:rPr lang="hr-HR" dirty="0" err="1"/>
              <a:t>combining</a:t>
            </a:r>
            <a:r>
              <a:rPr lang="hr-HR" dirty="0"/>
              <a:t> </a:t>
            </a:r>
            <a:r>
              <a:rPr lang="hr-HR" dirty="0" err="1"/>
              <a:t>inventorying</a:t>
            </a:r>
            <a:r>
              <a:rPr lang="hr-HR" dirty="0"/>
              <a:t> </a:t>
            </a:r>
            <a:r>
              <a:rPr lang="hr-HR" dirty="0" err="1"/>
              <a:t>and</a:t>
            </a:r>
            <a:r>
              <a:rPr lang="hr-HR" dirty="0"/>
              <a:t> </a:t>
            </a:r>
            <a:r>
              <a:rPr lang="hr-HR" dirty="0" err="1"/>
              <a:t>archiving</a:t>
            </a:r>
            <a:r>
              <a:rPr lang="hr-HR" dirty="0"/>
              <a:t> </a:t>
            </a:r>
            <a:r>
              <a:rPr lang="hr-HR" dirty="0" err="1"/>
              <a:t>of</a:t>
            </a:r>
            <a:r>
              <a:rPr lang="hr-HR" dirty="0"/>
              <a:t> </a:t>
            </a:r>
            <a:r>
              <a:rPr lang="hr-HR" dirty="0" err="1"/>
              <a:t>tangible</a:t>
            </a:r>
            <a:r>
              <a:rPr lang="hr-HR" dirty="0"/>
              <a:t> </a:t>
            </a:r>
            <a:r>
              <a:rPr lang="hr-HR" dirty="0" err="1"/>
              <a:t>and</a:t>
            </a:r>
            <a:r>
              <a:rPr lang="hr-HR" dirty="0"/>
              <a:t> </a:t>
            </a:r>
            <a:r>
              <a:rPr lang="hr-HR" dirty="0" err="1"/>
              <a:t>intangible</a:t>
            </a:r>
            <a:r>
              <a:rPr lang="hr-HR" dirty="0"/>
              <a:t> </a:t>
            </a:r>
            <a:r>
              <a:rPr lang="hr-HR" dirty="0" err="1"/>
              <a:t>cultural</a:t>
            </a:r>
            <a:r>
              <a:rPr lang="hr-HR" dirty="0"/>
              <a:t> </a:t>
            </a:r>
            <a:r>
              <a:rPr lang="hr-HR" dirty="0" err="1"/>
              <a:t>heritage</a:t>
            </a:r>
            <a:r>
              <a:rPr lang="hr-HR" dirty="0"/>
              <a:t>.</a:t>
            </a:r>
          </a:p>
          <a:p>
            <a:pPr marL="152400" lvl="0" indent="0">
              <a:lnSpc>
                <a:spcPct val="115000"/>
              </a:lnSpc>
              <a:buSzPts val="2800"/>
              <a:buNone/>
            </a:pPr>
            <a:endParaRPr lang="hr-HR" sz="2200" b="1" dirty="0">
              <a:latin typeface="Corbel" panose="020B0503020204020204" pitchFamily="34" charset="0"/>
              <a:ea typeface="Josefin Sans"/>
              <a:cs typeface="Josefin Sans"/>
              <a:sym typeface="Josefin Sans"/>
            </a:endParaRPr>
          </a:p>
          <a:p>
            <a:pPr marL="152400" lvl="0" indent="0">
              <a:lnSpc>
                <a:spcPct val="115000"/>
              </a:lnSpc>
              <a:buSzPts val="2800"/>
              <a:buNone/>
            </a:pPr>
            <a:r>
              <a:rPr lang="hr-HR" sz="2200" b="1" dirty="0" err="1">
                <a:latin typeface="Corbel" panose="020B0503020204020204" pitchFamily="34" charset="0"/>
                <a:ea typeface="Josefin Sans"/>
                <a:cs typeface="Josefin Sans"/>
                <a:sym typeface="Josefin Sans"/>
              </a:rPr>
              <a:t>Along</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with</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objects</a:t>
            </a:r>
            <a:r>
              <a:rPr lang="hr-HR" sz="2200" b="1" dirty="0">
                <a:latin typeface="Corbel" panose="020B0503020204020204" pitchFamily="34" charset="0"/>
                <a:ea typeface="Josefin Sans"/>
                <a:cs typeface="Josefin Sans"/>
                <a:sym typeface="Josefin Sans"/>
              </a:rPr>
              <a:t> a </a:t>
            </a:r>
            <a:r>
              <a:rPr lang="hr-HR" sz="2200" b="1" dirty="0" err="1">
                <a:latin typeface="Corbel" panose="020B0503020204020204" pitchFamily="34" charset="0"/>
                <a:ea typeface="Josefin Sans"/>
                <a:cs typeface="Josefin Sans"/>
                <a:sym typeface="Josefin Sans"/>
              </a:rPr>
              <a:t>collection</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of</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audioand</a:t>
            </a:r>
            <a:r>
              <a:rPr lang="hr-HR" sz="2200" b="1" dirty="0">
                <a:latin typeface="Corbel" panose="020B0503020204020204" pitchFamily="34" charset="0"/>
                <a:ea typeface="Josefin Sans"/>
                <a:cs typeface="Josefin Sans"/>
                <a:sym typeface="Josefin Sans"/>
              </a:rPr>
              <a:t> video </a:t>
            </a:r>
            <a:r>
              <a:rPr lang="hr-HR" sz="2200" b="1" dirty="0" err="1">
                <a:latin typeface="Corbel" panose="020B0503020204020204" pitchFamily="34" charset="0"/>
                <a:ea typeface="Josefin Sans"/>
                <a:cs typeface="Josefin Sans"/>
                <a:sym typeface="Josefin Sans"/>
              </a:rPr>
              <a:t>material</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is</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accessible</a:t>
            </a:r>
            <a:r>
              <a:rPr lang="hr-HR" sz="2200" b="1" dirty="0">
                <a:latin typeface="Corbel" panose="020B0503020204020204" pitchFamily="34" charset="0"/>
                <a:ea typeface="Josefin Sans"/>
                <a:cs typeface="Josefin Sans"/>
                <a:sym typeface="Josefin Sans"/>
              </a:rPr>
              <a:t>.</a:t>
            </a: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pic>
        <p:nvPicPr>
          <p:cNvPr id="3" name="Picture 2">
            <a:extLst>
              <a:ext uri="{FF2B5EF4-FFF2-40B4-BE49-F238E27FC236}">
                <a16:creationId xmlns:a16="http://schemas.microsoft.com/office/drawing/2014/main" id="{AB070838-FED7-4441-93B7-2C91F6044D6D}"/>
              </a:ext>
            </a:extLst>
          </p:cNvPr>
          <p:cNvPicPr>
            <a:picLocks noChangeAspect="1"/>
          </p:cNvPicPr>
          <p:nvPr/>
        </p:nvPicPr>
        <p:blipFill>
          <a:blip r:embed="rId4"/>
          <a:stretch>
            <a:fillRect/>
          </a:stretch>
        </p:blipFill>
        <p:spPr>
          <a:xfrm>
            <a:off x="3188970" y="1824076"/>
            <a:ext cx="9003030" cy="4970423"/>
          </a:xfrm>
          <a:prstGeom prst="rect">
            <a:avLst/>
          </a:prstGeom>
        </p:spPr>
      </p:pic>
    </p:spTree>
    <p:extLst>
      <p:ext uri="{BB962C8B-B14F-4D97-AF65-F5344CB8AC3E}">
        <p14:creationId xmlns:p14="http://schemas.microsoft.com/office/powerpoint/2010/main" val="4204348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ct val="113888"/>
              <a:buNone/>
            </a:pPr>
            <a:r>
              <a:rPr lang="hr-HR" b="1" dirty="0">
                <a:solidFill>
                  <a:schemeClr val="lt1"/>
                </a:solidFill>
              </a:rPr>
              <a:t>KEY CONCEPTS</a:t>
            </a:r>
            <a:endParaRPr b="1" dirty="0">
              <a:solidFill>
                <a:schemeClr val="lt1"/>
              </a:solidFill>
            </a:endParaRPr>
          </a:p>
        </p:txBody>
      </p:sp>
      <p:sp>
        <p:nvSpPr>
          <p:cNvPr id="176" name="Google Shape;176;g23738f4d393_0_414"/>
          <p:cNvSpPr txBox="1">
            <a:spLocks noGrp="1"/>
          </p:cNvSpPr>
          <p:nvPr>
            <p:ph type="body" idx="1"/>
          </p:nvPr>
        </p:nvSpPr>
        <p:spPr>
          <a:xfrm>
            <a:off x="415650" y="1479479"/>
            <a:ext cx="9580175" cy="4682443"/>
          </a:xfrm>
          <a:prstGeom prst="rect">
            <a:avLst/>
          </a:prstGeom>
          <a:noFill/>
          <a:ln>
            <a:noFill/>
          </a:ln>
        </p:spPr>
        <p:txBody>
          <a:bodyPr spcFirstLastPara="1" wrap="square" lIns="121900" tIns="121900" rIns="121900" bIns="121900" anchor="t" anchorCtr="0">
            <a:noAutofit/>
          </a:bodyPr>
          <a:lstStyle/>
          <a:p>
            <a:pPr marL="152400" lvl="0" indent="0" algn="l" rtl="0">
              <a:lnSpc>
                <a:spcPct val="115000"/>
              </a:lnSpc>
              <a:spcBef>
                <a:spcPts val="0"/>
              </a:spcBef>
              <a:spcAft>
                <a:spcPts val="0"/>
              </a:spcAft>
              <a:buSzPts val="2800"/>
              <a:buNone/>
            </a:pPr>
            <a:r>
              <a:rPr lang="hr-HR" sz="2200" b="1" dirty="0" err="1">
                <a:latin typeface="Corbel" panose="020B0503020204020204" pitchFamily="34" charset="0"/>
                <a:ea typeface="Josefin Sans"/>
                <a:cs typeface="Josefin Sans"/>
                <a:sym typeface="Josefin Sans"/>
              </a:rPr>
              <a:t>Inventorying</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process</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of</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identifying</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gathering</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information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and</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listing</a:t>
            </a:r>
            <a:r>
              <a:rPr lang="hr-HR" sz="2200" dirty="0">
                <a:latin typeface="Corbel" panose="020B0503020204020204" pitchFamily="34" charset="0"/>
                <a:ea typeface="Josefin Sans"/>
                <a:cs typeface="Josefin Sans"/>
                <a:sym typeface="Josefin Sans"/>
              </a:rPr>
              <a:t> ICH </a:t>
            </a:r>
            <a:r>
              <a:rPr lang="hr-HR" sz="2200" dirty="0" err="1">
                <a:latin typeface="Corbel" panose="020B0503020204020204" pitchFamily="34" charset="0"/>
                <a:ea typeface="Josefin Sans"/>
                <a:cs typeface="Josefin Sans"/>
                <a:sym typeface="Josefin Sans"/>
              </a:rPr>
              <a:t>with</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view</a:t>
            </a:r>
            <a:r>
              <a:rPr lang="hr-HR" sz="2200" dirty="0">
                <a:latin typeface="Corbel" panose="020B0503020204020204" pitchFamily="34" charset="0"/>
                <a:ea typeface="Josefin Sans"/>
                <a:cs typeface="Josefin Sans"/>
                <a:sym typeface="Josefin Sans"/>
              </a:rPr>
              <a:t> to </a:t>
            </a:r>
            <a:r>
              <a:rPr lang="hr-HR" sz="2200" dirty="0" err="1">
                <a:latin typeface="Corbel" panose="020B0503020204020204" pitchFamily="34" charset="0"/>
                <a:ea typeface="Josefin Sans"/>
                <a:cs typeface="Josefin Sans"/>
                <a:sym typeface="Josefin Sans"/>
              </a:rPr>
              <a:t>safeguarding</a:t>
            </a:r>
            <a:endParaRPr lang="hr-HR" sz="2200" dirty="0">
              <a:latin typeface="Corbel" panose="020B0503020204020204" pitchFamily="34" charset="0"/>
              <a:ea typeface="Josefin Sans"/>
              <a:cs typeface="Josefin Sans"/>
              <a:sym typeface="Josefin Sans"/>
            </a:endParaRPr>
          </a:p>
          <a:p>
            <a:pPr marL="152400" lvl="0" indent="0" algn="l" rtl="0">
              <a:lnSpc>
                <a:spcPct val="115000"/>
              </a:lnSpc>
              <a:spcBef>
                <a:spcPts val="0"/>
              </a:spcBef>
              <a:spcAft>
                <a:spcPts val="0"/>
              </a:spcAft>
              <a:buSzPts val="2800"/>
              <a:buNone/>
            </a:pPr>
            <a:endParaRPr lang="hr-HR" sz="2200" dirty="0">
              <a:latin typeface="Corbel" panose="020B0503020204020204" pitchFamily="34" charset="0"/>
              <a:ea typeface="Josefin Sans"/>
              <a:cs typeface="Josefin Sans"/>
              <a:sym typeface="Josefin Sans"/>
            </a:endParaRPr>
          </a:p>
          <a:p>
            <a:pPr marL="152400" indent="0">
              <a:lnSpc>
                <a:spcPct val="115000"/>
              </a:lnSpc>
              <a:buSzPts val="2800"/>
              <a:buNone/>
            </a:pPr>
            <a:r>
              <a:rPr lang="hr-HR" sz="2200" b="1" dirty="0" err="1">
                <a:latin typeface="Corbel" panose="020B0503020204020204" pitchFamily="34" charset="0"/>
                <a:ea typeface="Josefin Sans"/>
                <a:cs typeface="Josefin Sans"/>
                <a:sym typeface="Josefin Sans"/>
              </a:rPr>
              <a:t>Documenting</a:t>
            </a:r>
            <a:r>
              <a:rPr lang="hr-HR" sz="2200" dirty="0">
                <a:latin typeface="Corbel" panose="020B0503020204020204" pitchFamily="34" charset="0"/>
                <a:ea typeface="Josefin Sans"/>
                <a:cs typeface="Josefin Sans"/>
                <a:sym typeface="Josefin Sans"/>
              </a:rPr>
              <a:t>: a </a:t>
            </a:r>
            <a:r>
              <a:rPr lang="hr-HR" sz="2200" dirty="0" err="1">
                <a:latin typeface="Corbel" panose="020B0503020204020204" pitchFamily="34" charset="0"/>
                <a:ea typeface="Josefin Sans"/>
                <a:cs typeface="Josefin Sans"/>
                <a:sym typeface="Josefin Sans"/>
              </a:rPr>
              <a:t>step</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within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process</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of</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inventorying</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which</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relates</a:t>
            </a:r>
            <a:r>
              <a:rPr lang="hr-HR" sz="2200" dirty="0">
                <a:latin typeface="Corbel" panose="020B0503020204020204" pitchFamily="34" charset="0"/>
                <a:ea typeface="Josefin Sans"/>
                <a:cs typeface="Josefin Sans"/>
                <a:sym typeface="Josefin Sans"/>
              </a:rPr>
              <a:t> to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p>
          <a:p>
            <a:pPr marL="152400" indent="0">
              <a:lnSpc>
                <a:spcPct val="115000"/>
              </a:lnSpc>
              <a:buSzPts val="2800"/>
              <a:buNone/>
            </a:pPr>
            <a:r>
              <a:rPr lang="hr-HR" sz="2200" dirty="0" err="1">
                <a:latin typeface="Corbel" panose="020B0503020204020204" pitchFamily="34" charset="0"/>
                <a:ea typeface="Josefin Sans"/>
                <a:cs typeface="Josefin Sans"/>
                <a:sym typeface="Josefin Sans"/>
              </a:rPr>
              <a:t>process</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of</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recording</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information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about</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an</a:t>
            </a:r>
            <a:r>
              <a:rPr lang="hr-HR" sz="2200" dirty="0">
                <a:latin typeface="Corbel" panose="020B0503020204020204" pitchFamily="34" charset="0"/>
                <a:ea typeface="Josefin Sans"/>
                <a:cs typeface="Josefin Sans"/>
                <a:sym typeface="Josefin Sans"/>
              </a:rPr>
              <a:t> element</a:t>
            </a:r>
          </a:p>
          <a:p>
            <a:pPr marL="152400" indent="0">
              <a:lnSpc>
                <a:spcPct val="115000"/>
              </a:lnSpc>
              <a:buSzPts val="2800"/>
              <a:buNone/>
            </a:pPr>
            <a:endParaRPr lang="hr-HR" sz="2200" dirty="0">
              <a:latin typeface="Corbel" panose="020B0503020204020204" pitchFamily="34" charset="0"/>
              <a:ea typeface="Josefin Sans"/>
              <a:cs typeface="Josefin Sans"/>
              <a:sym typeface="Josefin Sans"/>
            </a:endParaRPr>
          </a:p>
          <a:p>
            <a:pPr marL="152400" lvl="0" indent="0" algn="l" rtl="0">
              <a:lnSpc>
                <a:spcPct val="115000"/>
              </a:lnSpc>
              <a:spcBef>
                <a:spcPts val="0"/>
              </a:spcBef>
              <a:spcAft>
                <a:spcPts val="0"/>
              </a:spcAft>
              <a:buSzPts val="2800"/>
              <a:buNone/>
            </a:pPr>
            <a:r>
              <a:rPr lang="hr-HR" sz="2200" b="1" dirty="0" err="1">
                <a:latin typeface="Corbel" panose="020B0503020204020204" pitchFamily="34" charset="0"/>
                <a:ea typeface="Josefin Sans"/>
                <a:cs typeface="Josefin Sans"/>
                <a:sym typeface="Josefin Sans"/>
              </a:rPr>
              <a:t>Archiving</a:t>
            </a:r>
            <a:r>
              <a:rPr lang="hr-HR" sz="2200" dirty="0">
                <a:latin typeface="Corbel" panose="020B0503020204020204" pitchFamily="34" charset="0"/>
                <a:ea typeface="Josefin Sans"/>
                <a:cs typeface="Josefin Sans"/>
                <a:sym typeface="Josefin Sans"/>
              </a:rPr>
              <a:t>: a </a:t>
            </a:r>
            <a:r>
              <a:rPr lang="hr-HR" sz="2200" dirty="0" err="1">
                <a:latin typeface="Corbel" panose="020B0503020204020204" pitchFamily="34" charset="0"/>
                <a:ea typeface="Josefin Sans"/>
                <a:cs typeface="Josefin Sans"/>
                <a:sym typeface="Josefin Sans"/>
              </a:rPr>
              <a:t>step</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within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process</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of</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inventorying</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which</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relates</a:t>
            </a:r>
            <a:r>
              <a:rPr lang="hr-HR" sz="2200" dirty="0">
                <a:latin typeface="Corbel" panose="020B0503020204020204" pitchFamily="34" charset="0"/>
                <a:ea typeface="Josefin Sans"/>
                <a:cs typeface="Josefin Sans"/>
                <a:sym typeface="Josefin Sans"/>
              </a:rPr>
              <a:t> to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storing</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of</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recorded</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material</a:t>
            </a:r>
            <a:r>
              <a:rPr lang="hr-HR" sz="2200" dirty="0">
                <a:latin typeface="Corbel" panose="020B0503020204020204" pitchFamily="34" charset="0"/>
                <a:ea typeface="Josefin Sans"/>
                <a:cs typeface="Josefin Sans"/>
                <a:sym typeface="Josefin Sans"/>
              </a:rPr>
              <a:t> (notes, audio </a:t>
            </a:r>
            <a:r>
              <a:rPr lang="hr-HR" sz="2200" dirty="0" err="1">
                <a:latin typeface="Corbel" panose="020B0503020204020204" pitchFamily="34" charset="0"/>
                <a:ea typeface="Josefin Sans"/>
                <a:cs typeface="Josefin Sans"/>
                <a:sym typeface="Josefin Sans"/>
              </a:rPr>
              <a:t>and</a:t>
            </a:r>
            <a:r>
              <a:rPr lang="hr-HR" sz="2200" dirty="0">
                <a:latin typeface="Corbel" panose="020B0503020204020204" pitchFamily="34" charset="0"/>
                <a:ea typeface="Josefin Sans"/>
                <a:cs typeface="Josefin Sans"/>
                <a:sym typeface="Josefin Sans"/>
              </a:rPr>
              <a:t> video </a:t>
            </a:r>
            <a:r>
              <a:rPr lang="hr-HR" sz="2200" dirty="0" err="1">
                <a:latin typeface="Corbel" panose="020B0503020204020204" pitchFamily="34" charset="0"/>
                <a:ea typeface="Josefin Sans"/>
                <a:cs typeface="Josefin Sans"/>
                <a:sym typeface="Josefin Sans"/>
              </a:rPr>
              <a:t>recording</a:t>
            </a:r>
            <a:r>
              <a:rPr lang="hr-HR" sz="2200" dirty="0">
                <a:latin typeface="Corbel" panose="020B0503020204020204" pitchFamily="34" charset="0"/>
                <a:ea typeface="Josefin Sans"/>
                <a:cs typeface="Josefin Sans"/>
                <a:sym typeface="Josefin Sans"/>
              </a:rPr>
              <a:t>)</a:t>
            </a:r>
          </a:p>
          <a:p>
            <a:pPr marL="152400" lvl="0" indent="0" algn="l" rtl="0">
              <a:lnSpc>
                <a:spcPct val="115000"/>
              </a:lnSpc>
              <a:spcBef>
                <a:spcPts val="0"/>
              </a:spcBef>
              <a:spcAft>
                <a:spcPts val="0"/>
              </a:spcAft>
              <a:buSzPts val="2800"/>
              <a:buNone/>
            </a:pPr>
            <a:endParaRPr lang="hr-HR" sz="2200" dirty="0">
              <a:latin typeface="Corbel" panose="020B0503020204020204" pitchFamily="34" charset="0"/>
              <a:ea typeface="Josefin Sans"/>
              <a:cs typeface="Josefin Sans"/>
              <a:sym typeface="Josefin Sans"/>
            </a:endParaRPr>
          </a:p>
          <a:p>
            <a:pPr marL="152400" lvl="0" indent="0">
              <a:lnSpc>
                <a:spcPct val="115000"/>
              </a:lnSpc>
              <a:buSzPts val="2800"/>
              <a:buNone/>
            </a:pPr>
            <a:r>
              <a:rPr lang="hr-HR" sz="2200" b="1" dirty="0">
                <a:latin typeface="Corbel" panose="020B0503020204020204" pitchFamily="34" charset="0"/>
                <a:ea typeface="Josefin Sans"/>
                <a:cs typeface="Josefin Sans"/>
                <a:sym typeface="Josefin Sans"/>
              </a:rPr>
              <a:t>Meta data (</a:t>
            </a:r>
            <a:r>
              <a:rPr lang="hr-HR" sz="2200" b="1" dirty="0" err="1">
                <a:latin typeface="Corbel" panose="020B0503020204020204" pitchFamily="34" charset="0"/>
                <a:ea typeface="Josefin Sans"/>
                <a:cs typeface="Josefin Sans"/>
                <a:sym typeface="Josefin Sans"/>
              </a:rPr>
              <a:t>administrative</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and</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descriptive</a:t>
            </a:r>
            <a:r>
              <a:rPr lang="hr-HR" sz="2200" b="1" dirty="0">
                <a:latin typeface="Corbel" panose="020B0503020204020204" pitchFamily="34" charset="0"/>
                <a:ea typeface="Josefin Sans"/>
                <a:cs typeface="Josefin Sans"/>
                <a:sym typeface="Josefin Sans"/>
              </a:rPr>
              <a:t>)</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information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about</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information</a:t>
            </a:r>
            <a:r>
              <a:rPr lang="hr-HR" sz="2200" dirty="0">
                <a:latin typeface="Corbel" panose="020B0503020204020204" pitchFamily="34" charset="0"/>
                <a:ea typeface="Josefin Sans"/>
                <a:cs typeface="Josefin Sans"/>
                <a:sym typeface="Josefin Sans"/>
              </a:rPr>
              <a:t>’ </a:t>
            </a:r>
            <a:r>
              <a:rPr lang="hr-HR" dirty="0" err="1"/>
              <a:t>information</a:t>
            </a:r>
            <a:r>
              <a:rPr lang="hr-HR" dirty="0"/>
              <a:t> </a:t>
            </a:r>
            <a:r>
              <a:rPr lang="hr-HR" dirty="0" err="1"/>
              <a:t>about</a:t>
            </a:r>
            <a:r>
              <a:rPr lang="hr-HR" dirty="0"/>
              <a:t> </a:t>
            </a:r>
            <a:r>
              <a:rPr lang="hr-HR" dirty="0" err="1"/>
              <a:t>the</a:t>
            </a:r>
            <a:r>
              <a:rPr lang="hr-HR" dirty="0"/>
              <a:t> </a:t>
            </a:r>
            <a:r>
              <a:rPr lang="hr-HR" dirty="0" err="1"/>
              <a:t>content</a:t>
            </a:r>
            <a:r>
              <a:rPr lang="hr-HR" dirty="0"/>
              <a:t> </a:t>
            </a:r>
            <a:r>
              <a:rPr lang="hr-HR" dirty="0" err="1"/>
              <a:t>that</a:t>
            </a:r>
            <a:r>
              <a:rPr lang="hr-HR" dirty="0"/>
              <a:t> </a:t>
            </a:r>
            <a:r>
              <a:rPr lang="hr-HR" dirty="0" err="1"/>
              <a:t>is</a:t>
            </a:r>
            <a:r>
              <a:rPr lang="hr-HR" dirty="0"/>
              <a:t> </a:t>
            </a:r>
            <a:r>
              <a:rPr lang="hr-HR" dirty="0" err="1"/>
              <a:t>collected</a:t>
            </a:r>
            <a:r>
              <a:rPr lang="hr-HR" dirty="0"/>
              <a:t> on a </a:t>
            </a:r>
            <a:r>
              <a:rPr lang="hr-HR" dirty="0" err="1"/>
              <a:t>source</a:t>
            </a:r>
            <a:r>
              <a:rPr lang="hr-HR" dirty="0"/>
              <a:t> to </a:t>
            </a:r>
            <a:r>
              <a:rPr lang="hr-HR" dirty="0" err="1"/>
              <a:t>help</a:t>
            </a:r>
            <a:r>
              <a:rPr lang="hr-HR" dirty="0"/>
              <a:t> </a:t>
            </a:r>
            <a:r>
              <a:rPr lang="hr-HR" dirty="0" err="1"/>
              <a:t>cite</a:t>
            </a:r>
            <a:r>
              <a:rPr lang="hr-HR" dirty="0"/>
              <a:t> </a:t>
            </a:r>
            <a:r>
              <a:rPr lang="hr-HR" dirty="0" err="1"/>
              <a:t>the</a:t>
            </a:r>
            <a:r>
              <a:rPr lang="hr-HR" dirty="0"/>
              <a:t> </a:t>
            </a:r>
            <a:r>
              <a:rPr lang="hr-HR" dirty="0" err="1"/>
              <a:t>source</a:t>
            </a:r>
            <a:r>
              <a:rPr lang="hr-HR" dirty="0"/>
              <a:t> </a:t>
            </a:r>
            <a:r>
              <a:rPr lang="hr-HR" dirty="0" err="1"/>
              <a:t>and</a:t>
            </a:r>
            <a:r>
              <a:rPr lang="hr-HR" dirty="0"/>
              <a:t> to </a:t>
            </a:r>
            <a:r>
              <a:rPr lang="hr-HR" dirty="0" err="1"/>
              <a:t>later</a:t>
            </a:r>
            <a:r>
              <a:rPr lang="hr-HR" dirty="0"/>
              <a:t> </a:t>
            </a:r>
            <a:r>
              <a:rPr lang="hr-HR" dirty="0" err="1"/>
              <a:t>create</a:t>
            </a:r>
            <a:r>
              <a:rPr lang="hr-HR" dirty="0"/>
              <a:t> a </a:t>
            </a:r>
            <a:r>
              <a:rPr lang="hr-HR" dirty="0" err="1"/>
              <a:t>finding</a:t>
            </a:r>
            <a:r>
              <a:rPr lang="hr-HR" dirty="0"/>
              <a:t> </a:t>
            </a:r>
            <a:r>
              <a:rPr lang="hr-HR" dirty="0" err="1"/>
              <a:t>aid</a:t>
            </a:r>
            <a:endParaRPr sz="2200"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b="1" dirty="0" err="1">
                <a:solidFill>
                  <a:schemeClr val="lt1"/>
                </a:solidFill>
              </a:rPr>
              <a:t>Virtual</a:t>
            </a:r>
            <a:r>
              <a:rPr lang="hr-HR" sz="3000" b="1" dirty="0">
                <a:solidFill>
                  <a:schemeClr val="lt1"/>
                </a:solidFill>
              </a:rPr>
              <a:t> </a:t>
            </a:r>
            <a:r>
              <a:rPr lang="hr-HR" sz="3000" b="1" dirty="0" err="1">
                <a:solidFill>
                  <a:schemeClr val="lt1"/>
                </a:solidFill>
              </a:rPr>
              <a:t>museum</a:t>
            </a:r>
            <a:r>
              <a:rPr lang="hr-HR" sz="3000" b="1" dirty="0">
                <a:solidFill>
                  <a:schemeClr val="lt1"/>
                </a:solidFill>
              </a:rPr>
              <a:t> Mala barka </a:t>
            </a:r>
            <a:endParaRPr sz="3000" b="1" dirty="0">
              <a:solidFill>
                <a:schemeClr val="lt1"/>
              </a:solidFill>
            </a:endParaRPr>
          </a:p>
        </p:txBody>
      </p:sp>
      <p:sp>
        <p:nvSpPr>
          <p:cNvPr id="176" name="Google Shape;176;g23738f4d393_0_414"/>
          <p:cNvSpPr txBox="1">
            <a:spLocks noGrp="1"/>
          </p:cNvSpPr>
          <p:nvPr>
            <p:ph type="body" idx="1"/>
          </p:nvPr>
        </p:nvSpPr>
        <p:spPr>
          <a:xfrm>
            <a:off x="502919" y="1543050"/>
            <a:ext cx="10629901" cy="5017770"/>
          </a:xfrm>
          <a:prstGeom prst="rect">
            <a:avLst/>
          </a:prstGeom>
          <a:noFill/>
          <a:ln>
            <a:noFill/>
          </a:ln>
        </p:spPr>
        <p:txBody>
          <a:bodyPr spcFirstLastPara="1" wrap="square" lIns="121900" tIns="121900" rIns="121900" bIns="121900" anchor="t" anchorCtr="0">
            <a:noAutofit/>
          </a:bodyPr>
          <a:lstStyle/>
          <a:p>
            <a:pPr marL="152400" lvl="0" indent="0">
              <a:lnSpc>
                <a:spcPct val="115000"/>
              </a:lnSpc>
              <a:buSzPts val="2800"/>
              <a:buNone/>
            </a:pPr>
            <a:r>
              <a:rPr lang="hr-HR" dirty="0"/>
              <a:t>Muzej Mala barka </a:t>
            </a:r>
            <a:r>
              <a:rPr lang="hr-HR" dirty="0" err="1"/>
              <a:t>is</a:t>
            </a:r>
            <a:r>
              <a:rPr lang="hr-HR" dirty="0"/>
              <a:t> a </a:t>
            </a:r>
            <a:r>
              <a:rPr lang="hr-HR" dirty="0" err="1"/>
              <a:t>virtual</a:t>
            </a:r>
            <a:r>
              <a:rPr lang="hr-HR" dirty="0"/>
              <a:t> </a:t>
            </a:r>
            <a:r>
              <a:rPr lang="hr-HR" dirty="0" err="1"/>
              <a:t>museum</a:t>
            </a:r>
            <a:r>
              <a:rPr lang="hr-HR" dirty="0"/>
              <a:t> </a:t>
            </a:r>
            <a:r>
              <a:rPr lang="hr-HR" dirty="0" err="1"/>
              <a:t>of</a:t>
            </a:r>
            <a:r>
              <a:rPr lang="hr-HR" dirty="0"/>
              <a:t> </a:t>
            </a:r>
            <a:r>
              <a:rPr lang="hr-HR" dirty="0" err="1"/>
              <a:t>maritime</a:t>
            </a:r>
            <a:r>
              <a:rPr lang="hr-HR" dirty="0"/>
              <a:t> </a:t>
            </a:r>
            <a:r>
              <a:rPr lang="hr-HR" dirty="0" err="1"/>
              <a:t>heritage</a:t>
            </a:r>
            <a:r>
              <a:rPr lang="hr-HR" dirty="0"/>
              <a:t> </a:t>
            </a:r>
            <a:r>
              <a:rPr lang="hr-HR" dirty="0" err="1"/>
              <a:t>of</a:t>
            </a:r>
            <a:r>
              <a:rPr lang="hr-HR" dirty="0"/>
              <a:t> </a:t>
            </a:r>
            <a:r>
              <a:rPr lang="hr-HR" dirty="0" err="1"/>
              <a:t>the</a:t>
            </a:r>
            <a:r>
              <a:rPr lang="hr-HR" dirty="0"/>
              <a:t> </a:t>
            </a:r>
            <a:r>
              <a:rPr lang="hr-HR" dirty="0" err="1"/>
              <a:t>northern</a:t>
            </a:r>
            <a:r>
              <a:rPr lang="hr-HR" dirty="0"/>
              <a:t> Adriatic </a:t>
            </a:r>
            <a:r>
              <a:rPr lang="hr-HR" dirty="0" err="1"/>
              <a:t>including</a:t>
            </a:r>
            <a:r>
              <a:rPr lang="hr-HR" dirty="0"/>
              <a:t> </a:t>
            </a:r>
            <a:r>
              <a:rPr lang="hr-HR" dirty="0" err="1"/>
              <a:t>Slovenian</a:t>
            </a:r>
            <a:r>
              <a:rPr lang="hr-HR" dirty="0"/>
              <a:t> </a:t>
            </a:r>
            <a:r>
              <a:rPr lang="hr-HR" dirty="0" err="1"/>
              <a:t>Littoral</a:t>
            </a:r>
            <a:r>
              <a:rPr lang="hr-HR" dirty="0"/>
              <a:t>, </a:t>
            </a:r>
            <a:r>
              <a:rPr lang="hr-HR" dirty="0" err="1"/>
              <a:t>Istria</a:t>
            </a:r>
            <a:r>
              <a:rPr lang="hr-HR" dirty="0"/>
              <a:t> </a:t>
            </a:r>
            <a:r>
              <a:rPr lang="hr-HR" dirty="0" err="1"/>
              <a:t>and</a:t>
            </a:r>
            <a:r>
              <a:rPr lang="hr-HR" dirty="0"/>
              <a:t> Kvarner </a:t>
            </a:r>
            <a:r>
              <a:rPr lang="hr-HR" dirty="0" err="1"/>
              <a:t>in</a:t>
            </a:r>
            <a:r>
              <a:rPr lang="hr-HR" dirty="0"/>
              <a:t> Croatia </a:t>
            </a:r>
            <a:r>
              <a:rPr lang="hr-HR" dirty="0" err="1"/>
              <a:t>and</a:t>
            </a:r>
            <a:r>
              <a:rPr lang="hr-HR" dirty="0"/>
              <a:t> </a:t>
            </a:r>
            <a:r>
              <a:rPr lang="hr-HR" dirty="0" err="1"/>
              <a:t>it</a:t>
            </a:r>
            <a:r>
              <a:rPr lang="hr-HR" dirty="0"/>
              <a:t> </a:t>
            </a:r>
            <a:r>
              <a:rPr lang="hr-HR" dirty="0" err="1"/>
              <a:t>was</a:t>
            </a:r>
            <a:r>
              <a:rPr lang="hr-HR" dirty="0"/>
              <a:t> </a:t>
            </a:r>
            <a:r>
              <a:rPr lang="hr-HR" dirty="0" err="1"/>
              <a:t>created</a:t>
            </a:r>
            <a:r>
              <a:rPr lang="hr-HR" dirty="0"/>
              <a:t> </a:t>
            </a:r>
            <a:r>
              <a:rPr lang="hr-HR" dirty="0" err="1"/>
              <a:t>within</a:t>
            </a:r>
            <a:r>
              <a:rPr lang="hr-HR" dirty="0"/>
              <a:t> </a:t>
            </a:r>
            <a:r>
              <a:rPr lang="hr-HR" dirty="0" err="1"/>
              <a:t>the</a:t>
            </a:r>
            <a:r>
              <a:rPr lang="hr-HR" dirty="0"/>
              <a:t> EU </a:t>
            </a:r>
            <a:r>
              <a:rPr lang="hr-HR" dirty="0" err="1"/>
              <a:t>interreg</a:t>
            </a:r>
            <a:r>
              <a:rPr lang="hr-HR" dirty="0"/>
              <a:t> </a:t>
            </a:r>
            <a:r>
              <a:rPr lang="hr-HR" dirty="0" err="1"/>
              <a:t>project</a:t>
            </a:r>
            <a:r>
              <a:rPr lang="hr-HR" dirty="0"/>
              <a:t> Mala barka 2. </a:t>
            </a:r>
            <a:r>
              <a:rPr lang="hr-HR" dirty="0" err="1"/>
              <a:t>The</a:t>
            </a:r>
            <a:r>
              <a:rPr lang="hr-HR" dirty="0"/>
              <a:t> </a:t>
            </a:r>
            <a:r>
              <a:rPr lang="hr-HR" dirty="0" err="1"/>
              <a:t>purpose</a:t>
            </a:r>
            <a:r>
              <a:rPr lang="hr-HR" dirty="0"/>
              <a:t> </a:t>
            </a:r>
            <a:r>
              <a:rPr lang="hr-HR" dirty="0" err="1"/>
              <a:t>of</a:t>
            </a:r>
            <a:r>
              <a:rPr lang="hr-HR" dirty="0"/>
              <a:t> </a:t>
            </a:r>
            <a:r>
              <a:rPr lang="hr-HR" dirty="0" err="1"/>
              <a:t>the</a:t>
            </a:r>
            <a:r>
              <a:rPr lang="hr-HR" dirty="0"/>
              <a:t> </a:t>
            </a:r>
            <a:r>
              <a:rPr lang="hr-HR" dirty="0" err="1"/>
              <a:t>virtual</a:t>
            </a:r>
            <a:r>
              <a:rPr lang="hr-HR" dirty="0"/>
              <a:t> </a:t>
            </a:r>
            <a:r>
              <a:rPr lang="hr-HR" dirty="0" err="1"/>
              <a:t>museum</a:t>
            </a:r>
            <a:r>
              <a:rPr lang="hr-HR" dirty="0"/>
              <a:t> Mala barka </a:t>
            </a:r>
            <a:r>
              <a:rPr lang="hr-HR" dirty="0" err="1"/>
              <a:t>is</a:t>
            </a:r>
            <a:r>
              <a:rPr lang="hr-HR" dirty="0"/>
              <a:t> to </a:t>
            </a:r>
            <a:r>
              <a:rPr lang="hr-HR" dirty="0" err="1"/>
              <a:t>enable</a:t>
            </a:r>
            <a:r>
              <a:rPr lang="hr-HR" dirty="0"/>
              <a:t> a </a:t>
            </a:r>
            <a:r>
              <a:rPr lang="hr-HR" dirty="0" err="1"/>
              <a:t>virtual</a:t>
            </a:r>
            <a:r>
              <a:rPr lang="hr-HR" dirty="0"/>
              <a:t> </a:t>
            </a:r>
            <a:r>
              <a:rPr lang="hr-HR" dirty="0" err="1"/>
              <a:t>walking</a:t>
            </a:r>
            <a:r>
              <a:rPr lang="hr-HR" dirty="0"/>
              <a:t> </a:t>
            </a:r>
            <a:r>
              <a:rPr lang="hr-HR" dirty="0" err="1"/>
              <a:t>tour</a:t>
            </a:r>
            <a:r>
              <a:rPr lang="hr-HR" dirty="0"/>
              <a:t> </a:t>
            </a:r>
            <a:r>
              <a:rPr lang="hr-HR" dirty="0" err="1"/>
              <a:t>through</a:t>
            </a:r>
            <a:r>
              <a:rPr lang="hr-HR" dirty="0"/>
              <a:t> </a:t>
            </a:r>
            <a:r>
              <a:rPr lang="hr-HR" dirty="0" err="1"/>
              <a:t>this</a:t>
            </a:r>
            <a:r>
              <a:rPr lang="hr-HR" dirty="0"/>
              <a:t> </a:t>
            </a:r>
            <a:r>
              <a:rPr lang="hr-HR" dirty="0" err="1"/>
              <a:t>cross-border</a:t>
            </a:r>
            <a:r>
              <a:rPr lang="hr-HR" dirty="0"/>
              <a:t> </a:t>
            </a:r>
            <a:r>
              <a:rPr lang="hr-HR" dirty="0" err="1"/>
              <a:t>area</a:t>
            </a:r>
            <a:r>
              <a:rPr lang="hr-HR" dirty="0"/>
              <a:t> to </a:t>
            </a:r>
            <a:r>
              <a:rPr lang="hr-HR" dirty="0" err="1"/>
              <a:t>learn</a:t>
            </a:r>
            <a:r>
              <a:rPr lang="hr-HR" dirty="0"/>
              <a:t> </a:t>
            </a:r>
            <a:r>
              <a:rPr lang="hr-HR" dirty="0" err="1"/>
              <a:t>about</a:t>
            </a:r>
            <a:r>
              <a:rPr lang="hr-HR" dirty="0"/>
              <a:t> </a:t>
            </a:r>
            <a:r>
              <a:rPr lang="hr-HR" dirty="0" err="1"/>
              <a:t>rich</a:t>
            </a:r>
            <a:r>
              <a:rPr lang="hr-HR" dirty="0"/>
              <a:t> </a:t>
            </a:r>
            <a:r>
              <a:rPr lang="hr-HR" dirty="0" err="1"/>
              <a:t>maritime</a:t>
            </a:r>
            <a:r>
              <a:rPr lang="hr-HR" dirty="0"/>
              <a:t> </a:t>
            </a:r>
            <a:r>
              <a:rPr lang="hr-HR" dirty="0" err="1"/>
              <a:t>heritage</a:t>
            </a:r>
            <a:r>
              <a:rPr lang="hr-HR" dirty="0"/>
              <a:t> </a:t>
            </a:r>
            <a:r>
              <a:rPr lang="hr-HR" dirty="0" err="1"/>
              <a:t>that</a:t>
            </a:r>
            <a:r>
              <a:rPr lang="hr-HR" dirty="0"/>
              <a:t> </a:t>
            </a:r>
            <a:r>
              <a:rPr lang="hr-HR" dirty="0" err="1"/>
              <a:t>is</a:t>
            </a:r>
            <a:r>
              <a:rPr lang="hr-HR" dirty="0"/>
              <a:t> </a:t>
            </a:r>
            <a:r>
              <a:rPr lang="hr-HR" dirty="0" err="1"/>
              <a:t>an</a:t>
            </a:r>
            <a:r>
              <a:rPr lang="hr-HR" dirty="0"/>
              <a:t> </a:t>
            </a:r>
            <a:r>
              <a:rPr lang="hr-HR" dirty="0" err="1"/>
              <a:t>important</a:t>
            </a:r>
            <a:r>
              <a:rPr lang="hr-HR" dirty="0"/>
              <a:t> </a:t>
            </a:r>
            <a:r>
              <a:rPr lang="hr-HR" dirty="0" err="1"/>
              <a:t>part</a:t>
            </a:r>
            <a:r>
              <a:rPr lang="hr-HR" dirty="0"/>
              <a:t> </a:t>
            </a:r>
            <a:r>
              <a:rPr lang="hr-HR" dirty="0" err="1"/>
              <a:t>of</a:t>
            </a:r>
            <a:r>
              <a:rPr lang="hr-HR" dirty="0"/>
              <a:t> </a:t>
            </a:r>
            <a:r>
              <a:rPr lang="hr-HR" dirty="0" err="1"/>
              <a:t>the</a:t>
            </a:r>
            <a:r>
              <a:rPr lang="hr-HR" dirty="0"/>
              <a:t> </a:t>
            </a:r>
            <a:r>
              <a:rPr lang="hr-HR" dirty="0" err="1"/>
              <a:t>local</a:t>
            </a:r>
            <a:r>
              <a:rPr lang="hr-HR" dirty="0"/>
              <a:t> </a:t>
            </a:r>
            <a:r>
              <a:rPr lang="hr-HR" dirty="0" err="1"/>
              <a:t>identity</a:t>
            </a:r>
            <a:r>
              <a:rPr lang="hr-HR" dirty="0"/>
              <a:t>. </a:t>
            </a:r>
            <a:r>
              <a:rPr lang="hr-HR" dirty="0" err="1"/>
              <a:t>Maritime</a:t>
            </a:r>
            <a:r>
              <a:rPr lang="hr-HR" dirty="0"/>
              <a:t> </a:t>
            </a:r>
            <a:r>
              <a:rPr lang="hr-HR" dirty="0" err="1"/>
              <a:t>heritage</a:t>
            </a:r>
            <a:r>
              <a:rPr lang="hr-HR" dirty="0"/>
              <a:t> </a:t>
            </a:r>
            <a:r>
              <a:rPr lang="hr-HR" dirty="0" err="1"/>
              <a:t>in</a:t>
            </a:r>
            <a:r>
              <a:rPr lang="hr-HR" dirty="0"/>
              <a:t> </a:t>
            </a:r>
            <a:r>
              <a:rPr lang="hr-HR" dirty="0" err="1"/>
              <a:t>the</a:t>
            </a:r>
            <a:r>
              <a:rPr lang="hr-HR" dirty="0"/>
              <a:t> </a:t>
            </a:r>
            <a:r>
              <a:rPr lang="hr-HR" dirty="0" err="1"/>
              <a:t>virtual</a:t>
            </a:r>
            <a:r>
              <a:rPr lang="hr-HR" dirty="0"/>
              <a:t> </a:t>
            </a:r>
            <a:r>
              <a:rPr lang="hr-HR" dirty="0" err="1"/>
              <a:t>museum</a:t>
            </a:r>
            <a:r>
              <a:rPr lang="hr-HR" dirty="0"/>
              <a:t> Mala barka </a:t>
            </a:r>
            <a:r>
              <a:rPr lang="hr-HR" dirty="0" err="1"/>
              <a:t>has</a:t>
            </a:r>
            <a:r>
              <a:rPr lang="hr-HR" dirty="0"/>
              <a:t> </a:t>
            </a:r>
            <a:r>
              <a:rPr lang="hr-HR" dirty="0" err="1"/>
              <a:t>been</a:t>
            </a:r>
            <a:r>
              <a:rPr lang="hr-HR" dirty="0"/>
              <a:t> </a:t>
            </a:r>
            <a:r>
              <a:rPr lang="hr-HR" dirty="0" err="1"/>
              <a:t>presented</a:t>
            </a:r>
            <a:r>
              <a:rPr lang="hr-HR" dirty="0"/>
              <a:t> </a:t>
            </a:r>
            <a:r>
              <a:rPr lang="hr-HR" dirty="0" err="1"/>
              <a:t>through</a:t>
            </a:r>
            <a:r>
              <a:rPr lang="hr-HR" dirty="0"/>
              <a:t> </a:t>
            </a:r>
            <a:r>
              <a:rPr lang="hr-HR" dirty="0" err="1"/>
              <a:t>several</a:t>
            </a:r>
            <a:r>
              <a:rPr lang="hr-HR" dirty="0"/>
              <a:t> </a:t>
            </a:r>
            <a:r>
              <a:rPr lang="hr-HR" dirty="0" err="1"/>
              <a:t>categories</a:t>
            </a:r>
            <a:r>
              <a:rPr lang="hr-HR" dirty="0"/>
              <a:t>: </a:t>
            </a:r>
            <a:r>
              <a:rPr lang="hr-HR" dirty="0" err="1"/>
              <a:t>architecture</a:t>
            </a:r>
            <a:r>
              <a:rPr lang="hr-HR" dirty="0"/>
              <a:t> </a:t>
            </a:r>
            <a:r>
              <a:rPr lang="hr-HR" dirty="0" err="1"/>
              <a:t>related</a:t>
            </a:r>
            <a:r>
              <a:rPr lang="hr-HR" dirty="0"/>
              <a:t> to </a:t>
            </a:r>
            <a:r>
              <a:rPr lang="hr-HR" dirty="0" err="1"/>
              <a:t>the</a:t>
            </a:r>
            <a:r>
              <a:rPr lang="hr-HR" dirty="0"/>
              <a:t> </a:t>
            </a:r>
            <a:r>
              <a:rPr lang="hr-HR" dirty="0" err="1"/>
              <a:t>maritime</a:t>
            </a:r>
            <a:r>
              <a:rPr lang="hr-HR" dirty="0"/>
              <a:t> </a:t>
            </a:r>
            <a:r>
              <a:rPr lang="hr-HR" dirty="0" err="1"/>
              <a:t>heritage</a:t>
            </a:r>
            <a:r>
              <a:rPr lang="hr-HR" dirty="0"/>
              <a:t>, </a:t>
            </a:r>
            <a:r>
              <a:rPr lang="hr-HR" dirty="0" err="1"/>
              <a:t>objects</a:t>
            </a:r>
            <a:r>
              <a:rPr lang="hr-HR" dirty="0"/>
              <a:t> </a:t>
            </a:r>
            <a:r>
              <a:rPr lang="hr-HR" dirty="0" err="1"/>
              <a:t>of</a:t>
            </a:r>
            <a:r>
              <a:rPr lang="hr-HR" dirty="0"/>
              <a:t> </a:t>
            </a:r>
            <a:r>
              <a:rPr lang="hr-HR" dirty="0" err="1"/>
              <a:t>maritime</a:t>
            </a:r>
            <a:r>
              <a:rPr lang="hr-HR" dirty="0"/>
              <a:t> </a:t>
            </a:r>
            <a:r>
              <a:rPr lang="hr-HR" dirty="0" err="1"/>
              <a:t>signalization</a:t>
            </a:r>
            <a:r>
              <a:rPr lang="hr-HR" dirty="0"/>
              <a:t>, </a:t>
            </a:r>
            <a:r>
              <a:rPr lang="hr-HR" dirty="0" err="1"/>
              <a:t>museums</a:t>
            </a:r>
            <a:r>
              <a:rPr lang="hr-HR" dirty="0"/>
              <a:t>, </a:t>
            </a:r>
            <a:r>
              <a:rPr lang="hr-HR" dirty="0" err="1"/>
              <a:t>interpretation</a:t>
            </a:r>
            <a:r>
              <a:rPr lang="hr-HR" dirty="0"/>
              <a:t> </a:t>
            </a:r>
            <a:r>
              <a:rPr lang="hr-HR" dirty="0" err="1"/>
              <a:t>centres</a:t>
            </a:r>
            <a:r>
              <a:rPr lang="hr-HR" dirty="0"/>
              <a:t>, </a:t>
            </a:r>
            <a:r>
              <a:rPr lang="hr-HR" dirty="0" err="1"/>
              <a:t>collections</a:t>
            </a:r>
            <a:r>
              <a:rPr lang="hr-HR" dirty="0"/>
              <a:t> </a:t>
            </a:r>
            <a:r>
              <a:rPr lang="hr-HR" dirty="0" err="1"/>
              <a:t>and</a:t>
            </a:r>
            <a:r>
              <a:rPr lang="hr-HR" dirty="0"/>
              <a:t> </a:t>
            </a:r>
            <a:r>
              <a:rPr lang="hr-HR" dirty="0" err="1"/>
              <a:t>visitor</a:t>
            </a:r>
            <a:r>
              <a:rPr lang="hr-HR" dirty="0"/>
              <a:t> </a:t>
            </a:r>
            <a:r>
              <a:rPr lang="hr-HR" dirty="0" err="1"/>
              <a:t>centres</a:t>
            </a:r>
            <a:r>
              <a:rPr lang="hr-HR" dirty="0"/>
              <a:t>, </a:t>
            </a:r>
            <a:r>
              <a:rPr lang="hr-HR" dirty="0" err="1"/>
              <a:t>monuments</a:t>
            </a:r>
            <a:r>
              <a:rPr lang="hr-HR" dirty="0"/>
              <a:t> </a:t>
            </a:r>
            <a:r>
              <a:rPr lang="hr-HR" dirty="0" err="1"/>
              <a:t>and</a:t>
            </a:r>
            <a:r>
              <a:rPr lang="hr-HR" dirty="0"/>
              <a:t> </a:t>
            </a:r>
            <a:r>
              <a:rPr lang="hr-HR" dirty="0" err="1"/>
              <a:t>memorial</a:t>
            </a:r>
            <a:r>
              <a:rPr lang="hr-HR" dirty="0"/>
              <a:t> </a:t>
            </a:r>
            <a:r>
              <a:rPr lang="hr-HR" dirty="0" err="1"/>
              <a:t>plaques</a:t>
            </a:r>
            <a:r>
              <a:rPr lang="hr-HR" dirty="0"/>
              <a:t> </a:t>
            </a:r>
            <a:r>
              <a:rPr lang="hr-HR" dirty="0" err="1"/>
              <a:t>with</a:t>
            </a:r>
            <a:r>
              <a:rPr lang="hr-HR" dirty="0"/>
              <a:t> </a:t>
            </a:r>
            <a:r>
              <a:rPr lang="hr-HR" dirty="0" err="1"/>
              <a:t>maritime</a:t>
            </a:r>
            <a:r>
              <a:rPr lang="hr-HR" dirty="0"/>
              <a:t> </a:t>
            </a:r>
            <a:r>
              <a:rPr lang="hr-HR" dirty="0" err="1"/>
              <a:t>titles</a:t>
            </a:r>
            <a:r>
              <a:rPr lang="hr-HR" dirty="0"/>
              <a:t> </a:t>
            </a:r>
            <a:r>
              <a:rPr lang="hr-HR" dirty="0" err="1"/>
              <a:t>and</a:t>
            </a:r>
            <a:r>
              <a:rPr lang="hr-HR" dirty="0"/>
              <a:t> </a:t>
            </a:r>
            <a:r>
              <a:rPr lang="hr-HR" dirty="0" err="1"/>
              <a:t>motifs</a:t>
            </a:r>
            <a:r>
              <a:rPr lang="hr-HR" dirty="0"/>
              <a:t>, </a:t>
            </a:r>
            <a:r>
              <a:rPr lang="hr-HR" dirty="0" err="1"/>
              <a:t>cultural-historical</a:t>
            </a:r>
            <a:r>
              <a:rPr lang="hr-HR" dirty="0"/>
              <a:t> </a:t>
            </a:r>
            <a:r>
              <a:rPr lang="hr-HR" dirty="0" err="1"/>
              <a:t>heritage</a:t>
            </a:r>
            <a:r>
              <a:rPr lang="hr-HR" dirty="0"/>
              <a:t> on </a:t>
            </a:r>
            <a:r>
              <a:rPr lang="hr-HR" dirty="0" err="1"/>
              <a:t>the</a:t>
            </a:r>
            <a:r>
              <a:rPr lang="hr-HR" dirty="0"/>
              <a:t> </a:t>
            </a:r>
            <a:r>
              <a:rPr lang="hr-HR" dirty="0" err="1"/>
              <a:t>shore</a:t>
            </a:r>
            <a:r>
              <a:rPr lang="hr-HR" dirty="0"/>
              <a:t> </a:t>
            </a:r>
            <a:r>
              <a:rPr lang="hr-HR" dirty="0" err="1"/>
              <a:t>and</a:t>
            </a:r>
            <a:r>
              <a:rPr lang="hr-HR" dirty="0"/>
              <a:t> </a:t>
            </a:r>
            <a:r>
              <a:rPr lang="hr-HR" dirty="0" err="1"/>
              <a:t>in</a:t>
            </a:r>
            <a:r>
              <a:rPr lang="hr-HR" dirty="0"/>
              <a:t> </a:t>
            </a:r>
            <a:r>
              <a:rPr lang="hr-HR" dirty="0" err="1"/>
              <a:t>the</a:t>
            </a:r>
            <a:r>
              <a:rPr lang="hr-HR" dirty="0"/>
              <a:t> </a:t>
            </a:r>
            <a:r>
              <a:rPr lang="hr-HR" dirty="0" err="1"/>
              <a:t>sea</a:t>
            </a:r>
            <a:r>
              <a:rPr lang="hr-HR" dirty="0"/>
              <a:t>.</a:t>
            </a:r>
            <a:endParaRPr lang="hr-HR" sz="2200" b="1"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261936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b="1" dirty="0" err="1">
                <a:solidFill>
                  <a:schemeClr val="lt1"/>
                </a:solidFill>
              </a:rPr>
              <a:t>Virtual</a:t>
            </a:r>
            <a:r>
              <a:rPr lang="hr-HR" sz="3000" b="1" dirty="0">
                <a:solidFill>
                  <a:schemeClr val="lt1"/>
                </a:solidFill>
              </a:rPr>
              <a:t> </a:t>
            </a:r>
            <a:r>
              <a:rPr lang="hr-HR" sz="3000" b="1" dirty="0" err="1">
                <a:solidFill>
                  <a:schemeClr val="lt1"/>
                </a:solidFill>
              </a:rPr>
              <a:t>museum</a:t>
            </a:r>
            <a:r>
              <a:rPr lang="hr-HR" sz="3000" b="1" dirty="0">
                <a:solidFill>
                  <a:schemeClr val="lt1"/>
                </a:solidFill>
              </a:rPr>
              <a:t> Mala barka </a:t>
            </a:r>
            <a:endParaRPr sz="3000" b="1" dirty="0">
              <a:solidFill>
                <a:schemeClr val="lt1"/>
              </a:solidFill>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pic>
        <p:nvPicPr>
          <p:cNvPr id="3" name="Picture 2">
            <a:extLst>
              <a:ext uri="{FF2B5EF4-FFF2-40B4-BE49-F238E27FC236}">
                <a16:creationId xmlns:a16="http://schemas.microsoft.com/office/drawing/2014/main" id="{E4BD2421-2ACA-6740-A106-7223D5EE43EE}"/>
              </a:ext>
            </a:extLst>
          </p:cNvPr>
          <p:cNvPicPr>
            <a:picLocks noChangeAspect="1"/>
          </p:cNvPicPr>
          <p:nvPr/>
        </p:nvPicPr>
        <p:blipFill>
          <a:blip r:embed="rId4"/>
          <a:stretch>
            <a:fillRect/>
          </a:stretch>
        </p:blipFill>
        <p:spPr>
          <a:xfrm>
            <a:off x="0" y="1245871"/>
            <a:ext cx="7096789" cy="3314700"/>
          </a:xfrm>
          <a:prstGeom prst="rect">
            <a:avLst/>
          </a:prstGeom>
        </p:spPr>
      </p:pic>
      <p:pic>
        <p:nvPicPr>
          <p:cNvPr id="5" name="Picture 4">
            <a:extLst>
              <a:ext uri="{FF2B5EF4-FFF2-40B4-BE49-F238E27FC236}">
                <a16:creationId xmlns:a16="http://schemas.microsoft.com/office/drawing/2014/main" id="{8E7535D5-D984-604B-AF74-FCD4F2642D31}"/>
              </a:ext>
            </a:extLst>
          </p:cNvPr>
          <p:cNvPicPr>
            <a:picLocks noChangeAspect="1"/>
          </p:cNvPicPr>
          <p:nvPr/>
        </p:nvPicPr>
        <p:blipFill>
          <a:blip r:embed="rId5"/>
          <a:stretch>
            <a:fillRect/>
          </a:stretch>
        </p:blipFill>
        <p:spPr>
          <a:xfrm>
            <a:off x="6057900" y="2868831"/>
            <a:ext cx="6134100" cy="3989170"/>
          </a:xfrm>
          <a:prstGeom prst="rect">
            <a:avLst/>
          </a:prstGeom>
        </p:spPr>
      </p:pic>
    </p:spTree>
    <p:extLst>
      <p:ext uri="{BB962C8B-B14F-4D97-AF65-F5344CB8AC3E}">
        <p14:creationId xmlns:p14="http://schemas.microsoft.com/office/powerpoint/2010/main" val="3906978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b="1" dirty="0" err="1">
                <a:solidFill>
                  <a:schemeClr val="lt1"/>
                </a:solidFill>
              </a:rPr>
              <a:t>Tkanica.org</a:t>
            </a:r>
            <a:endParaRPr sz="3000" b="1" dirty="0">
              <a:solidFill>
                <a:schemeClr val="lt1"/>
              </a:solidFill>
            </a:endParaRPr>
          </a:p>
        </p:txBody>
      </p:sp>
      <p:sp>
        <p:nvSpPr>
          <p:cNvPr id="176" name="Google Shape;176;g23738f4d393_0_414"/>
          <p:cNvSpPr txBox="1">
            <a:spLocks noGrp="1"/>
          </p:cNvSpPr>
          <p:nvPr>
            <p:ph type="body" idx="1"/>
          </p:nvPr>
        </p:nvSpPr>
        <p:spPr>
          <a:xfrm>
            <a:off x="502919" y="1543050"/>
            <a:ext cx="6172201" cy="5017770"/>
          </a:xfrm>
          <a:prstGeom prst="rect">
            <a:avLst/>
          </a:prstGeom>
          <a:noFill/>
          <a:ln>
            <a:noFill/>
          </a:ln>
        </p:spPr>
        <p:txBody>
          <a:bodyPr spcFirstLastPara="1" wrap="square" lIns="121900" tIns="121900" rIns="121900" bIns="121900" anchor="t" anchorCtr="0">
            <a:noAutofit/>
          </a:bodyPr>
          <a:lstStyle/>
          <a:p>
            <a:pPr marL="152400" lvl="0" indent="0">
              <a:lnSpc>
                <a:spcPct val="115000"/>
              </a:lnSpc>
              <a:buSzPts val="2800"/>
              <a:buNone/>
            </a:pPr>
            <a:r>
              <a:rPr lang="hr-HR" sz="2200" dirty="0" err="1"/>
              <a:t>The</a:t>
            </a:r>
            <a:r>
              <a:rPr lang="hr-HR" sz="2200" dirty="0"/>
              <a:t> pilot </a:t>
            </a:r>
            <a:r>
              <a:rPr lang="hr-HR" sz="2200" dirty="0" err="1"/>
              <a:t>project</a:t>
            </a:r>
            <a:r>
              <a:rPr lang="hr-HR" sz="2200" dirty="0"/>
              <a:t> </a:t>
            </a:r>
            <a:r>
              <a:rPr lang="hr-HR" sz="2200" b="1" dirty="0">
                <a:hlinkClick r:id="rId3"/>
              </a:rPr>
              <a:t>Digitization of the intangible cultural heritage elements of three communities in Bosnia and Herzegovina</a:t>
            </a:r>
            <a:r>
              <a:rPr lang="hr-HR" sz="2200" dirty="0"/>
              <a:t>. </a:t>
            </a:r>
            <a:r>
              <a:rPr lang="hr-HR" sz="2200" dirty="0" err="1"/>
              <a:t>Implemented</a:t>
            </a:r>
            <a:r>
              <a:rPr lang="hr-HR" sz="2200" dirty="0"/>
              <a:t> </a:t>
            </a:r>
            <a:r>
              <a:rPr lang="hr-HR" sz="2200" dirty="0" err="1"/>
              <a:t>by</a:t>
            </a:r>
            <a:r>
              <a:rPr lang="hr-HR" sz="2200" dirty="0"/>
              <a:t> </a:t>
            </a:r>
            <a:r>
              <a:rPr lang="hr-HR" sz="2200" dirty="0" err="1"/>
              <a:t>the</a:t>
            </a:r>
            <a:r>
              <a:rPr lang="hr-HR" sz="2200" dirty="0"/>
              <a:t> </a:t>
            </a:r>
            <a:r>
              <a:rPr lang="hr-HR" sz="2200" dirty="0" err="1"/>
              <a:t>local</a:t>
            </a:r>
            <a:r>
              <a:rPr lang="hr-HR" sz="2200" dirty="0"/>
              <a:t> </a:t>
            </a:r>
            <a:r>
              <a:rPr lang="hr-HR" sz="2200" dirty="0" err="1"/>
              <a:t>agency</a:t>
            </a:r>
            <a:r>
              <a:rPr lang="hr-HR" sz="2200" dirty="0"/>
              <a:t> </a:t>
            </a:r>
            <a:r>
              <a:rPr lang="hr-HR" sz="2200" b="1" dirty="0">
                <a:hlinkClick r:id="rId4"/>
              </a:rPr>
              <a:t>Society for Digitalization of Traditional Cultural Heritage</a:t>
            </a:r>
            <a:r>
              <a:rPr lang="hr-HR" sz="2200" dirty="0"/>
              <a:t> </a:t>
            </a:r>
            <a:r>
              <a:rPr lang="hr-HR" sz="2200" dirty="0" err="1"/>
              <a:t>in</a:t>
            </a:r>
            <a:r>
              <a:rPr lang="hr-HR" sz="2200" dirty="0"/>
              <a:t> </a:t>
            </a:r>
            <a:r>
              <a:rPr lang="hr-HR" sz="2200" dirty="0" err="1"/>
              <a:t>collaboration</a:t>
            </a:r>
            <a:r>
              <a:rPr lang="hr-HR" sz="2200" dirty="0"/>
              <a:t> </a:t>
            </a:r>
            <a:r>
              <a:rPr lang="hr-HR" sz="2200" dirty="0" err="1"/>
              <a:t>with</a:t>
            </a:r>
            <a:r>
              <a:rPr lang="hr-HR" sz="2200" dirty="0"/>
              <a:t> </a:t>
            </a:r>
            <a:r>
              <a:rPr lang="hr-HR" sz="2200" dirty="0" err="1"/>
              <a:t>the</a:t>
            </a:r>
            <a:r>
              <a:rPr lang="hr-HR" sz="2200" dirty="0"/>
              <a:t> </a:t>
            </a:r>
            <a:r>
              <a:rPr lang="hr-HR" sz="2200" b="1" dirty="0">
                <a:hlinkClick r:id="rId5"/>
              </a:rPr>
              <a:t>National Section of CIOFF® Bosnia and Herzegovina</a:t>
            </a:r>
            <a:r>
              <a:rPr lang="hr-HR" sz="2200" dirty="0"/>
              <a:t>, </a:t>
            </a:r>
            <a:r>
              <a:rPr lang="hr-HR" sz="2200" dirty="0" err="1"/>
              <a:t>this</a:t>
            </a:r>
            <a:r>
              <a:rPr lang="hr-HR" sz="2200" dirty="0"/>
              <a:t> </a:t>
            </a:r>
            <a:r>
              <a:rPr lang="hr-HR" sz="2200" dirty="0" err="1"/>
              <a:t>project</a:t>
            </a:r>
            <a:r>
              <a:rPr lang="hr-HR" sz="2200" dirty="0"/>
              <a:t> </a:t>
            </a:r>
            <a:r>
              <a:rPr lang="hr-HR" sz="2200" dirty="0" err="1"/>
              <a:t>aimed</a:t>
            </a:r>
            <a:r>
              <a:rPr lang="hr-HR" sz="2200" dirty="0"/>
              <a:t> at </a:t>
            </a:r>
            <a:r>
              <a:rPr lang="hr-HR" sz="2200" dirty="0" err="1"/>
              <a:t>collecting</a:t>
            </a:r>
            <a:r>
              <a:rPr lang="hr-HR" sz="2200" dirty="0"/>
              <a:t> </a:t>
            </a:r>
            <a:r>
              <a:rPr lang="hr-HR" sz="2200" dirty="0" err="1"/>
              <a:t>local</a:t>
            </a:r>
            <a:r>
              <a:rPr lang="hr-HR" sz="2200" dirty="0"/>
              <a:t> </a:t>
            </a:r>
            <a:r>
              <a:rPr lang="hr-HR" sz="2200" dirty="0" err="1"/>
              <a:t>living</a:t>
            </a:r>
            <a:r>
              <a:rPr lang="hr-HR" sz="2200" dirty="0"/>
              <a:t> </a:t>
            </a:r>
            <a:r>
              <a:rPr lang="hr-HR" sz="2200" dirty="0" err="1"/>
              <a:t>heritage</a:t>
            </a:r>
            <a:r>
              <a:rPr lang="hr-HR" sz="2200" dirty="0"/>
              <a:t> </a:t>
            </a:r>
            <a:r>
              <a:rPr lang="hr-HR" sz="2200" dirty="0" err="1"/>
              <a:t>elements</a:t>
            </a:r>
            <a:r>
              <a:rPr lang="hr-HR" sz="2200" dirty="0"/>
              <a:t> </a:t>
            </a:r>
            <a:r>
              <a:rPr lang="hr-HR" sz="2200" dirty="0" err="1"/>
              <a:t>and</a:t>
            </a:r>
            <a:r>
              <a:rPr lang="hr-HR" sz="2200" dirty="0"/>
              <a:t> </a:t>
            </a:r>
            <a:r>
              <a:rPr lang="hr-HR" sz="2200" dirty="0" err="1"/>
              <a:t>making</a:t>
            </a:r>
            <a:r>
              <a:rPr lang="hr-HR" sz="2200" dirty="0"/>
              <a:t> </a:t>
            </a:r>
            <a:r>
              <a:rPr lang="hr-HR" sz="2200" dirty="0" err="1"/>
              <a:t>them</a:t>
            </a:r>
            <a:r>
              <a:rPr lang="hr-HR" sz="2200" dirty="0"/>
              <a:t> </a:t>
            </a:r>
            <a:r>
              <a:rPr lang="hr-HR" sz="2200" dirty="0" err="1"/>
              <a:t>digitally</a:t>
            </a:r>
            <a:r>
              <a:rPr lang="hr-HR" sz="2200" dirty="0"/>
              <a:t> </a:t>
            </a:r>
            <a:r>
              <a:rPr lang="hr-HR" sz="2200" dirty="0" err="1"/>
              <a:t>available</a:t>
            </a:r>
            <a:r>
              <a:rPr lang="hr-HR" sz="2200" dirty="0"/>
              <a:t> to </a:t>
            </a:r>
            <a:r>
              <a:rPr lang="hr-HR" sz="2200" dirty="0" err="1"/>
              <a:t>the</a:t>
            </a:r>
            <a:r>
              <a:rPr lang="hr-HR" sz="2200" dirty="0"/>
              <a:t> </a:t>
            </a:r>
            <a:r>
              <a:rPr lang="hr-HR" sz="2200" dirty="0" err="1"/>
              <a:t>wider</a:t>
            </a:r>
            <a:r>
              <a:rPr lang="hr-HR" sz="2200" dirty="0"/>
              <a:t> </a:t>
            </a:r>
            <a:r>
              <a:rPr lang="hr-HR" sz="2200" dirty="0" err="1"/>
              <a:t>public</a:t>
            </a:r>
            <a:r>
              <a:rPr lang="hr-HR" sz="2200" dirty="0"/>
              <a:t>. </a:t>
            </a:r>
            <a:r>
              <a:rPr lang="hr-HR" sz="2200" dirty="0" err="1"/>
              <a:t>The</a:t>
            </a:r>
            <a:r>
              <a:rPr lang="hr-HR" sz="2200" dirty="0"/>
              <a:t> </a:t>
            </a:r>
            <a:r>
              <a:rPr lang="hr-HR" sz="2200" dirty="0" err="1"/>
              <a:t>platform</a:t>
            </a:r>
            <a:r>
              <a:rPr lang="hr-HR" sz="2200" dirty="0"/>
              <a:t> </a:t>
            </a:r>
            <a:r>
              <a:rPr lang="hr-HR" sz="2200" b="1" dirty="0">
                <a:hlinkClick r:id="rId6"/>
              </a:rPr>
              <a:t>tkanica.org</a:t>
            </a:r>
            <a:r>
              <a:rPr lang="hr-HR" sz="2200" dirty="0"/>
              <a:t> </a:t>
            </a:r>
            <a:r>
              <a:rPr lang="hr-HR" sz="2200" dirty="0" err="1"/>
              <a:t>is</a:t>
            </a:r>
            <a:r>
              <a:rPr lang="hr-HR" sz="2200" dirty="0"/>
              <a:t> </a:t>
            </a:r>
            <a:r>
              <a:rPr lang="hr-HR" sz="2200" dirty="0" err="1"/>
              <a:t>now</a:t>
            </a:r>
            <a:r>
              <a:rPr lang="hr-HR" sz="2200" dirty="0"/>
              <a:t> live </a:t>
            </a:r>
            <a:r>
              <a:rPr lang="hr-HR" sz="2200" dirty="0" err="1"/>
              <a:t>and</a:t>
            </a:r>
            <a:r>
              <a:rPr lang="hr-HR" sz="2200" dirty="0"/>
              <a:t> </a:t>
            </a:r>
            <a:r>
              <a:rPr lang="hr-HR" sz="2200" dirty="0" err="1"/>
              <a:t>it</a:t>
            </a:r>
            <a:r>
              <a:rPr lang="hr-HR" sz="2200" dirty="0"/>
              <a:t> </a:t>
            </a:r>
            <a:r>
              <a:rPr lang="hr-HR" sz="2200" dirty="0" err="1"/>
              <a:t>features</a:t>
            </a:r>
            <a:r>
              <a:rPr lang="hr-HR" sz="2200" dirty="0"/>
              <a:t> </a:t>
            </a:r>
            <a:r>
              <a:rPr lang="hr-HR" sz="2200" dirty="0" err="1"/>
              <a:t>numerous</a:t>
            </a:r>
            <a:r>
              <a:rPr lang="hr-HR" sz="2200" dirty="0"/>
              <a:t> </a:t>
            </a:r>
            <a:r>
              <a:rPr lang="hr-HR" sz="2200" dirty="0" err="1"/>
              <a:t>aspects</a:t>
            </a:r>
            <a:r>
              <a:rPr lang="hr-HR" sz="2200" dirty="0"/>
              <a:t> </a:t>
            </a:r>
            <a:r>
              <a:rPr lang="hr-HR" sz="2200" dirty="0" err="1"/>
              <a:t>of</a:t>
            </a:r>
            <a:r>
              <a:rPr lang="hr-HR" sz="2200" dirty="0"/>
              <a:t> </a:t>
            </a:r>
            <a:r>
              <a:rPr lang="hr-HR" sz="2200" dirty="0" err="1"/>
              <a:t>living</a:t>
            </a:r>
            <a:r>
              <a:rPr lang="hr-HR" sz="2200" dirty="0"/>
              <a:t> </a:t>
            </a:r>
            <a:r>
              <a:rPr lang="hr-HR" sz="2200" dirty="0" err="1"/>
              <a:t>heritage</a:t>
            </a:r>
            <a:r>
              <a:rPr lang="hr-HR" sz="2200" dirty="0"/>
              <a:t> </a:t>
            </a:r>
            <a:r>
              <a:rPr lang="hr-HR" sz="2200" dirty="0" err="1"/>
              <a:t>from</a:t>
            </a:r>
            <a:r>
              <a:rPr lang="hr-HR" sz="2200" dirty="0"/>
              <a:t> </a:t>
            </a:r>
            <a:r>
              <a:rPr lang="hr-HR" sz="2200" b="1" dirty="0" err="1"/>
              <a:t>Bosnia</a:t>
            </a:r>
            <a:r>
              <a:rPr lang="hr-HR" sz="2200" b="1" dirty="0"/>
              <a:t> </a:t>
            </a:r>
            <a:r>
              <a:rPr lang="hr-HR" sz="2200" b="1" dirty="0" err="1"/>
              <a:t>and</a:t>
            </a:r>
            <a:r>
              <a:rPr lang="hr-HR" sz="2200" b="1" dirty="0"/>
              <a:t> </a:t>
            </a:r>
            <a:r>
              <a:rPr lang="hr-HR" sz="2200" b="1" dirty="0" err="1"/>
              <a:t>Herzegovina</a:t>
            </a:r>
            <a:r>
              <a:rPr lang="hr-HR" sz="2200" dirty="0"/>
              <a:t>.</a:t>
            </a:r>
            <a:endParaRPr lang="hr-HR" sz="2200" b="1"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7">
            <a:alphaModFix/>
          </a:blip>
          <a:srcRect/>
          <a:stretch/>
        </p:blipFill>
        <p:spPr>
          <a:xfrm flipH="1">
            <a:off x="9995825" y="-12824"/>
            <a:ext cx="2196175" cy="1918250"/>
          </a:xfrm>
          <a:prstGeom prst="rect">
            <a:avLst/>
          </a:prstGeom>
          <a:noFill/>
          <a:ln>
            <a:noFill/>
          </a:ln>
        </p:spPr>
      </p:pic>
      <p:pic>
        <p:nvPicPr>
          <p:cNvPr id="3" name="Picture 2">
            <a:extLst>
              <a:ext uri="{FF2B5EF4-FFF2-40B4-BE49-F238E27FC236}">
                <a16:creationId xmlns:a16="http://schemas.microsoft.com/office/drawing/2014/main" id="{0881DF33-8CBF-D04B-BDD0-BE1939B27FD4}"/>
              </a:ext>
            </a:extLst>
          </p:cNvPr>
          <p:cNvPicPr>
            <a:picLocks noChangeAspect="1"/>
          </p:cNvPicPr>
          <p:nvPr/>
        </p:nvPicPr>
        <p:blipFill>
          <a:blip r:embed="rId8"/>
          <a:stretch>
            <a:fillRect/>
          </a:stretch>
        </p:blipFill>
        <p:spPr>
          <a:xfrm>
            <a:off x="6846570" y="1921537"/>
            <a:ext cx="5096995" cy="4639283"/>
          </a:xfrm>
          <a:prstGeom prst="rect">
            <a:avLst/>
          </a:prstGeom>
        </p:spPr>
      </p:pic>
    </p:spTree>
    <p:extLst>
      <p:ext uri="{BB962C8B-B14F-4D97-AF65-F5344CB8AC3E}">
        <p14:creationId xmlns:p14="http://schemas.microsoft.com/office/powerpoint/2010/main" val="1852919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b="1" dirty="0" err="1">
                <a:solidFill>
                  <a:schemeClr val="lt1"/>
                </a:solidFill>
              </a:rPr>
              <a:t>Crafting</a:t>
            </a:r>
            <a:r>
              <a:rPr lang="hr-HR" sz="3000" b="1" dirty="0">
                <a:solidFill>
                  <a:schemeClr val="lt1"/>
                </a:solidFill>
              </a:rPr>
              <a:t> </a:t>
            </a:r>
            <a:r>
              <a:rPr lang="hr-HR" sz="3000" b="1" dirty="0" err="1">
                <a:solidFill>
                  <a:schemeClr val="lt1"/>
                </a:solidFill>
              </a:rPr>
              <a:t>the</a:t>
            </a:r>
            <a:r>
              <a:rPr lang="hr-HR" sz="3000" b="1" dirty="0">
                <a:solidFill>
                  <a:schemeClr val="lt1"/>
                </a:solidFill>
              </a:rPr>
              <a:t> </a:t>
            </a:r>
            <a:r>
              <a:rPr lang="hr-HR" sz="3000" b="1" dirty="0" err="1">
                <a:solidFill>
                  <a:schemeClr val="lt1"/>
                </a:solidFill>
              </a:rPr>
              <a:t>Sea</a:t>
            </a:r>
            <a:endParaRPr sz="3000" b="1" dirty="0">
              <a:solidFill>
                <a:schemeClr val="lt1"/>
              </a:solidFill>
            </a:endParaRPr>
          </a:p>
        </p:txBody>
      </p:sp>
      <p:sp>
        <p:nvSpPr>
          <p:cNvPr id="176" name="Google Shape;176;g23738f4d393_0_414"/>
          <p:cNvSpPr txBox="1">
            <a:spLocks noGrp="1"/>
          </p:cNvSpPr>
          <p:nvPr>
            <p:ph type="body" idx="1"/>
          </p:nvPr>
        </p:nvSpPr>
        <p:spPr>
          <a:xfrm>
            <a:off x="502919" y="1543050"/>
            <a:ext cx="6755131" cy="5017770"/>
          </a:xfrm>
          <a:prstGeom prst="rect">
            <a:avLst/>
          </a:prstGeom>
          <a:noFill/>
          <a:ln>
            <a:noFill/>
          </a:ln>
        </p:spPr>
        <p:txBody>
          <a:bodyPr spcFirstLastPara="1" wrap="square" lIns="121900" tIns="121900" rIns="121900" bIns="121900" anchor="t" anchorCtr="0">
            <a:noAutofit/>
          </a:bodyPr>
          <a:lstStyle/>
          <a:p>
            <a:pPr marL="152400" lvl="0" indent="0">
              <a:lnSpc>
                <a:spcPct val="115000"/>
              </a:lnSpc>
              <a:buSzPts val="2800"/>
              <a:buNone/>
            </a:pPr>
            <a:r>
              <a:rPr lang="hr-HR" sz="2200" dirty="0" err="1"/>
              <a:t>Crafting</a:t>
            </a:r>
            <a:r>
              <a:rPr lang="hr-HR" sz="2200" dirty="0"/>
              <a:t> </a:t>
            </a:r>
            <a:r>
              <a:rPr lang="hr-HR" sz="2200" dirty="0" err="1"/>
              <a:t>the</a:t>
            </a:r>
            <a:r>
              <a:rPr lang="hr-HR" sz="2200" dirty="0"/>
              <a:t> </a:t>
            </a:r>
            <a:r>
              <a:rPr lang="hr-HR" sz="2200" dirty="0" err="1"/>
              <a:t>sea</a:t>
            </a:r>
            <a:r>
              <a:rPr lang="hr-HR" sz="2200" dirty="0"/>
              <a:t> </a:t>
            </a:r>
            <a:r>
              <a:rPr lang="hr-HR" sz="2200" dirty="0" err="1"/>
              <a:t>is</a:t>
            </a:r>
            <a:r>
              <a:rPr lang="hr-HR" sz="2200" dirty="0"/>
              <a:t> a 15-month </a:t>
            </a:r>
            <a:r>
              <a:rPr lang="hr-HR" sz="2200" dirty="0" err="1"/>
              <a:t>multidisciplinary</a:t>
            </a:r>
            <a:r>
              <a:rPr lang="hr-HR" sz="2200" dirty="0"/>
              <a:t> </a:t>
            </a:r>
            <a:r>
              <a:rPr lang="hr-HR" sz="2200" dirty="0" err="1"/>
              <a:t>innovative</a:t>
            </a:r>
            <a:r>
              <a:rPr lang="hr-HR" sz="2200" dirty="0"/>
              <a:t> </a:t>
            </a:r>
            <a:r>
              <a:rPr lang="hr-HR" sz="2200" dirty="0" err="1"/>
              <a:t>project</a:t>
            </a:r>
            <a:r>
              <a:rPr lang="hr-HR" sz="2200" dirty="0"/>
              <a:t> </a:t>
            </a:r>
            <a:r>
              <a:rPr lang="hr-HR" sz="2200" dirty="0" err="1"/>
              <a:t>aimed</a:t>
            </a:r>
            <a:r>
              <a:rPr lang="hr-HR" sz="2200" dirty="0"/>
              <a:t> at </a:t>
            </a:r>
            <a:r>
              <a:rPr lang="hr-HR" sz="2200" dirty="0" err="1"/>
              <a:t>identifying</a:t>
            </a:r>
            <a:r>
              <a:rPr lang="hr-HR" sz="2200" dirty="0"/>
              <a:t> </a:t>
            </a:r>
            <a:r>
              <a:rPr lang="hr-HR" sz="2200" dirty="0" err="1"/>
              <a:t>local</a:t>
            </a:r>
            <a:r>
              <a:rPr lang="hr-HR" sz="2200" dirty="0"/>
              <a:t> </a:t>
            </a:r>
            <a:r>
              <a:rPr lang="hr-HR" sz="2200" dirty="0" err="1"/>
              <a:t>knowledge</a:t>
            </a:r>
            <a:r>
              <a:rPr lang="hr-HR" sz="2200" dirty="0"/>
              <a:t> for monitoring </a:t>
            </a:r>
            <a:r>
              <a:rPr lang="hr-HR" sz="2200" dirty="0" err="1"/>
              <a:t>climate</a:t>
            </a:r>
            <a:r>
              <a:rPr lang="hr-HR" sz="2200" dirty="0"/>
              <a:t> </a:t>
            </a:r>
            <a:r>
              <a:rPr lang="hr-HR" sz="2200" dirty="0" err="1"/>
              <a:t>change</a:t>
            </a:r>
            <a:r>
              <a:rPr lang="hr-HR" sz="2200" dirty="0"/>
              <a:t>, </a:t>
            </a:r>
            <a:r>
              <a:rPr lang="hr-HR" sz="2200" dirty="0" err="1"/>
              <a:t>identifying</a:t>
            </a:r>
            <a:r>
              <a:rPr lang="hr-HR" sz="2200" dirty="0"/>
              <a:t> </a:t>
            </a:r>
            <a:r>
              <a:rPr lang="hr-HR" sz="2200" dirty="0" err="1"/>
              <a:t>biodiversity</a:t>
            </a:r>
            <a:r>
              <a:rPr lang="hr-HR" sz="2200" dirty="0"/>
              <a:t>, </a:t>
            </a:r>
            <a:r>
              <a:rPr lang="hr-HR" sz="2200" dirty="0" err="1"/>
              <a:t>mitigating</a:t>
            </a:r>
            <a:r>
              <a:rPr lang="hr-HR" sz="2200" dirty="0"/>
              <a:t> </a:t>
            </a:r>
            <a:r>
              <a:rPr lang="hr-HR" sz="2200" dirty="0" err="1"/>
              <a:t>risks</a:t>
            </a:r>
            <a:r>
              <a:rPr lang="hr-HR" sz="2200" dirty="0"/>
              <a:t> </a:t>
            </a:r>
            <a:r>
              <a:rPr lang="hr-HR" sz="2200" dirty="0" err="1"/>
              <a:t>and</a:t>
            </a:r>
            <a:r>
              <a:rPr lang="hr-HR" sz="2200" dirty="0"/>
              <a:t> </a:t>
            </a:r>
            <a:r>
              <a:rPr lang="hr-HR" sz="2200" dirty="0" err="1"/>
              <a:t>promoting</a:t>
            </a:r>
            <a:r>
              <a:rPr lang="hr-HR" sz="2200" dirty="0"/>
              <a:t> a more </a:t>
            </a:r>
            <a:r>
              <a:rPr lang="hr-HR" sz="2200" dirty="0" err="1"/>
              <a:t>balanced</a:t>
            </a:r>
            <a:r>
              <a:rPr lang="hr-HR" sz="2200" dirty="0"/>
              <a:t> </a:t>
            </a:r>
            <a:r>
              <a:rPr lang="hr-HR" sz="2200" dirty="0" err="1"/>
              <a:t>relationship</a:t>
            </a:r>
            <a:r>
              <a:rPr lang="hr-HR" sz="2200" dirty="0"/>
              <a:t> </a:t>
            </a:r>
            <a:r>
              <a:rPr lang="hr-HR" sz="2200" dirty="0" err="1"/>
              <a:t>between</a:t>
            </a:r>
            <a:r>
              <a:rPr lang="hr-HR" sz="2200" dirty="0"/>
              <a:t> </a:t>
            </a:r>
            <a:r>
              <a:rPr lang="hr-HR" sz="2200" dirty="0" err="1"/>
              <a:t>humans</a:t>
            </a:r>
            <a:r>
              <a:rPr lang="hr-HR" sz="2200" dirty="0"/>
              <a:t> </a:t>
            </a:r>
            <a:r>
              <a:rPr lang="hr-HR" sz="2200" dirty="0" err="1"/>
              <a:t>and</a:t>
            </a:r>
            <a:r>
              <a:rPr lang="hr-HR" sz="2200" dirty="0"/>
              <a:t> nature. To </a:t>
            </a:r>
            <a:r>
              <a:rPr lang="hr-HR" sz="2200" dirty="0" err="1"/>
              <a:t>this</a:t>
            </a:r>
            <a:r>
              <a:rPr lang="hr-HR" sz="2200" dirty="0"/>
              <a:t> </a:t>
            </a:r>
            <a:r>
              <a:rPr lang="hr-HR" sz="2200" dirty="0" err="1"/>
              <a:t>end</a:t>
            </a:r>
            <a:r>
              <a:rPr lang="hr-HR" sz="2200" dirty="0"/>
              <a:t>, </a:t>
            </a:r>
            <a:r>
              <a:rPr lang="hr-HR" sz="2200" dirty="0" err="1"/>
              <a:t>the</a:t>
            </a:r>
            <a:r>
              <a:rPr lang="hr-HR" sz="2200" dirty="0"/>
              <a:t> </a:t>
            </a:r>
            <a:r>
              <a:rPr lang="hr-HR" sz="2200" dirty="0" err="1"/>
              <a:t>project</a:t>
            </a:r>
            <a:r>
              <a:rPr lang="hr-HR" sz="2200" dirty="0"/>
              <a:t> </a:t>
            </a:r>
            <a:r>
              <a:rPr lang="hr-HR" sz="2200" dirty="0" err="1"/>
              <a:t>focuses</a:t>
            </a:r>
            <a:r>
              <a:rPr lang="hr-HR" sz="2200" dirty="0"/>
              <a:t> on </a:t>
            </a:r>
            <a:r>
              <a:rPr lang="hr-HR" sz="2200" dirty="0" err="1"/>
              <a:t>the</a:t>
            </a:r>
            <a:r>
              <a:rPr lang="hr-HR" sz="2200" dirty="0"/>
              <a:t> marine </a:t>
            </a:r>
            <a:r>
              <a:rPr lang="hr-HR" sz="2200" dirty="0" err="1"/>
              <a:t>life</a:t>
            </a:r>
            <a:r>
              <a:rPr lang="hr-HR" sz="2200" dirty="0"/>
              <a:t> </a:t>
            </a:r>
            <a:r>
              <a:rPr lang="hr-HR" sz="2200" dirty="0" err="1"/>
              <a:t>of</a:t>
            </a:r>
            <a:r>
              <a:rPr lang="hr-HR" sz="2200" dirty="0"/>
              <a:t> </a:t>
            </a:r>
            <a:r>
              <a:rPr lang="hr-HR" sz="2200" dirty="0" err="1"/>
              <a:t>the</a:t>
            </a:r>
            <a:r>
              <a:rPr lang="hr-HR" sz="2200" dirty="0"/>
              <a:t> Rovinj </a:t>
            </a:r>
            <a:r>
              <a:rPr lang="hr-HR" sz="2200" dirty="0" err="1"/>
              <a:t>archipelago</a:t>
            </a:r>
            <a:r>
              <a:rPr lang="hr-HR" sz="2200" dirty="0"/>
              <a:t>, a NATURA2000 </a:t>
            </a:r>
            <a:r>
              <a:rPr lang="hr-HR" sz="2200" dirty="0" err="1"/>
              <a:t>protected</a:t>
            </a:r>
            <a:r>
              <a:rPr lang="hr-HR" sz="2200" dirty="0"/>
              <a:t> </a:t>
            </a:r>
            <a:r>
              <a:rPr lang="hr-HR" sz="2200" dirty="0" err="1"/>
              <a:t>area</a:t>
            </a:r>
            <a:r>
              <a:rPr lang="hr-HR" sz="2200" dirty="0"/>
              <a:t> </a:t>
            </a:r>
            <a:r>
              <a:rPr lang="hr-HR" sz="2200" dirty="0" err="1"/>
              <a:t>in</a:t>
            </a:r>
            <a:r>
              <a:rPr lang="hr-HR" sz="2200" dirty="0"/>
              <a:t> Croatia. </a:t>
            </a:r>
            <a:r>
              <a:rPr lang="hr-HR" sz="2200" dirty="0" err="1"/>
              <a:t>The</a:t>
            </a:r>
            <a:r>
              <a:rPr lang="hr-HR" sz="2200" dirty="0"/>
              <a:t> </a:t>
            </a:r>
            <a:r>
              <a:rPr lang="hr-HR" sz="2200" dirty="0" err="1"/>
              <a:t>first</a:t>
            </a:r>
            <a:r>
              <a:rPr lang="hr-HR" sz="2200" dirty="0"/>
              <a:t> </a:t>
            </a:r>
            <a:r>
              <a:rPr lang="hr-HR" sz="2200" dirty="0" err="1"/>
              <a:t>phase</a:t>
            </a:r>
            <a:r>
              <a:rPr lang="hr-HR" sz="2200" dirty="0"/>
              <a:t> </a:t>
            </a:r>
            <a:r>
              <a:rPr lang="hr-HR" sz="2200" dirty="0" err="1"/>
              <a:t>of</a:t>
            </a:r>
            <a:r>
              <a:rPr lang="hr-HR" sz="2200" dirty="0"/>
              <a:t> </a:t>
            </a:r>
            <a:r>
              <a:rPr lang="hr-HR" sz="2200" dirty="0" err="1"/>
              <a:t>the</a:t>
            </a:r>
            <a:r>
              <a:rPr lang="hr-HR" sz="2200" dirty="0"/>
              <a:t> </a:t>
            </a:r>
            <a:r>
              <a:rPr lang="hr-HR" sz="2200" dirty="0" err="1"/>
              <a:t>project</a:t>
            </a:r>
            <a:r>
              <a:rPr lang="hr-HR" sz="2200" dirty="0"/>
              <a:t>, </a:t>
            </a:r>
            <a:r>
              <a:rPr lang="hr-HR" sz="2200" dirty="0" err="1"/>
              <a:t>which</a:t>
            </a:r>
            <a:r>
              <a:rPr lang="hr-HR" sz="2200" dirty="0"/>
              <a:t> ran </a:t>
            </a:r>
            <a:r>
              <a:rPr lang="hr-HR" sz="2200" dirty="0" err="1"/>
              <a:t>from</a:t>
            </a:r>
            <a:r>
              <a:rPr lang="hr-HR" sz="2200" dirty="0"/>
              <a:t> May to </a:t>
            </a:r>
            <a:r>
              <a:rPr lang="hr-HR" sz="2200" dirty="0" err="1"/>
              <a:t>October</a:t>
            </a:r>
            <a:r>
              <a:rPr lang="hr-HR" sz="2200" dirty="0"/>
              <a:t>, </a:t>
            </a:r>
            <a:r>
              <a:rPr lang="hr-HR" sz="2200" dirty="0" err="1"/>
              <a:t>concentrated</a:t>
            </a:r>
            <a:r>
              <a:rPr lang="hr-HR" sz="2200" dirty="0"/>
              <a:t> on </a:t>
            </a:r>
            <a:r>
              <a:rPr lang="hr-HR" sz="2200" dirty="0" err="1"/>
              <a:t>identification</a:t>
            </a:r>
            <a:r>
              <a:rPr lang="hr-HR" sz="2200" dirty="0"/>
              <a:t> </a:t>
            </a:r>
            <a:r>
              <a:rPr lang="hr-HR" sz="2200" dirty="0" err="1"/>
              <a:t>and</a:t>
            </a:r>
            <a:r>
              <a:rPr lang="hr-HR" sz="2200" dirty="0"/>
              <a:t> </a:t>
            </a:r>
            <a:r>
              <a:rPr lang="hr-HR" sz="2200" dirty="0" err="1"/>
              <a:t>research</a:t>
            </a:r>
            <a:r>
              <a:rPr lang="hr-HR" sz="2200" dirty="0"/>
              <a:t> </a:t>
            </a:r>
            <a:r>
              <a:rPr lang="hr-HR" sz="2200" dirty="0" err="1"/>
              <a:t>and</a:t>
            </a:r>
            <a:r>
              <a:rPr lang="hr-HR" sz="2200" dirty="0"/>
              <a:t> </a:t>
            </a:r>
            <a:r>
              <a:rPr lang="hr-HR" sz="2200" dirty="0" err="1"/>
              <a:t>included</a:t>
            </a:r>
            <a:r>
              <a:rPr lang="hr-HR" sz="2200" dirty="0"/>
              <a:t> a 3-day workshop on 19-21 </a:t>
            </a:r>
            <a:r>
              <a:rPr lang="hr-HR" sz="2200" dirty="0" err="1"/>
              <a:t>October</a:t>
            </a:r>
            <a:r>
              <a:rPr lang="hr-HR" sz="2200" dirty="0"/>
              <a:t>, on </a:t>
            </a:r>
            <a:r>
              <a:rPr lang="hr-HR" sz="2200" dirty="0" err="1"/>
              <a:t>the</a:t>
            </a:r>
            <a:r>
              <a:rPr lang="hr-HR" sz="2200" dirty="0"/>
              <a:t> </a:t>
            </a:r>
            <a:r>
              <a:rPr lang="hr-HR" sz="2200" dirty="0" err="1"/>
              <a:t>nexus</a:t>
            </a:r>
            <a:r>
              <a:rPr lang="hr-HR" sz="2200" dirty="0"/>
              <a:t> </a:t>
            </a:r>
            <a:r>
              <a:rPr lang="hr-HR" sz="2200" dirty="0" err="1"/>
              <a:t>between</a:t>
            </a:r>
            <a:r>
              <a:rPr lang="hr-HR" sz="2200" dirty="0"/>
              <a:t> </a:t>
            </a:r>
            <a:r>
              <a:rPr lang="hr-HR" sz="2200" dirty="0" err="1"/>
              <a:t>intangible</a:t>
            </a:r>
            <a:r>
              <a:rPr lang="hr-HR" sz="2200" dirty="0"/>
              <a:t> </a:t>
            </a:r>
            <a:r>
              <a:rPr lang="hr-HR" sz="2200" dirty="0" err="1"/>
              <a:t>cultural</a:t>
            </a:r>
            <a:r>
              <a:rPr lang="hr-HR" sz="2200" dirty="0"/>
              <a:t> </a:t>
            </a:r>
            <a:r>
              <a:rPr lang="hr-HR" sz="2200" dirty="0" err="1"/>
              <a:t>heritage</a:t>
            </a:r>
            <a:r>
              <a:rPr lang="hr-HR" sz="2200" dirty="0"/>
              <a:t> </a:t>
            </a:r>
            <a:r>
              <a:rPr lang="hr-HR" sz="2200" dirty="0" err="1"/>
              <a:t>and</a:t>
            </a:r>
            <a:r>
              <a:rPr lang="hr-HR" sz="2200" dirty="0"/>
              <a:t> </a:t>
            </a:r>
            <a:r>
              <a:rPr lang="hr-HR" sz="2200" dirty="0" err="1"/>
              <a:t>sustainable</a:t>
            </a:r>
            <a:r>
              <a:rPr lang="hr-HR" sz="2200" dirty="0"/>
              <a:t> human-nature </a:t>
            </a:r>
            <a:r>
              <a:rPr lang="hr-HR" sz="2200" dirty="0" err="1"/>
              <a:t>relationships</a:t>
            </a:r>
            <a:r>
              <a:rPr lang="hr-HR" sz="2200" dirty="0"/>
              <a:t>.</a:t>
            </a:r>
            <a:endParaRPr lang="hr-HR" sz="2200" b="1"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pic>
        <p:nvPicPr>
          <p:cNvPr id="3" name="Picture 2">
            <a:extLst>
              <a:ext uri="{FF2B5EF4-FFF2-40B4-BE49-F238E27FC236}">
                <a16:creationId xmlns:a16="http://schemas.microsoft.com/office/drawing/2014/main" id="{0461FAF8-9D94-CB4F-8717-3AEF753C1731}"/>
              </a:ext>
            </a:extLst>
          </p:cNvPr>
          <p:cNvPicPr>
            <a:picLocks noChangeAspect="1"/>
          </p:cNvPicPr>
          <p:nvPr/>
        </p:nvPicPr>
        <p:blipFill>
          <a:blip r:embed="rId4"/>
          <a:stretch>
            <a:fillRect/>
          </a:stretch>
        </p:blipFill>
        <p:spPr>
          <a:xfrm>
            <a:off x="9224010" y="1815239"/>
            <a:ext cx="2095500" cy="4835769"/>
          </a:xfrm>
          <a:prstGeom prst="rect">
            <a:avLst/>
          </a:prstGeom>
        </p:spPr>
      </p:pic>
      <p:pic>
        <p:nvPicPr>
          <p:cNvPr id="5" name="Picture 4">
            <a:extLst>
              <a:ext uri="{FF2B5EF4-FFF2-40B4-BE49-F238E27FC236}">
                <a16:creationId xmlns:a16="http://schemas.microsoft.com/office/drawing/2014/main" id="{3550AF09-077A-F541-80C4-FB276D16876E}"/>
              </a:ext>
            </a:extLst>
          </p:cNvPr>
          <p:cNvPicPr>
            <a:picLocks noChangeAspect="1"/>
          </p:cNvPicPr>
          <p:nvPr/>
        </p:nvPicPr>
        <p:blipFill>
          <a:blip r:embed="rId5"/>
          <a:stretch>
            <a:fillRect/>
          </a:stretch>
        </p:blipFill>
        <p:spPr>
          <a:xfrm>
            <a:off x="7132320" y="1824768"/>
            <a:ext cx="2175510" cy="5020408"/>
          </a:xfrm>
          <a:prstGeom prst="rect">
            <a:avLst/>
          </a:prstGeom>
        </p:spPr>
      </p:pic>
    </p:spTree>
    <p:extLst>
      <p:ext uri="{BB962C8B-B14F-4D97-AF65-F5344CB8AC3E}">
        <p14:creationId xmlns:p14="http://schemas.microsoft.com/office/powerpoint/2010/main" val="3360523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g23738f4d393_0_3"/>
          <p:cNvSpPr txBox="1">
            <a:spLocks noGrp="1"/>
          </p:cNvSpPr>
          <p:nvPr>
            <p:ph type="body" idx="1"/>
          </p:nvPr>
        </p:nvSpPr>
        <p:spPr>
          <a:xfrm>
            <a:off x="4058850" y="733428"/>
            <a:ext cx="3474600" cy="209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200"/>
              </a:spcBef>
              <a:spcAft>
                <a:spcPts val="0"/>
              </a:spcAft>
              <a:buSzPts val="2000"/>
              <a:buNone/>
            </a:pPr>
            <a:r>
              <a:rPr lang="hr-HR" sz="3000" dirty="0">
                <a:latin typeface="Josefin Sans"/>
                <a:ea typeface="Josefin Sans"/>
                <a:cs typeface="Josefin Sans"/>
                <a:sym typeface="Josefin Sans"/>
              </a:rPr>
              <a:t>PART III.</a:t>
            </a:r>
          </a:p>
          <a:p>
            <a:pPr marL="0" lvl="0" indent="0" algn="l" rtl="0">
              <a:lnSpc>
                <a:spcPct val="90000"/>
              </a:lnSpc>
              <a:spcBef>
                <a:spcPts val="1200"/>
              </a:spcBef>
              <a:spcAft>
                <a:spcPts val="0"/>
              </a:spcAft>
              <a:buSzPts val="2000"/>
              <a:buNone/>
            </a:pPr>
            <a:r>
              <a:rPr lang="hr-HR" sz="3000" dirty="0">
                <a:latin typeface="Josefin Sans"/>
                <a:ea typeface="Josefin Sans"/>
                <a:cs typeface="Josefin Sans"/>
                <a:sym typeface="Josefin Sans"/>
              </a:rPr>
              <a:t>Building </a:t>
            </a:r>
            <a:r>
              <a:rPr lang="hr-HR" sz="3000" dirty="0" err="1">
                <a:latin typeface="Josefin Sans"/>
                <a:ea typeface="Josefin Sans"/>
                <a:cs typeface="Josefin Sans"/>
                <a:sym typeface="Josefin Sans"/>
              </a:rPr>
              <a:t>an</a:t>
            </a:r>
            <a:r>
              <a:rPr lang="hr-HR" sz="3000" dirty="0">
                <a:latin typeface="Josefin Sans"/>
                <a:ea typeface="Josefin Sans"/>
                <a:cs typeface="Josefin Sans"/>
                <a:sym typeface="Josefin Sans"/>
              </a:rPr>
              <a:t> </a:t>
            </a:r>
            <a:r>
              <a:rPr lang="hr-HR" sz="3000" dirty="0" err="1">
                <a:latin typeface="Josefin Sans"/>
                <a:ea typeface="Josefin Sans"/>
                <a:cs typeface="Josefin Sans"/>
                <a:sym typeface="Josefin Sans"/>
              </a:rPr>
              <a:t>inventory</a:t>
            </a:r>
            <a:endParaRPr lang="hr-HR" sz="3000" dirty="0">
              <a:latin typeface="Josefin Sans"/>
              <a:ea typeface="Josefin Sans"/>
              <a:cs typeface="Josefin Sans"/>
              <a:sym typeface="Josefin Sans"/>
            </a:endParaRPr>
          </a:p>
          <a:p>
            <a:pPr marL="0" lvl="0" indent="0" algn="l" rtl="0">
              <a:lnSpc>
                <a:spcPct val="90000"/>
              </a:lnSpc>
              <a:spcBef>
                <a:spcPts val="1200"/>
              </a:spcBef>
              <a:spcAft>
                <a:spcPts val="0"/>
              </a:spcAft>
              <a:buSzPts val="2000"/>
              <a:buNone/>
            </a:pPr>
            <a:endParaRPr sz="3000" dirty="0">
              <a:latin typeface="Josefin Sans"/>
              <a:ea typeface="Josefin Sans"/>
              <a:cs typeface="Josefin Sans"/>
              <a:sym typeface="Josefin Sans"/>
            </a:endParaRPr>
          </a:p>
        </p:txBody>
      </p:sp>
      <p:pic>
        <p:nvPicPr>
          <p:cNvPr id="197" name="Google Shape;197;g23738f4d393_0_3"/>
          <p:cNvPicPr preferRelativeResize="0"/>
          <p:nvPr/>
        </p:nvPicPr>
        <p:blipFill rotWithShape="1">
          <a:blip r:embed="rId3">
            <a:alphaModFix/>
          </a:blip>
          <a:srcRect/>
          <a:stretch/>
        </p:blipFill>
        <p:spPr>
          <a:xfrm rot="5400000">
            <a:off x="9460662" y="4126662"/>
            <a:ext cx="2629450" cy="2833226"/>
          </a:xfrm>
          <a:prstGeom prst="rect">
            <a:avLst/>
          </a:prstGeom>
          <a:noFill/>
          <a:ln>
            <a:noFill/>
          </a:ln>
        </p:spPr>
      </p:pic>
    </p:spTree>
    <p:extLst>
      <p:ext uri="{BB962C8B-B14F-4D97-AF65-F5344CB8AC3E}">
        <p14:creationId xmlns:p14="http://schemas.microsoft.com/office/powerpoint/2010/main" val="3699869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b="1" dirty="0">
                <a:solidFill>
                  <a:schemeClr val="lt1"/>
                </a:solidFill>
              </a:rPr>
              <a:t>STEP 1</a:t>
            </a:r>
            <a:endParaRPr sz="3000" b="1" dirty="0">
              <a:solidFill>
                <a:schemeClr val="lt1"/>
              </a:solidFill>
            </a:endParaRPr>
          </a:p>
        </p:txBody>
      </p:sp>
      <p:sp>
        <p:nvSpPr>
          <p:cNvPr id="176" name="Google Shape;176;g23738f4d393_0_414"/>
          <p:cNvSpPr txBox="1">
            <a:spLocks noGrp="1"/>
          </p:cNvSpPr>
          <p:nvPr>
            <p:ph type="body" idx="1"/>
          </p:nvPr>
        </p:nvSpPr>
        <p:spPr>
          <a:xfrm>
            <a:off x="502919" y="1543050"/>
            <a:ext cx="10629901" cy="5017770"/>
          </a:xfrm>
          <a:prstGeom prst="rect">
            <a:avLst/>
          </a:prstGeom>
          <a:noFill/>
          <a:ln>
            <a:noFill/>
          </a:ln>
        </p:spPr>
        <p:txBody>
          <a:bodyPr spcFirstLastPara="1" wrap="square" lIns="121900" tIns="121900" rIns="121900" bIns="121900" anchor="t" anchorCtr="0">
            <a:noAutofit/>
          </a:bodyPr>
          <a:lstStyle/>
          <a:p>
            <a:pPr marL="152400" indent="0">
              <a:lnSpc>
                <a:spcPct val="115000"/>
              </a:lnSpc>
              <a:buSzPts val="2800"/>
              <a:buNone/>
            </a:pPr>
            <a:r>
              <a:rPr lang="en-GB" b="1" i="1" dirty="0"/>
              <a:t>Attributes of an element: what do we want to know?</a:t>
            </a:r>
            <a:endParaRPr lang="hr-HR" b="1" i="1" dirty="0"/>
          </a:p>
          <a:p>
            <a:pPr marL="152400" lvl="0" indent="0">
              <a:lnSpc>
                <a:spcPct val="115000"/>
              </a:lnSpc>
              <a:buSzPts val="2800"/>
              <a:buNone/>
            </a:pPr>
            <a:endParaRPr lang="hr-HR" sz="2200" b="1" dirty="0">
              <a:latin typeface="Corbel" panose="020B0503020204020204" pitchFamily="34" charset="0"/>
              <a:ea typeface="Josefin Sans"/>
              <a:cs typeface="Josefin Sans"/>
              <a:sym typeface="Josefin Sans"/>
            </a:endParaRPr>
          </a:p>
          <a:p>
            <a:pPr marL="152400" lvl="0" indent="0">
              <a:lnSpc>
                <a:spcPct val="115000"/>
              </a:lnSpc>
              <a:buSzPts val="2800"/>
              <a:buNone/>
            </a:pPr>
            <a:r>
              <a:rPr lang="hr-HR" sz="2200" b="1" dirty="0">
                <a:latin typeface="Corbel" panose="020B0503020204020204" pitchFamily="34" charset="0"/>
                <a:ea typeface="Josefin Sans"/>
                <a:cs typeface="Josefin Sans"/>
                <a:sym typeface="Josefin Sans"/>
              </a:rPr>
              <a:t>(</a:t>
            </a:r>
            <a:r>
              <a:rPr lang="hr-HR" sz="2200" b="1" dirty="0" err="1">
                <a:latin typeface="Corbel" panose="020B0503020204020204" pitchFamily="34" charset="0"/>
                <a:ea typeface="Josefin Sans"/>
                <a:cs typeface="Josefin Sans"/>
                <a:sym typeface="Josefin Sans"/>
              </a:rPr>
              <a:t>agree</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jointly</a:t>
            </a:r>
            <a:r>
              <a:rPr lang="hr-HR" sz="2200" b="1" dirty="0">
                <a:latin typeface="Corbel" panose="020B0503020204020204" pitchFamily="34" charset="0"/>
                <a:ea typeface="Josefin Sans"/>
                <a:cs typeface="Josefin Sans"/>
                <a:sym typeface="Josefin Sans"/>
              </a:rPr>
              <a:t> on one element </a:t>
            </a:r>
            <a:r>
              <a:rPr lang="hr-HR" sz="2200" b="1" dirty="0" err="1">
                <a:latin typeface="Corbel" panose="020B0503020204020204" pitchFamily="34" charset="0"/>
                <a:ea typeface="Josefin Sans"/>
                <a:cs typeface="Josefin Sans"/>
                <a:sym typeface="Josefin Sans"/>
              </a:rPr>
              <a:t>and</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propose</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questions</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you</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think</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should</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be</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included</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in</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an</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inventorying</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process</a:t>
            </a:r>
            <a:r>
              <a:rPr lang="hr-HR" sz="2200" b="1" dirty="0">
                <a:latin typeface="Corbel" panose="020B0503020204020204" pitchFamily="34" charset="0"/>
                <a:ea typeface="Josefin Sans"/>
                <a:cs typeface="Josefin Sans"/>
                <a:sym typeface="Josefin Sans"/>
              </a:rPr>
              <a:t>)</a:t>
            </a:r>
          </a:p>
          <a:p>
            <a:pPr marL="152400" lvl="0" indent="0">
              <a:lnSpc>
                <a:spcPct val="115000"/>
              </a:lnSpc>
              <a:buSzPts val="2800"/>
              <a:buNone/>
            </a:pPr>
            <a:endParaRPr lang="hr-HR" sz="2200" b="1" dirty="0">
              <a:latin typeface="Corbel" panose="020B0503020204020204" pitchFamily="34" charset="0"/>
              <a:ea typeface="Josefin Sans"/>
              <a:cs typeface="Josefin Sans"/>
              <a:sym typeface="Josefin Sans"/>
            </a:endParaRPr>
          </a:p>
          <a:p>
            <a:pPr marL="152400" lvl="0" indent="0">
              <a:lnSpc>
                <a:spcPct val="115000"/>
              </a:lnSpc>
              <a:buSzPts val="2800"/>
              <a:buNone/>
            </a:pPr>
            <a:r>
              <a:rPr lang="hr-HR" sz="2200" b="1" dirty="0" err="1">
                <a:latin typeface="Corbel" panose="020B0503020204020204" pitchFamily="34" charset="0"/>
                <a:ea typeface="Josefin Sans"/>
                <a:cs typeface="Josefin Sans"/>
                <a:sym typeface="Josefin Sans"/>
              </a:rPr>
              <a:t>Weaver</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Weaving</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from</a:t>
            </a:r>
            <a:r>
              <a:rPr lang="hr-HR" sz="2200" b="1" dirty="0">
                <a:latin typeface="Corbel" panose="020B0503020204020204" pitchFamily="34" charset="0"/>
                <a:ea typeface="Josefin Sans"/>
                <a:cs typeface="Josefin Sans"/>
                <a:sym typeface="Josefin Sans"/>
              </a:rPr>
              <a:t> </a:t>
            </a:r>
            <a:r>
              <a:rPr lang="hr-HR" sz="2200" b="1" dirty="0" err="1">
                <a:latin typeface="Corbel" panose="020B0503020204020204" pitchFamily="34" charset="0"/>
                <a:ea typeface="Josefin Sans"/>
                <a:cs typeface="Josefin Sans"/>
                <a:sym typeface="Josefin Sans"/>
              </a:rPr>
              <a:t>Sofia</a:t>
            </a:r>
            <a:endParaRPr lang="hr-HR" sz="2200" b="1"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pic>
        <p:nvPicPr>
          <p:cNvPr id="2" name="Picture 1">
            <a:extLst>
              <a:ext uri="{FF2B5EF4-FFF2-40B4-BE49-F238E27FC236}">
                <a16:creationId xmlns:a16="http://schemas.microsoft.com/office/drawing/2014/main" id="{C8B9C410-D46A-AF45-9F5D-3ABFE9E714E5}"/>
              </a:ext>
            </a:extLst>
          </p:cNvPr>
          <p:cNvPicPr>
            <a:picLocks noChangeAspect="1"/>
          </p:cNvPicPr>
          <p:nvPr/>
        </p:nvPicPr>
        <p:blipFill>
          <a:blip r:embed="rId4"/>
          <a:stretch>
            <a:fillRect/>
          </a:stretch>
        </p:blipFill>
        <p:spPr>
          <a:xfrm>
            <a:off x="7052310" y="3461300"/>
            <a:ext cx="3704441" cy="2391475"/>
          </a:xfrm>
          <a:prstGeom prst="rect">
            <a:avLst/>
          </a:prstGeom>
        </p:spPr>
      </p:pic>
      <p:sp>
        <p:nvSpPr>
          <p:cNvPr id="3" name="TextBox 2">
            <a:extLst>
              <a:ext uri="{FF2B5EF4-FFF2-40B4-BE49-F238E27FC236}">
                <a16:creationId xmlns:a16="http://schemas.microsoft.com/office/drawing/2014/main" id="{BC1A1F18-E257-484D-86F2-7AFD0D36C02D}"/>
              </a:ext>
            </a:extLst>
          </p:cNvPr>
          <p:cNvSpPr txBox="1"/>
          <p:nvPr/>
        </p:nvSpPr>
        <p:spPr>
          <a:xfrm>
            <a:off x="688368" y="5440680"/>
            <a:ext cx="8311891" cy="954107"/>
          </a:xfrm>
          <a:prstGeom prst="rect">
            <a:avLst/>
          </a:prstGeom>
          <a:noFill/>
        </p:spPr>
        <p:txBody>
          <a:bodyPr wrap="none" rtlCol="0">
            <a:spAutoFit/>
          </a:bodyPr>
          <a:lstStyle/>
          <a:p>
            <a:endParaRPr lang="hr-HR" dirty="0">
              <a:solidFill>
                <a:schemeClr val="bg1"/>
              </a:solidFill>
            </a:endParaRPr>
          </a:p>
          <a:p>
            <a:endParaRPr lang="hr-HR" dirty="0">
              <a:solidFill>
                <a:schemeClr val="bg1"/>
              </a:solidFill>
            </a:endParaRPr>
          </a:p>
          <a:p>
            <a:endParaRPr lang="hr-HR" dirty="0">
              <a:solidFill>
                <a:schemeClr val="bg1"/>
              </a:solidFill>
            </a:endParaRPr>
          </a:p>
          <a:p>
            <a:r>
              <a:rPr lang="hr-HR" dirty="0">
                <a:solidFill>
                  <a:schemeClr val="bg1"/>
                </a:solidFill>
              </a:rPr>
              <a:t>National </a:t>
            </a:r>
            <a:r>
              <a:rPr lang="hr-HR" dirty="0" err="1">
                <a:solidFill>
                  <a:schemeClr val="bg1"/>
                </a:solidFill>
              </a:rPr>
              <a:t>Library</a:t>
            </a:r>
            <a:r>
              <a:rPr lang="hr-HR" dirty="0">
                <a:solidFill>
                  <a:schemeClr val="bg1"/>
                </a:solidFill>
              </a:rPr>
              <a:t> "</a:t>
            </a:r>
            <a:r>
              <a:rPr lang="hr-HR" dirty="0" err="1">
                <a:solidFill>
                  <a:schemeClr val="bg1"/>
                </a:solidFill>
              </a:rPr>
              <a:t>Sts</a:t>
            </a:r>
            <a:r>
              <a:rPr lang="hr-HR" dirty="0">
                <a:solidFill>
                  <a:schemeClr val="bg1"/>
                </a:solidFill>
              </a:rPr>
              <a:t>. </a:t>
            </a:r>
            <a:r>
              <a:rPr lang="hr-HR" dirty="0" err="1">
                <a:solidFill>
                  <a:schemeClr val="bg1"/>
                </a:solidFill>
              </a:rPr>
              <a:t>Syril</a:t>
            </a:r>
            <a:r>
              <a:rPr lang="hr-HR" dirty="0">
                <a:solidFill>
                  <a:schemeClr val="bg1"/>
                </a:solidFill>
              </a:rPr>
              <a:t> </a:t>
            </a:r>
            <a:r>
              <a:rPr lang="hr-HR" dirty="0" err="1">
                <a:solidFill>
                  <a:schemeClr val="bg1"/>
                </a:solidFill>
              </a:rPr>
              <a:t>and</a:t>
            </a:r>
            <a:r>
              <a:rPr lang="hr-HR" dirty="0">
                <a:solidFill>
                  <a:schemeClr val="bg1"/>
                </a:solidFill>
              </a:rPr>
              <a:t> </a:t>
            </a:r>
            <a:r>
              <a:rPr lang="hr-HR" dirty="0" err="1">
                <a:solidFill>
                  <a:schemeClr val="bg1"/>
                </a:solidFill>
              </a:rPr>
              <a:t>Methodius</a:t>
            </a:r>
            <a:r>
              <a:rPr lang="hr-HR" dirty="0">
                <a:solidFill>
                  <a:schemeClr val="bg1"/>
                </a:solidFill>
              </a:rPr>
              <a:t>", </a:t>
            </a:r>
            <a:r>
              <a:rPr lang="hr-HR" dirty="0" err="1">
                <a:solidFill>
                  <a:schemeClr val="bg1"/>
                </a:solidFill>
              </a:rPr>
              <a:t>Collection</a:t>
            </a:r>
            <a:r>
              <a:rPr lang="hr-HR" dirty="0">
                <a:solidFill>
                  <a:schemeClr val="bg1"/>
                </a:solidFill>
              </a:rPr>
              <a:t> "</a:t>
            </a:r>
            <a:r>
              <a:rPr lang="hr-HR" dirty="0" err="1">
                <a:solidFill>
                  <a:schemeClr val="bg1"/>
                </a:solidFill>
              </a:rPr>
              <a:t>Portraits</a:t>
            </a:r>
            <a:r>
              <a:rPr lang="hr-HR" dirty="0">
                <a:solidFill>
                  <a:schemeClr val="bg1"/>
                </a:solidFill>
              </a:rPr>
              <a:t> </a:t>
            </a:r>
            <a:r>
              <a:rPr lang="hr-HR" dirty="0" err="1">
                <a:solidFill>
                  <a:schemeClr val="bg1"/>
                </a:solidFill>
              </a:rPr>
              <a:t>and</a:t>
            </a:r>
            <a:r>
              <a:rPr lang="hr-HR" dirty="0">
                <a:solidFill>
                  <a:schemeClr val="bg1"/>
                </a:solidFill>
              </a:rPr>
              <a:t> </a:t>
            </a:r>
            <a:r>
              <a:rPr lang="hr-HR" dirty="0" err="1">
                <a:solidFill>
                  <a:schemeClr val="bg1"/>
                </a:solidFill>
              </a:rPr>
              <a:t>Photographs</a:t>
            </a:r>
            <a:r>
              <a:rPr lang="hr-HR" dirty="0">
                <a:solidFill>
                  <a:schemeClr val="bg1"/>
                </a:solidFill>
              </a:rPr>
              <a:t>", signature C 1-5140</a:t>
            </a:r>
            <a:endParaRPr lang="sr-Latn-RS" dirty="0">
              <a:solidFill>
                <a:schemeClr val="bg1"/>
              </a:solidFill>
            </a:endParaRPr>
          </a:p>
        </p:txBody>
      </p:sp>
    </p:spTree>
    <p:extLst>
      <p:ext uri="{BB962C8B-B14F-4D97-AF65-F5344CB8AC3E}">
        <p14:creationId xmlns:p14="http://schemas.microsoft.com/office/powerpoint/2010/main" val="2471319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r>
              <a:rPr lang="hr-HR" sz="3000" b="1" dirty="0">
                <a:solidFill>
                  <a:schemeClr val="lt1"/>
                </a:solidFill>
              </a:rPr>
              <a:t>STEP 2</a:t>
            </a:r>
            <a:endParaRPr sz="3000" b="1" dirty="0">
              <a:solidFill>
                <a:schemeClr val="lt1"/>
              </a:solidFill>
            </a:endParaRPr>
          </a:p>
        </p:txBody>
      </p:sp>
      <p:sp>
        <p:nvSpPr>
          <p:cNvPr id="176" name="Google Shape;176;g23738f4d393_0_414"/>
          <p:cNvSpPr txBox="1">
            <a:spLocks noGrp="1"/>
          </p:cNvSpPr>
          <p:nvPr>
            <p:ph type="body" idx="1"/>
          </p:nvPr>
        </p:nvSpPr>
        <p:spPr>
          <a:xfrm>
            <a:off x="502919" y="1543050"/>
            <a:ext cx="10629901" cy="5017770"/>
          </a:xfrm>
          <a:prstGeom prst="rect">
            <a:avLst/>
          </a:prstGeom>
          <a:noFill/>
          <a:ln>
            <a:noFill/>
          </a:ln>
        </p:spPr>
        <p:txBody>
          <a:bodyPr spcFirstLastPara="1" wrap="square" lIns="121900" tIns="121900" rIns="121900" bIns="121900" anchor="t" anchorCtr="0">
            <a:noAutofit/>
          </a:bodyPr>
          <a:lstStyle/>
          <a:p>
            <a:pPr marL="152400" indent="0">
              <a:lnSpc>
                <a:spcPct val="115000"/>
              </a:lnSpc>
              <a:buSzPts val="2800"/>
              <a:buNone/>
            </a:pPr>
            <a:r>
              <a:rPr lang="hr-HR" b="1" i="1" dirty="0" err="1"/>
              <a:t>Matching</a:t>
            </a:r>
            <a:r>
              <a:rPr lang="hr-HR" b="1" i="1" dirty="0"/>
              <a:t> </a:t>
            </a:r>
            <a:r>
              <a:rPr lang="hr-HR" b="1" i="1" dirty="0" err="1"/>
              <a:t>the</a:t>
            </a:r>
            <a:r>
              <a:rPr lang="hr-HR" b="1" i="1" dirty="0"/>
              <a:t> </a:t>
            </a:r>
            <a:r>
              <a:rPr lang="hr-HR" b="1" i="1" dirty="0" err="1"/>
              <a:t>questions</a:t>
            </a:r>
            <a:r>
              <a:rPr lang="hr-HR" b="1" i="1" dirty="0"/>
              <a:t> </a:t>
            </a:r>
            <a:r>
              <a:rPr lang="hr-HR" b="1" i="1" dirty="0" err="1"/>
              <a:t>with</a:t>
            </a:r>
            <a:r>
              <a:rPr lang="hr-HR" b="1" i="1" dirty="0"/>
              <a:t> </a:t>
            </a:r>
            <a:r>
              <a:rPr lang="hr-HR" b="1" i="1" dirty="0" err="1"/>
              <a:t>the</a:t>
            </a:r>
            <a:r>
              <a:rPr lang="hr-HR" b="1" i="1" dirty="0"/>
              <a:t> National Formular</a:t>
            </a:r>
          </a:p>
          <a:p>
            <a:pPr marL="152400" indent="0">
              <a:lnSpc>
                <a:spcPct val="115000"/>
              </a:lnSpc>
              <a:buSzPts val="2800"/>
              <a:buNone/>
            </a:pPr>
            <a:endParaRPr lang="hr-HR" sz="2200" b="1" i="1" dirty="0">
              <a:latin typeface="Corbel" panose="020B0503020204020204" pitchFamily="34" charset="0"/>
              <a:ea typeface="Josefin Sans"/>
              <a:cs typeface="Josefin Sans"/>
              <a:sym typeface="Josefin Sans"/>
            </a:endParaRPr>
          </a:p>
          <a:p>
            <a:pPr marL="152400" indent="0">
              <a:lnSpc>
                <a:spcPct val="115000"/>
              </a:lnSpc>
              <a:buSzPts val="2800"/>
              <a:buNone/>
            </a:pPr>
            <a:endParaRPr lang="hr-HR" sz="2200" b="1"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993456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endParaRPr sz="3000" b="1" dirty="0">
              <a:solidFill>
                <a:schemeClr val="lt1"/>
              </a:solidFill>
            </a:endParaRPr>
          </a:p>
        </p:txBody>
      </p:sp>
      <p:sp>
        <p:nvSpPr>
          <p:cNvPr id="176" name="Google Shape;176;g23738f4d393_0_414"/>
          <p:cNvSpPr txBox="1">
            <a:spLocks noGrp="1"/>
          </p:cNvSpPr>
          <p:nvPr>
            <p:ph type="body" idx="1"/>
          </p:nvPr>
        </p:nvSpPr>
        <p:spPr>
          <a:xfrm>
            <a:off x="502919" y="2034540"/>
            <a:ext cx="10264141" cy="4526280"/>
          </a:xfrm>
          <a:prstGeom prst="rect">
            <a:avLst/>
          </a:prstGeom>
          <a:noFill/>
          <a:ln>
            <a:noFill/>
          </a:ln>
        </p:spPr>
        <p:txBody>
          <a:bodyPr spcFirstLastPara="1" wrap="square" lIns="121900" tIns="121900" rIns="121900" bIns="121900" anchor="t" anchorCtr="0">
            <a:noAutofit/>
          </a:bodyPr>
          <a:lstStyle/>
          <a:p>
            <a:pPr marL="152400" indent="0">
              <a:lnSpc>
                <a:spcPct val="115000"/>
              </a:lnSpc>
              <a:buSzPts val="2800"/>
              <a:buNone/>
            </a:pPr>
            <a:endParaRPr lang="hr-HR" sz="2200" b="1" i="1" dirty="0">
              <a:latin typeface="Corbel" panose="020B0503020204020204" pitchFamily="34" charset="0"/>
              <a:ea typeface="Josefin Sans"/>
              <a:cs typeface="Josefin Sans"/>
              <a:sym typeface="Josefin Sans"/>
            </a:endParaRPr>
          </a:p>
          <a:p>
            <a:pPr marL="152400" indent="0">
              <a:lnSpc>
                <a:spcPct val="115000"/>
              </a:lnSpc>
              <a:buSzPts val="2800"/>
              <a:buNone/>
            </a:pPr>
            <a:r>
              <a:rPr lang="hr-HR" sz="2200" b="1" dirty="0">
                <a:latin typeface="Corbel" panose="020B0503020204020204" pitchFamily="34" charset="0"/>
                <a:ea typeface="Josefin Sans"/>
                <a:cs typeface="Josefin Sans"/>
                <a:sym typeface="Josefin Sans"/>
              </a:rPr>
              <a:t>TIME FOR QUESTIONS</a:t>
            </a: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2771212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lvl="0">
              <a:lnSpc>
                <a:spcPct val="100000"/>
              </a:lnSpc>
              <a:buSzPct val="113888"/>
            </a:pPr>
            <a:endParaRPr sz="3000" b="1" dirty="0">
              <a:solidFill>
                <a:schemeClr val="lt1"/>
              </a:solidFill>
            </a:endParaRPr>
          </a:p>
        </p:txBody>
      </p:sp>
      <p:sp>
        <p:nvSpPr>
          <p:cNvPr id="176" name="Google Shape;176;g23738f4d393_0_414"/>
          <p:cNvSpPr txBox="1">
            <a:spLocks noGrp="1"/>
          </p:cNvSpPr>
          <p:nvPr>
            <p:ph type="body" idx="1"/>
          </p:nvPr>
        </p:nvSpPr>
        <p:spPr>
          <a:xfrm>
            <a:off x="502919" y="2034540"/>
            <a:ext cx="10264141" cy="4526280"/>
          </a:xfrm>
          <a:prstGeom prst="rect">
            <a:avLst/>
          </a:prstGeom>
          <a:noFill/>
          <a:ln>
            <a:noFill/>
          </a:ln>
        </p:spPr>
        <p:txBody>
          <a:bodyPr spcFirstLastPara="1" wrap="square" lIns="121900" tIns="121900" rIns="121900" bIns="121900" anchor="t" anchorCtr="0">
            <a:noAutofit/>
          </a:bodyPr>
          <a:lstStyle/>
          <a:p>
            <a:pPr marL="152400" indent="0">
              <a:lnSpc>
                <a:spcPct val="115000"/>
              </a:lnSpc>
              <a:buSzPts val="2800"/>
              <a:buNone/>
            </a:pPr>
            <a:endParaRPr lang="hr-HR" sz="2200" b="1" i="1" dirty="0">
              <a:latin typeface="Corbel" panose="020B0503020204020204" pitchFamily="34" charset="0"/>
              <a:ea typeface="Josefin Sans"/>
              <a:cs typeface="Josefin Sans"/>
              <a:sym typeface="Josefin Sans"/>
            </a:endParaRPr>
          </a:p>
          <a:p>
            <a:pPr marL="152400" indent="0">
              <a:lnSpc>
                <a:spcPct val="115000"/>
              </a:lnSpc>
              <a:buSzPts val="2800"/>
              <a:buNone/>
            </a:pPr>
            <a:r>
              <a:rPr lang="hr-HR" sz="2200" b="1" dirty="0">
                <a:latin typeface="Corbel" panose="020B0503020204020204" pitchFamily="34" charset="0"/>
                <a:ea typeface="Josefin Sans"/>
                <a:cs typeface="Josefin Sans"/>
                <a:sym typeface="Josefin Sans"/>
              </a:rPr>
              <a:t>THANK YOU FOR YOUR ATTENTION</a:t>
            </a:r>
          </a:p>
          <a:p>
            <a:pPr marL="152400" indent="0">
              <a:lnSpc>
                <a:spcPct val="115000"/>
              </a:lnSpc>
              <a:buSzPts val="2800"/>
              <a:buNone/>
            </a:pPr>
            <a:endParaRPr lang="hr-HR" sz="2200" b="1" dirty="0">
              <a:latin typeface="Corbel" panose="020B0503020204020204" pitchFamily="34" charset="0"/>
              <a:ea typeface="Josefin Sans"/>
              <a:cs typeface="Josefin Sans"/>
              <a:sym typeface="Josefin Sans"/>
            </a:endParaRPr>
          </a:p>
          <a:p>
            <a:pPr marL="152400" indent="0">
              <a:lnSpc>
                <a:spcPct val="115000"/>
              </a:lnSpc>
              <a:buSzPts val="2800"/>
              <a:buNone/>
            </a:pPr>
            <a:r>
              <a:rPr lang="hr-HR" sz="2200" b="1" dirty="0" err="1">
                <a:latin typeface="Corbel" panose="020B0503020204020204" pitchFamily="34" charset="0"/>
                <a:ea typeface="Josefin Sans"/>
                <a:cs typeface="Josefin Sans"/>
                <a:sym typeface="Josefin Sans"/>
              </a:rPr>
              <a:t>tnikolicdjeric@gmail.com</a:t>
            </a:r>
            <a:endParaRPr lang="hr-HR" sz="2200" b="1"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2915581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3888"/>
              <a:buNone/>
            </a:pPr>
            <a:r>
              <a:rPr lang="hr-HR" b="1" dirty="0">
                <a:solidFill>
                  <a:schemeClr val="lt1"/>
                </a:solidFill>
              </a:rPr>
              <a:t>FUNCTIONS </a:t>
            </a:r>
            <a:r>
              <a:rPr lang="hr-HR" b="1" dirty="0" err="1">
                <a:solidFill>
                  <a:schemeClr val="lt1"/>
                </a:solidFill>
              </a:rPr>
              <a:t>and</a:t>
            </a:r>
            <a:r>
              <a:rPr lang="hr-HR" b="1" dirty="0">
                <a:solidFill>
                  <a:schemeClr val="lt1"/>
                </a:solidFill>
              </a:rPr>
              <a:t> PURPOSES</a:t>
            </a:r>
            <a:br>
              <a:rPr lang="hr-HR" b="1" dirty="0">
                <a:solidFill>
                  <a:schemeClr val="lt1"/>
                </a:solidFill>
              </a:rPr>
            </a:br>
            <a:r>
              <a:rPr lang="hr-HR" b="1" dirty="0" err="1">
                <a:solidFill>
                  <a:schemeClr val="lt1"/>
                </a:solidFill>
              </a:rPr>
              <a:t>driving</a:t>
            </a:r>
            <a:r>
              <a:rPr lang="hr-HR" b="1" dirty="0">
                <a:solidFill>
                  <a:schemeClr val="lt1"/>
                </a:solidFill>
              </a:rPr>
              <a:t> </a:t>
            </a:r>
            <a:r>
              <a:rPr lang="hr-HR" b="1" dirty="0" err="1">
                <a:solidFill>
                  <a:schemeClr val="lt1"/>
                </a:solidFill>
              </a:rPr>
              <a:t>the</a:t>
            </a:r>
            <a:r>
              <a:rPr lang="hr-HR" b="1" dirty="0">
                <a:solidFill>
                  <a:schemeClr val="lt1"/>
                </a:solidFill>
              </a:rPr>
              <a:t> </a:t>
            </a:r>
            <a:r>
              <a:rPr lang="hr-HR" b="1" dirty="0" err="1">
                <a:solidFill>
                  <a:schemeClr val="lt1"/>
                </a:solidFill>
              </a:rPr>
              <a:t>end-result</a:t>
            </a:r>
            <a:r>
              <a:rPr lang="hr-HR" b="1" dirty="0">
                <a:solidFill>
                  <a:schemeClr val="lt1"/>
                </a:solidFill>
              </a:rPr>
              <a:t> </a:t>
            </a:r>
            <a:endParaRPr b="1" dirty="0">
              <a:solidFill>
                <a:schemeClr val="lt1"/>
              </a:solidFill>
            </a:endParaRPr>
          </a:p>
        </p:txBody>
      </p:sp>
      <p:sp>
        <p:nvSpPr>
          <p:cNvPr id="176" name="Google Shape;176;g23738f4d393_0_414"/>
          <p:cNvSpPr txBox="1">
            <a:spLocks noGrp="1"/>
          </p:cNvSpPr>
          <p:nvPr>
            <p:ph type="body" idx="1"/>
          </p:nvPr>
        </p:nvSpPr>
        <p:spPr>
          <a:xfrm>
            <a:off x="390418" y="1592494"/>
            <a:ext cx="9605407" cy="4569428"/>
          </a:xfrm>
          <a:prstGeom prst="rect">
            <a:avLst/>
          </a:prstGeom>
          <a:noFill/>
          <a:ln>
            <a:noFill/>
          </a:ln>
        </p:spPr>
        <p:txBody>
          <a:bodyPr spcFirstLastPara="1" wrap="square" lIns="121900" tIns="121900" rIns="121900" bIns="121900" anchor="t" anchorCtr="0">
            <a:noAutofit/>
          </a:bodyPr>
          <a:lstStyle/>
          <a:p>
            <a:pPr marL="152400" lvl="0" indent="0" algn="l" rtl="0">
              <a:lnSpc>
                <a:spcPct val="115000"/>
              </a:lnSpc>
              <a:spcBef>
                <a:spcPts val="0"/>
              </a:spcBef>
              <a:spcAft>
                <a:spcPts val="0"/>
              </a:spcAft>
              <a:buSzPts val="2800"/>
              <a:buNone/>
            </a:pPr>
            <a:r>
              <a:rPr lang="hr-HR" sz="2200" b="1" dirty="0" err="1">
                <a:latin typeface="Corbel" panose="020B0503020204020204" pitchFamily="34" charset="0"/>
                <a:ea typeface="Josefin Sans"/>
                <a:cs typeface="Josefin Sans"/>
                <a:sym typeface="Josefin Sans"/>
              </a:rPr>
              <a:t>Inventory</a:t>
            </a:r>
            <a:r>
              <a:rPr lang="hr-HR" sz="2200" dirty="0">
                <a:latin typeface="Corbel" panose="020B0503020204020204" pitchFamily="34" charset="0"/>
                <a:ea typeface="Josefin Sans"/>
                <a:cs typeface="Josefin Sans"/>
                <a:sym typeface="Josefin Sans"/>
              </a:rPr>
              <a:t>: </a:t>
            </a:r>
          </a:p>
          <a:p>
            <a:pPr marL="152400" lvl="0" indent="0" algn="l" rtl="0">
              <a:lnSpc>
                <a:spcPct val="115000"/>
              </a:lnSpc>
              <a:spcBef>
                <a:spcPts val="0"/>
              </a:spcBef>
              <a:spcAft>
                <a:spcPts val="0"/>
              </a:spcAft>
              <a:buSzPts val="2800"/>
              <a:buNone/>
            </a:pPr>
            <a:endParaRPr lang="hr-HR" sz="2200" dirty="0">
              <a:latin typeface="Corbel" panose="020B0503020204020204" pitchFamily="34" charset="0"/>
              <a:ea typeface="Josefin Sans"/>
              <a:cs typeface="Josefin Sans"/>
              <a:sym typeface="Josefin Sans"/>
            </a:endParaRPr>
          </a:p>
          <a:p>
            <a:pPr marL="495300" lvl="0" algn="l" rtl="0">
              <a:lnSpc>
                <a:spcPct val="115000"/>
              </a:lnSpc>
              <a:spcBef>
                <a:spcPts val="0"/>
              </a:spcBef>
              <a:spcAft>
                <a:spcPts val="0"/>
              </a:spcAft>
              <a:buSzPts val="2800"/>
              <a:buFontTx/>
              <a:buChar char="-"/>
            </a:pPr>
            <a:r>
              <a:rPr lang="hr-HR" sz="2200" dirty="0" err="1">
                <a:latin typeface="Corbel" panose="020B0503020204020204" pitchFamily="34" charset="0"/>
                <a:ea typeface="Josefin Sans"/>
                <a:cs typeface="Josefin Sans"/>
                <a:sym typeface="Josefin Sans"/>
              </a:rPr>
              <a:t>identify</a:t>
            </a:r>
            <a:r>
              <a:rPr lang="hr-HR" sz="2200" dirty="0">
                <a:latin typeface="Corbel" panose="020B0503020204020204" pitchFamily="34" charset="0"/>
                <a:ea typeface="Josefin Sans"/>
                <a:cs typeface="Josefin Sans"/>
                <a:sym typeface="Josefin Sans"/>
              </a:rPr>
              <a:t> ICH, </a:t>
            </a:r>
            <a:r>
              <a:rPr lang="hr-HR" sz="2200" dirty="0" err="1">
                <a:latin typeface="Corbel" panose="020B0503020204020204" pitchFamily="34" charset="0"/>
                <a:ea typeface="Josefin Sans"/>
                <a:cs typeface="Josefin Sans"/>
                <a:sym typeface="Josefin Sans"/>
              </a:rPr>
              <a:t>raise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awareness</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about</a:t>
            </a:r>
            <a:r>
              <a:rPr lang="hr-HR" sz="2200" dirty="0">
                <a:latin typeface="Corbel" panose="020B0503020204020204" pitchFamily="34" charset="0"/>
                <a:ea typeface="Josefin Sans"/>
                <a:cs typeface="Josefin Sans"/>
                <a:sym typeface="Josefin Sans"/>
              </a:rPr>
              <a:t> ICH, set </a:t>
            </a:r>
            <a:r>
              <a:rPr lang="hr-HR" sz="2200" dirty="0" err="1">
                <a:latin typeface="Corbel" panose="020B0503020204020204" pitchFamily="34" charset="0"/>
                <a:ea typeface="Josefin Sans"/>
                <a:cs typeface="Josefin Sans"/>
                <a:sym typeface="Josefin Sans"/>
              </a:rPr>
              <a:t>ground</a:t>
            </a:r>
            <a:r>
              <a:rPr lang="hr-HR" sz="2200" dirty="0">
                <a:latin typeface="Corbel" panose="020B0503020204020204" pitchFamily="34" charset="0"/>
                <a:ea typeface="Josefin Sans"/>
                <a:cs typeface="Josefin Sans"/>
                <a:sym typeface="Josefin Sans"/>
              </a:rPr>
              <a:t> for future </a:t>
            </a:r>
            <a:r>
              <a:rPr lang="hr-HR" sz="2200" dirty="0" err="1">
                <a:latin typeface="Corbel" panose="020B0503020204020204" pitchFamily="34" charset="0"/>
                <a:ea typeface="Josefin Sans"/>
                <a:cs typeface="Josefin Sans"/>
                <a:sym typeface="Josefin Sans"/>
              </a:rPr>
              <a:t>safeguarding</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measures</a:t>
            </a:r>
            <a:endParaRPr lang="hr-HR" sz="2200" dirty="0">
              <a:latin typeface="Corbel" panose="020B0503020204020204" pitchFamily="34" charset="0"/>
              <a:ea typeface="Josefin Sans"/>
              <a:cs typeface="Josefin Sans"/>
              <a:sym typeface="Josefin Sans"/>
            </a:endParaRPr>
          </a:p>
          <a:p>
            <a:pPr marL="495300" lvl="0" algn="l" rtl="0">
              <a:lnSpc>
                <a:spcPct val="115000"/>
              </a:lnSpc>
              <a:spcBef>
                <a:spcPts val="0"/>
              </a:spcBef>
              <a:spcAft>
                <a:spcPts val="0"/>
              </a:spcAft>
              <a:buSzPts val="2800"/>
              <a:buFontTx/>
              <a:buChar char="-"/>
            </a:pPr>
            <a:r>
              <a:rPr lang="hr-HR" sz="2000" dirty="0" err="1">
                <a:latin typeface="Corbel" panose="020B0503020204020204" pitchFamily="34" charset="0"/>
                <a:ea typeface="Josefin Sans"/>
                <a:cs typeface="Josefin Sans"/>
                <a:sym typeface="Josefin Sans"/>
              </a:rPr>
              <a:t>difference</a:t>
            </a:r>
            <a:r>
              <a:rPr lang="hr-HR" sz="2000" dirty="0">
                <a:latin typeface="Corbel" panose="020B0503020204020204" pitchFamily="34" charset="0"/>
                <a:ea typeface="Josefin Sans"/>
                <a:cs typeface="Josefin Sans"/>
                <a:sym typeface="Josefin Sans"/>
              </a:rPr>
              <a:t> </a:t>
            </a:r>
            <a:r>
              <a:rPr lang="hr-HR" sz="2000" dirty="0" err="1">
                <a:latin typeface="Corbel" panose="020B0503020204020204" pitchFamily="34" charset="0"/>
                <a:ea typeface="Josefin Sans"/>
                <a:cs typeface="Josefin Sans"/>
                <a:sym typeface="Josefin Sans"/>
              </a:rPr>
              <a:t>between</a:t>
            </a:r>
            <a:r>
              <a:rPr lang="hr-HR" sz="2000" dirty="0">
                <a:latin typeface="Corbel" panose="020B0503020204020204" pitchFamily="34" charset="0"/>
                <a:ea typeface="Josefin Sans"/>
                <a:cs typeface="Josefin Sans"/>
                <a:sym typeface="Josefin Sans"/>
              </a:rPr>
              <a:t> </a:t>
            </a:r>
            <a:r>
              <a:rPr lang="hr-HR" sz="2000" dirty="0" err="1">
                <a:latin typeface="Corbel" panose="020B0503020204020204" pitchFamily="34" charset="0"/>
                <a:ea typeface="Josefin Sans"/>
                <a:cs typeface="Josefin Sans"/>
                <a:sym typeface="Josefin Sans"/>
              </a:rPr>
              <a:t>national</a:t>
            </a:r>
            <a:r>
              <a:rPr lang="hr-HR" sz="2000" dirty="0">
                <a:latin typeface="Corbel" panose="020B0503020204020204" pitchFamily="34" charset="0"/>
                <a:ea typeface="Josefin Sans"/>
                <a:cs typeface="Josefin Sans"/>
                <a:sym typeface="Josefin Sans"/>
              </a:rPr>
              <a:t>, </a:t>
            </a:r>
            <a:r>
              <a:rPr lang="hr-HR" sz="2000" dirty="0" err="1">
                <a:latin typeface="Corbel" panose="020B0503020204020204" pitchFamily="34" charset="0"/>
                <a:ea typeface="Josefin Sans"/>
                <a:cs typeface="Josefin Sans"/>
                <a:sym typeface="Josefin Sans"/>
              </a:rPr>
              <a:t>regional</a:t>
            </a:r>
            <a:r>
              <a:rPr lang="hr-HR" sz="2000" dirty="0">
                <a:latin typeface="Corbel" panose="020B0503020204020204" pitchFamily="34" charset="0"/>
                <a:ea typeface="Josefin Sans"/>
                <a:cs typeface="Josefin Sans"/>
                <a:sym typeface="Josefin Sans"/>
              </a:rPr>
              <a:t> </a:t>
            </a:r>
            <a:r>
              <a:rPr lang="hr-HR" sz="2000" dirty="0" err="1">
                <a:latin typeface="Corbel" panose="020B0503020204020204" pitchFamily="34" charset="0"/>
                <a:ea typeface="Josefin Sans"/>
                <a:cs typeface="Josefin Sans"/>
                <a:sym typeface="Josefin Sans"/>
              </a:rPr>
              <a:t>and</a:t>
            </a:r>
            <a:r>
              <a:rPr lang="hr-HR" sz="2000" dirty="0">
                <a:latin typeface="Corbel" panose="020B0503020204020204" pitchFamily="34" charset="0"/>
                <a:ea typeface="Josefin Sans"/>
                <a:cs typeface="Josefin Sans"/>
                <a:sym typeface="Josefin Sans"/>
              </a:rPr>
              <a:t> </a:t>
            </a:r>
            <a:r>
              <a:rPr lang="hr-HR" sz="2000" dirty="0" err="1">
                <a:latin typeface="Corbel" panose="020B0503020204020204" pitchFamily="34" charset="0"/>
                <a:ea typeface="Josefin Sans"/>
                <a:cs typeface="Josefin Sans"/>
                <a:sym typeface="Josefin Sans"/>
              </a:rPr>
              <a:t>local</a:t>
            </a:r>
            <a:r>
              <a:rPr lang="hr-HR" sz="2000" dirty="0">
                <a:latin typeface="Corbel" panose="020B0503020204020204" pitchFamily="34" charset="0"/>
                <a:ea typeface="Josefin Sans"/>
                <a:cs typeface="Josefin Sans"/>
                <a:sym typeface="Josefin Sans"/>
              </a:rPr>
              <a:t> </a:t>
            </a:r>
            <a:r>
              <a:rPr lang="hr-HR" sz="2000" dirty="0" err="1">
                <a:latin typeface="Corbel" panose="020B0503020204020204" pitchFamily="34" charset="0"/>
                <a:ea typeface="Josefin Sans"/>
                <a:cs typeface="Josefin Sans"/>
                <a:sym typeface="Josefin Sans"/>
              </a:rPr>
              <a:t>inventories</a:t>
            </a:r>
            <a:endParaRPr lang="hr-HR" sz="2000" dirty="0">
              <a:latin typeface="Corbel" panose="020B0503020204020204" pitchFamily="34" charset="0"/>
              <a:ea typeface="Josefin Sans"/>
              <a:cs typeface="Josefin Sans"/>
              <a:sym typeface="Josefin Sans"/>
            </a:endParaRPr>
          </a:p>
          <a:p>
            <a:pPr marL="495300" lvl="0" algn="l" rtl="0">
              <a:lnSpc>
                <a:spcPct val="115000"/>
              </a:lnSpc>
              <a:spcBef>
                <a:spcPts val="0"/>
              </a:spcBef>
              <a:spcAft>
                <a:spcPts val="0"/>
              </a:spcAft>
              <a:buSzPts val="2800"/>
              <a:buFontTx/>
              <a:buChar char="-"/>
            </a:pPr>
            <a:r>
              <a:rPr lang="hr-HR" sz="2200" dirty="0" err="1">
                <a:latin typeface="Corbel" panose="020B0503020204020204" pitchFamily="34" charset="0"/>
                <a:ea typeface="Josefin Sans"/>
                <a:cs typeface="Josefin Sans"/>
                <a:sym typeface="Josefin Sans"/>
              </a:rPr>
              <a:t>difference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between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scope</a:t>
            </a:r>
            <a:r>
              <a:rPr lang="hr-HR" sz="2200" dirty="0">
                <a:latin typeface="Corbel" panose="020B0503020204020204" pitchFamily="34" charset="0"/>
                <a:ea typeface="Josefin Sans"/>
                <a:cs typeface="Josefin Sans"/>
                <a:sym typeface="Josefin Sans"/>
              </a:rPr>
              <a:t> (to </a:t>
            </a:r>
            <a:r>
              <a:rPr lang="hr-HR" sz="2200" dirty="0" err="1">
                <a:latin typeface="Corbel" panose="020B0503020204020204" pitchFamily="34" charset="0"/>
                <a:ea typeface="Josefin Sans"/>
                <a:cs typeface="Josefin Sans"/>
                <a:sym typeface="Josefin Sans"/>
              </a:rPr>
              <a:t>nominate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elements</a:t>
            </a:r>
            <a:r>
              <a:rPr lang="hr-HR" sz="2200" dirty="0">
                <a:latin typeface="Corbel" panose="020B0503020204020204" pitchFamily="34" charset="0"/>
                <a:ea typeface="Josefin Sans"/>
                <a:cs typeface="Josefin Sans"/>
                <a:sym typeface="Josefin Sans"/>
              </a:rPr>
              <a:t> on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UNESCO </a:t>
            </a:r>
            <a:r>
              <a:rPr lang="hr-HR" sz="2200" dirty="0" err="1">
                <a:latin typeface="Corbel" panose="020B0503020204020204" pitchFamily="34" charset="0"/>
                <a:ea typeface="Josefin Sans"/>
                <a:cs typeface="Josefin Sans"/>
                <a:sym typeface="Josefin Sans"/>
              </a:rPr>
              <a:t>lists</a:t>
            </a:r>
            <a:r>
              <a:rPr lang="hr-HR" sz="2200" dirty="0">
                <a:latin typeface="Corbel" panose="020B0503020204020204" pitchFamily="34" charset="0"/>
                <a:ea typeface="Josefin Sans"/>
                <a:cs typeface="Josefin Sans"/>
                <a:sym typeface="Josefin Sans"/>
              </a:rPr>
              <a:t>, to </a:t>
            </a:r>
            <a:r>
              <a:rPr lang="hr-HR" sz="2200" dirty="0" err="1">
                <a:latin typeface="Corbel" panose="020B0503020204020204" pitchFamily="34" charset="0"/>
                <a:ea typeface="Josefin Sans"/>
                <a:cs typeface="Josefin Sans"/>
                <a:sym typeface="Josefin Sans"/>
              </a:rPr>
              <a:t>give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context</a:t>
            </a:r>
            <a:r>
              <a:rPr lang="hr-HR" sz="2200" dirty="0">
                <a:latin typeface="Corbel" panose="020B0503020204020204" pitchFamily="34" charset="0"/>
                <a:ea typeface="Josefin Sans"/>
                <a:cs typeface="Josefin Sans"/>
                <a:sym typeface="Josefin Sans"/>
              </a:rPr>
              <a:t> to </a:t>
            </a:r>
            <a:r>
              <a:rPr lang="hr-HR" sz="2200" dirty="0" err="1">
                <a:latin typeface="Corbel" panose="020B0503020204020204" pitchFamily="34" charset="0"/>
                <a:ea typeface="Josefin Sans"/>
                <a:cs typeface="Josefin Sans"/>
                <a:sym typeface="Josefin Sans"/>
              </a:rPr>
              <a:t>museum</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collections</a:t>
            </a:r>
            <a:r>
              <a:rPr lang="hr-HR" sz="2200" dirty="0">
                <a:latin typeface="Corbel" panose="020B0503020204020204" pitchFamily="34" charset="0"/>
                <a:ea typeface="Josefin Sans"/>
                <a:cs typeface="Josefin Sans"/>
                <a:sym typeface="Josefin Sans"/>
              </a:rPr>
              <a:t>, to </a:t>
            </a:r>
            <a:r>
              <a:rPr lang="hr-HR" sz="2200" dirty="0" err="1">
                <a:latin typeface="Corbel" panose="020B0503020204020204" pitchFamily="34" charset="0"/>
                <a:ea typeface="Josefin Sans"/>
                <a:cs typeface="Josefin Sans"/>
                <a:sym typeface="Josefin Sans"/>
              </a:rPr>
              <a:t>conduct</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educational</a:t>
            </a:r>
            <a:r>
              <a:rPr lang="hr-HR" sz="2200" dirty="0">
                <a:latin typeface="Corbel" panose="020B0503020204020204" pitchFamily="34" charset="0"/>
                <a:ea typeface="Josefin Sans"/>
                <a:cs typeface="Josefin Sans"/>
                <a:sym typeface="Josefin Sans"/>
              </a:rPr>
              <a:t> program, to </a:t>
            </a:r>
            <a:r>
              <a:rPr lang="hr-HR" sz="2200" dirty="0" err="1">
                <a:latin typeface="Corbel" panose="020B0503020204020204" pitchFamily="34" charset="0"/>
                <a:ea typeface="Josefin Sans"/>
                <a:cs typeface="Josefin Sans"/>
                <a:sym typeface="Josefin Sans"/>
              </a:rPr>
              <a:t>support</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environmental</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initiatives</a:t>
            </a:r>
            <a:r>
              <a:rPr lang="hr-HR" sz="2200" dirty="0">
                <a:latin typeface="Corbel" panose="020B0503020204020204" pitchFamily="34" charset="0"/>
                <a:ea typeface="Josefin Sans"/>
                <a:cs typeface="Josefin Sans"/>
                <a:sym typeface="Josefin Sans"/>
              </a:rPr>
              <a:t>, to </a:t>
            </a:r>
            <a:r>
              <a:rPr lang="hr-HR" sz="2200" dirty="0" err="1">
                <a:latin typeface="Corbel" panose="020B0503020204020204" pitchFamily="34" charset="0"/>
                <a:ea typeface="Josefin Sans"/>
                <a:cs typeface="Josefin Sans"/>
                <a:sym typeface="Josefin Sans"/>
              </a:rPr>
              <a:t>support</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local</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communities</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in</a:t>
            </a:r>
            <a:r>
              <a:rPr lang="hr-HR" sz="2200" dirty="0">
                <a:latin typeface="Corbel" panose="020B0503020204020204" pitchFamily="34" charset="0"/>
                <a:ea typeface="Josefin Sans"/>
                <a:cs typeface="Josefin Sans"/>
                <a:sym typeface="Josefin Sans"/>
              </a:rPr>
              <a:t> </a:t>
            </a:r>
          </a:p>
          <a:p>
            <a:pPr marL="152400" lvl="0" indent="0" algn="l" rtl="0">
              <a:lnSpc>
                <a:spcPct val="115000"/>
              </a:lnSpc>
              <a:spcBef>
                <a:spcPts val="0"/>
              </a:spcBef>
              <a:spcAft>
                <a:spcPts val="0"/>
              </a:spcAft>
              <a:buSzPts val="2800"/>
              <a:buNone/>
            </a:pPr>
            <a:endParaRPr lang="hr-HR" sz="2200" dirty="0">
              <a:latin typeface="Corbel" panose="020B0503020204020204" pitchFamily="34" charset="0"/>
              <a:ea typeface="Josefin Sans"/>
              <a:cs typeface="Josefin Sans"/>
              <a:sym typeface="Josefin Sans"/>
            </a:endParaRPr>
          </a:p>
          <a:p>
            <a:pPr marL="152400" lvl="0" indent="0" algn="l" rtl="0">
              <a:lnSpc>
                <a:spcPct val="115000"/>
              </a:lnSpc>
              <a:spcBef>
                <a:spcPts val="0"/>
              </a:spcBef>
              <a:spcAft>
                <a:spcPts val="0"/>
              </a:spcAft>
              <a:buSzPts val="2800"/>
              <a:buNone/>
            </a:pPr>
            <a:endParaRPr lang="hr-HR" sz="2200"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1483406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3888"/>
              <a:buNone/>
            </a:pPr>
            <a:r>
              <a:rPr lang="hr-HR" b="1" dirty="0">
                <a:solidFill>
                  <a:schemeClr val="lt1"/>
                </a:solidFill>
              </a:rPr>
              <a:t>FUNCTIONS </a:t>
            </a:r>
            <a:r>
              <a:rPr lang="hr-HR" b="1" dirty="0" err="1">
                <a:solidFill>
                  <a:schemeClr val="lt1"/>
                </a:solidFill>
              </a:rPr>
              <a:t>and</a:t>
            </a:r>
            <a:r>
              <a:rPr lang="hr-HR" b="1" dirty="0">
                <a:solidFill>
                  <a:schemeClr val="lt1"/>
                </a:solidFill>
              </a:rPr>
              <a:t> PURPOSES</a:t>
            </a:r>
            <a:br>
              <a:rPr lang="hr-HR" b="1" dirty="0">
                <a:solidFill>
                  <a:schemeClr val="lt1"/>
                </a:solidFill>
              </a:rPr>
            </a:br>
            <a:r>
              <a:rPr lang="hr-HR" b="1" dirty="0" err="1">
                <a:solidFill>
                  <a:schemeClr val="lt1"/>
                </a:solidFill>
              </a:rPr>
              <a:t>driving</a:t>
            </a:r>
            <a:r>
              <a:rPr lang="hr-HR" b="1" dirty="0">
                <a:solidFill>
                  <a:schemeClr val="lt1"/>
                </a:solidFill>
              </a:rPr>
              <a:t> </a:t>
            </a:r>
            <a:r>
              <a:rPr lang="hr-HR" b="1" dirty="0" err="1">
                <a:solidFill>
                  <a:schemeClr val="lt1"/>
                </a:solidFill>
              </a:rPr>
              <a:t>the</a:t>
            </a:r>
            <a:r>
              <a:rPr lang="hr-HR" b="1" dirty="0">
                <a:solidFill>
                  <a:schemeClr val="lt1"/>
                </a:solidFill>
              </a:rPr>
              <a:t> </a:t>
            </a:r>
            <a:r>
              <a:rPr lang="hr-HR" b="1" dirty="0" err="1">
                <a:solidFill>
                  <a:schemeClr val="lt1"/>
                </a:solidFill>
              </a:rPr>
              <a:t>end-result</a:t>
            </a:r>
            <a:r>
              <a:rPr lang="hr-HR" b="1" dirty="0">
                <a:solidFill>
                  <a:schemeClr val="lt1"/>
                </a:solidFill>
              </a:rPr>
              <a:t> </a:t>
            </a:r>
            <a:endParaRPr b="1" dirty="0">
              <a:solidFill>
                <a:schemeClr val="lt1"/>
              </a:solidFill>
            </a:endParaRPr>
          </a:p>
        </p:txBody>
      </p:sp>
      <p:sp>
        <p:nvSpPr>
          <p:cNvPr id="176" name="Google Shape;176;g23738f4d393_0_414"/>
          <p:cNvSpPr txBox="1">
            <a:spLocks noGrp="1"/>
          </p:cNvSpPr>
          <p:nvPr>
            <p:ph type="body" idx="1"/>
          </p:nvPr>
        </p:nvSpPr>
        <p:spPr>
          <a:xfrm>
            <a:off x="390418" y="1592494"/>
            <a:ext cx="9605407" cy="4569428"/>
          </a:xfrm>
          <a:prstGeom prst="rect">
            <a:avLst/>
          </a:prstGeom>
          <a:noFill/>
          <a:ln>
            <a:noFill/>
          </a:ln>
        </p:spPr>
        <p:txBody>
          <a:bodyPr spcFirstLastPara="1" wrap="square" lIns="121900" tIns="121900" rIns="121900" bIns="121900" anchor="t" anchorCtr="0">
            <a:noAutofit/>
          </a:bodyPr>
          <a:lstStyle/>
          <a:p>
            <a:pPr marL="152400" indent="0">
              <a:lnSpc>
                <a:spcPct val="115000"/>
              </a:lnSpc>
              <a:buSzPts val="2800"/>
              <a:buNone/>
            </a:pPr>
            <a:r>
              <a:rPr lang="hr-HR" sz="2200" b="1" dirty="0" err="1">
                <a:latin typeface="Corbel" panose="020B0503020204020204" pitchFamily="34" charset="0"/>
                <a:ea typeface="Josefin Sans"/>
                <a:cs typeface="Josefin Sans"/>
                <a:sym typeface="Josefin Sans"/>
              </a:rPr>
              <a:t>Document</a:t>
            </a:r>
            <a:r>
              <a:rPr lang="hr-HR" sz="2200" dirty="0">
                <a:latin typeface="Corbel" panose="020B0503020204020204" pitchFamily="34" charset="0"/>
                <a:ea typeface="Josefin Sans"/>
                <a:cs typeface="Josefin Sans"/>
                <a:sym typeface="Josefin Sans"/>
              </a:rPr>
              <a:t>:</a:t>
            </a:r>
          </a:p>
          <a:p>
            <a:pPr marL="495300">
              <a:lnSpc>
                <a:spcPct val="115000"/>
              </a:lnSpc>
              <a:buSzPts val="2800"/>
              <a:buFontTx/>
              <a:buChar char="-"/>
            </a:pPr>
            <a:r>
              <a:rPr lang="hr-HR" sz="2200" dirty="0" err="1">
                <a:latin typeface="Corbel" panose="020B0503020204020204" pitchFamily="34" charset="0"/>
                <a:ea typeface="Josefin Sans"/>
                <a:cs typeface="Josefin Sans"/>
                <a:sym typeface="Josefin Sans"/>
              </a:rPr>
              <a:t>documentation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per</a:t>
            </a:r>
            <a:r>
              <a:rPr lang="hr-HR" sz="2200" dirty="0">
                <a:latin typeface="Corbel" panose="020B0503020204020204" pitchFamily="34" charset="0"/>
                <a:ea typeface="Josefin Sans"/>
                <a:cs typeface="Josefin Sans"/>
                <a:sym typeface="Josefin Sans"/>
              </a:rPr>
              <a:t> se’ </a:t>
            </a:r>
            <a:r>
              <a:rPr lang="hr-HR" sz="2200" dirty="0" err="1">
                <a:latin typeface="Corbel" panose="020B0503020204020204" pitchFamily="34" charset="0"/>
                <a:ea typeface="Josefin Sans"/>
                <a:cs typeface="Josefin Sans"/>
                <a:sym typeface="Josefin Sans"/>
              </a:rPr>
              <a:t>is</a:t>
            </a:r>
            <a:r>
              <a:rPr lang="hr-HR" sz="2200" dirty="0">
                <a:latin typeface="Corbel" panose="020B0503020204020204" pitchFamily="34" charset="0"/>
                <a:ea typeface="Josefin Sans"/>
                <a:cs typeface="Josefin Sans"/>
                <a:sym typeface="Josefin Sans"/>
              </a:rPr>
              <a:t> a </a:t>
            </a:r>
            <a:r>
              <a:rPr lang="hr-HR" sz="2200" dirty="0" err="1">
                <a:latin typeface="Corbel" panose="020B0503020204020204" pitchFamily="34" charset="0"/>
                <a:ea typeface="Josefin Sans"/>
                <a:cs typeface="Josefin Sans"/>
                <a:sym typeface="Josefin Sans"/>
              </a:rPr>
              <a:t>safeguarding</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measure</a:t>
            </a:r>
            <a:r>
              <a:rPr lang="hr-HR" sz="2200" dirty="0">
                <a:latin typeface="Corbel" panose="020B0503020204020204" pitchFamily="34" charset="0"/>
                <a:ea typeface="Josefin Sans"/>
                <a:cs typeface="Josefin Sans"/>
                <a:sym typeface="Josefin Sans"/>
              </a:rPr>
              <a:t> BUT </a:t>
            </a:r>
            <a:r>
              <a:rPr lang="hr-HR" sz="2200" dirty="0" err="1">
                <a:latin typeface="Corbel" panose="020B0503020204020204" pitchFamily="34" charset="0"/>
                <a:ea typeface="Josefin Sans"/>
                <a:cs typeface="Josefin Sans"/>
                <a:sym typeface="Josefin Sans"/>
              </a:rPr>
              <a:t>it</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is</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also</a:t>
            </a:r>
            <a:r>
              <a:rPr lang="hr-HR" sz="2200" dirty="0">
                <a:latin typeface="Corbel" panose="020B0503020204020204" pitchFamily="34" charset="0"/>
                <a:ea typeface="Josefin Sans"/>
                <a:cs typeface="Josefin Sans"/>
                <a:sym typeface="Josefin Sans"/>
              </a:rPr>
              <a:t> as </a:t>
            </a:r>
            <a:r>
              <a:rPr lang="hr-HR" sz="2200" dirty="0" err="1">
                <a:latin typeface="Corbel" panose="020B0503020204020204" pitchFamily="34" charset="0"/>
                <a:ea typeface="Josefin Sans"/>
                <a:cs typeface="Josefin Sans"/>
                <a:sym typeface="Josefin Sans"/>
              </a:rPr>
              <a:t>supporting</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activity</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transmission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education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awareness</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raising</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research</a:t>
            </a:r>
            <a:r>
              <a:rPr lang="hr-HR" sz="2200" dirty="0">
                <a:latin typeface="Corbel" panose="020B0503020204020204" pitchFamily="34" charset="0"/>
                <a:ea typeface="Josefin Sans"/>
                <a:cs typeface="Josefin Sans"/>
                <a:sym typeface="Josefin Sans"/>
              </a:rPr>
              <a:t> (”...”) </a:t>
            </a:r>
          </a:p>
          <a:p>
            <a:pPr marL="152400" indent="0">
              <a:lnSpc>
                <a:spcPct val="115000"/>
              </a:lnSpc>
              <a:buSzPts val="2800"/>
              <a:buNone/>
            </a:pPr>
            <a:endParaRPr lang="hr-HR" sz="2200" dirty="0">
              <a:latin typeface="Corbel" panose="020B0503020204020204" pitchFamily="34" charset="0"/>
              <a:ea typeface="Josefin Sans"/>
              <a:cs typeface="Josefin Sans"/>
              <a:sym typeface="Josefin Sans"/>
            </a:endParaRPr>
          </a:p>
          <a:p>
            <a:pPr marL="495300">
              <a:lnSpc>
                <a:spcPct val="115000"/>
              </a:lnSpc>
              <a:buSzPts val="2800"/>
              <a:buFontTx/>
              <a:buChar char="-"/>
            </a:pP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different</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goals</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of</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documentataion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will</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guide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way</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of</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taking</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records</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and</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edit</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the</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final</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documentation</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especially</a:t>
            </a:r>
            <a:r>
              <a:rPr lang="hr-HR" sz="2200" dirty="0">
                <a:latin typeface="Corbel" panose="020B0503020204020204" pitchFamily="34" charset="0"/>
                <a:ea typeface="Josefin Sans"/>
                <a:cs typeface="Josefin Sans"/>
                <a:sym typeface="Josefin Sans"/>
              </a:rPr>
              <a:t> film, </a:t>
            </a:r>
            <a:r>
              <a:rPr lang="hr-HR" sz="2200" dirty="0" err="1">
                <a:latin typeface="Corbel" panose="020B0503020204020204" pitchFamily="34" charset="0"/>
                <a:ea typeface="Josefin Sans"/>
                <a:cs typeface="Josefin Sans"/>
                <a:sym typeface="Josefin Sans"/>
              </a:rPr>
              <a:t>field-work</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diary</a:t>
            </a:r>
            <a:r>
              <a:rPr lang="hr-HR" sz="2200" dirty="0">
                <a:latin typeface="Corbel" panose="020B0503020204020204" pitchFamily="34" charset="0"/>
                <a:ea typeface="Josefin Sans"/>
                <a:cs typeface="Josefin Sans"/>
                <a:sym typeface="Josefin Sans"/>
              </a:rPr>
              <a:t>…)</a:t>
            </a:r>
          </a:p>
          <a:p>
            <a:pPr marL="152400" indent="0">
              <a:lnSpc>
                <a:spcPct val="115000"/>
              </a:lnSpc>
              <a:buSzPts val="2800"/>
              <a:buNone/>
            </a:pPr>
            <a:endParaRPr lang="hr-HR" sz="2200" dirty="0">
              <a:latin typeface="Corbel" panose="020B0503020204020204" pitchFamily="34" charset="0"/>
              <a:ea typeface="Josefin Sans"/>
              <a:cs typeface="Josefin Sans"/>
              <a:sym typeface="Josefin Sans"/>
            </a:endParaRPr>
          </a:p>
          <a:p>
            <a:pPr marL="152400" lvl="0" indent="0">
              <a:lnSpc>
                <a:spcPct val="115000"/>
              </a:lnSpc>
              <a:buSzPts val="2800"/>
              <a:buNone/>
            </a:pPr>
            <a:r>
              <a:rPr lang="hr-HR" sz="2200" b="1" dirty="0" err="1">
                <a:latin typeface="Corbel" panose="020B0503020204020204" pitchFamily="34" charset="0"/>
                <a:ea typeface="Josefin Sans"/>
                <a:cs typeface="Josefin Sans"/>
                <a:sym typeface="Josefin Sans"/>
              </a:rPr>
              <a:t>Archive</a:t>
            </a:r>
            <a:r>
              <a:rPr lang="hr-HR" sz="2200" dirty="0">
                <a:latin typeface="Corbel" panose="020B0503020204020204" pitchFamily="34" charset="0"/>
                <a:ea typeface="Josefin Sans"/>
                <a:cs typeface="Josefin Sans"/>
                <a:sym typeface="Josefin Sans"/>
              </a:rPr>
              <a:t>: </a:t>
            </a:r>
          </a:p>
          <a:p>
            <a:pPr marL="152400" lvl="0" indent="0">
              <a:lnSpc>
                <a:spcPct val="115000"/>
              </a:lnSpc>
              <a:buSzPts val="2800"/>
              <a:buNone/>
            </a:pP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preserving</a:t>
            </a:r>
            <a:r>
              <a:rPr lang="hr-HR" sz="2200" dirty="0">
                <a:latin typeface="Corbel" panose="020B0503020204020204" pitchFamily="34" charset="0"/>
                <a:ea typeface="Josefin Sans"/>
                <a:cs typeface="Josefin Sans"/>
                <a:sym typeface="Josefin Sans"/>
              </a:rPr>
              <a:t> </a:t>
            </a:r>
            <a:r>
              <a:rPr lang="hr-HR" sz="2200" dirty="0" err="1">
                <a:latin typeface="Corbel" panose="020B0503020204020204" pitchFamily="34" charset="0"/>
                <a:ea typeface="Josefin Sans"/>
                <a:cs typeface="Josefin Sans"/>
                <a:sym typeface="Josefin Sans"/>
              </a:rPr>
              <a:t>information</a:t>
            </a:r>
            <a:r>
              <a:rPr lang="hr-HR" sz="2200" dirty="0">
                <a:latin typeface="Corbel" panose="020B0503020204020204" pitchFamily="34" charset="0"/>
                <a:ea typeface="Josefin Sans"/>
                <a:cs typeface="Josefin Sans"/>
                <a:sym typeface="Josefin Sans"/>
              </a:rPr>
              <a:t> for future use</a:t>
            </a:r>
          </a:p>
          <a:p>
            <a:pPr marL="152400" lvl="0" indent="0" algn="l" rtl="0">
              <a:lnSpc>
                <a:spcPct val="115000"/>
              </a:lnSpc>
              <a:spcBef>
                <a:spcPts val="0"/>
              </a:spcBef>
              <a:spcAft>
                <a:spcPts val="0"/>
              </a:spcAft>
              <a:buSzPts val="2800"/>
              <a:buNone/>
            </a:pPr>
            <a:endParaRPr lang="hr-HR" sz="2200" dirty="0">
              <a:latin typeface="Corbel" panose="020B0503020204020204" pitchFamily="34" charset="0"/>
              <a:ea typeface="Josefin Sans"/>
              <a:cs typeface="Josefin Sans"/>
              <a:sym typeface="Josefin Sans"/>
            </a:endParaRPr>
          </a:p>
          <a:p>
            <a:pPr marL="152400" lvl="0" indent="0" algn="l" rtl="0">
              <a:lnSpc>
                <a:spcPct val="115000"/>
              </a:lnSpc>
              <a:spcBef>
                <a:spcPts val="0"/>
              </a:spcBef>
              <a:spcAft>
                <a:spcPts val="0"/>
              </a:spcAft>
              <a:buSzPts val="2800"/>
              <a:buNone/>
            </a:pPr>
            <a:endParaRPr lang="hr-HR" sz="2200" dirty="0">
              <a:latin typeface="Corbel" panose="020B0503020204020204" pitchFamily="34" charset="0"/>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1672740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EF2A-0F35-B04F-B0AF-36C16DD223FA}"/>
              </a:ext>
            </a:extLst>
          </p:cNvPr>
          <p:cNvSpPr>
            <a:spLocks noGrp="1"/>
          </p:cNvSpPr>
          <p:nvPr>
            <p:ph type="title"/>
          </p:nvPr>
        </p:nvSpPr>
        <p:spPr/>
        <p:txBody>
          <a:bodyPr/>
          <a:lstStyle/>
          <a:p>
            <a:r>
              <a:rPr lang="sr-Latn-RS" dirty="0" err="1"/>
              <a:t>The</a:t>
            </a:r>
            <a:r>
              <a:rPr lang="sr-Latn-RS" dirty="0"/>
              <a:t> </a:t>
            </a:r>
            <a:r>
              <a:rPr lang="sr-Latn-RS" dirty="0" err="1"/>
              <a:t>trajectory</a:t>
            </a:r>
            <a:r>
              <a:rPr lang="sr-Latn-RS" dirty="0"/>
              <a:t> </a:t>
            </a:r>
            <a:r>
              <a:rPr lang="sr-Latn-RS" dirty="0" err="1"/>
              <a:t>of</a:t>
            </a:r>
            <a:r>
              <a:rPr lang="sr-Latn-RS" dirty="0"/>
              <a:t> DOCUMENTATION</a:t>
            </a:r>
          </a:p>
        </p:txBody>
      </p:sp>
      <p:sp>
        <p:nvSpPr>
          <p:cNvPr id="3" name="Text Placeholder 2">
            <a:extLst>
              <a:ext uri="{FF2B5EF4-FFF2-40B4-BE49-F238E27FC236}">
                <a16:creationId xmlns:a16="http://schemas.microsoft.com/office/drawing/2014/main" id="{EAEE07F5-3842-5847-B4D0-A364C86DFA62}"/>
              </a:ext>
            </a:extLst>
          </p:cNvPr>
          <p:cNvSpPr>
            <a:spLocks noGrp="1"/>
          </p:cNvSpPr>
          <p:nvPr>
            <p:ph type="body" idx="1"/>
          </p:nvPr>
        </p:nvSpPr>
        <p:spPr>
          <a:xfrm>
            <a:off x="328773" y="1536633"/>
            <a:ext cx="11447627" cy="5110747"/>
          </a:xfrm>
        </p:spPr>
        <p:txBody>
          <a:bodyPr>
            <a:normAutofit/>
          </a:bodyPr>
          <a:lstStyle/>
          <a:p>
            <a:pPr marL="114300" indent="0">
              <a:buNone/>
            </a:pPr>
            <a:r>
              <a:rPr lang="hr-HR" sz="2200" dirty="0" err="1"/>
              <a:t>The</a:t>
            </a:r>
            <a:r>
              <a:rPr lang="hr-HR" sz="2200" dirty="0"/>
              <a:t> development </a:t>
            </a:r>
            <a:r>
              <a:rPr lang="hr-HR" sz="2200" dirty="0" err="1"/>
              <a:t>of</a:t>
            </a:r>
            <a:r>
              <a:rPr lang="hr-HR" sz="2200" dirty="0"/>
              <a:t> </a:t>
            </a:r>
            <a:r>
              <a:rPr lang="hr-HR" sz="2200" dirty="0" err="1"/>
              <a:t>documentation</a:t>
            </a:r>
            <a:r>
              <a:rPr lang="hr-HR" sz="2200" dirty="0"/>
              <a:t> </a:t>
            </a:r>
            <a:r>
              <a:rPr lang="hr-HR" sz="2200" dirty="0" err="1"/>
              <a:t>depended</a:t>
            </a:r>
            <a:r>
              <a:rPr lang="hr-HR" sz="2200" dirty="0"/>
              <a:t> </a:t>
            </a:r>
            <a:r>
              <a:rPr lang="hr-HR" sz="2200" dirty="0" err="1"/>
              <a:t>greatly</a:t>
            </a:r>
            <a:r>
              <a:rPr lang="hr-HR" sz="2200" dirty="0"/>
              <a:t> on </a:t>
            </a:r>
            <a:r>
              <a:rPr lang="hr-HR" sz="2200" dirty="0" err="1"/>
              <a:t>technological</a:t>
            </a:r>
            <a:r>
              <a:rPr lang="hr-HR" sz="2200" dirty="0"/>
              <a:t> </a:t>
            </a:r>
            <a:r>
              <a:rPr lang="hr-HR" sz="2200" dirty="0" err="1"/>
              <a:t>progress</a:t>
            </a:r>
            <a:r>
              <a:rPr lang="hr-HR" sz="2200" dirty="0"/>
              <a:t>. </a:t>
            </a:r>
            <a:r>
              <a:rPr lang="hr-HR" sz="2200" dirty="0" err="1"/>
              <a:t>Field</a:t>
            </a:r>
            <a:r>
              <a:rPr lang="hr-HR" sz="2200" dirty="0"/>
              <a:t> </a:t>
            </a:r>
            <a:r>
              <a:rPr lang="hr-HR" sz="2200" dirty="0" err="1"/>
              <a:t>texts</a:t>
            </a:r>
            <a:r>
              <a:rPr lang="hr-HR" sz="2200" dirty="0"/>
              <a:t>, </a:t>
            </a:r>
            <a:r>
              <a:rPr lang="hr-HR" sz="2200" dirty="0" err="1"/>
              <a:t>drawings</a:t>
            </a:r>
            <a:r>
              <a:rPr lang="hr-HR" sz="2200" dirty="0"/>
              <a:t> </a:t>
            </a:r>
            <a:r>
              <a:rPr lang="hr-HR" sz="2200" dirty="0" err="1"/>
              <a:t>and</a:t>
            </a:r>
            <a:r>
              <a:rPr lang="hr-HR" sz="2200" dirty="0"/>
              <a:t> </a:t>
            </a:r>
            <a:r>
              <a:rPr lang="hr-HR" sz="2200" dirty="0" err="1"/>
              <a:t>photographs</a:t>
            </a:r>
            <a:r>
              <a:rPr lang="hr-HR" sz="2200" dirty="0"/>
              <a:t> </a:t>
            </a:r>
            <a:r>
              <a:rPr lang="hr-HR" sz="2200" dirty="0" err="1"/>
              <a:t>were</a:t>
            </a:r>
            <a:r>
              <a:rPr lang="hr-HR" sz="2200" dirty="0"/>
              <a:t> </a:t>
            </a:r>
            <a:r>
              <a:rPr lang="hr-HR" sz="2200" dirty="0" err="1"/>
              <a:t>soon</a:t>
            </a:r>
            <a:r>
              <a:rPr lang="hr-HR" sz="2200" dirty="0"/>
              <a:t> </a:t>
            </a:r>
            <a:r>
              <a:rPr lang="hr-HR" sz="2200" dirty="0" err="1"/>
              <a:t>replaced</a:t>
            </a:r>
            <a:r>
              <a:rPr lang="hr-HR" sz="2200" dirty="0"/>
              <a:t> </a:t>
            </a:r>
            <a:r>
              <a:rPr lang="hr-HR" sz="2200" dirty="0" err="1"/>
              <a:t>by</a:t>
            </a:r>
            <a:r>
              <a:rPr lang="hr-HR" sz="2200" dirty="0"/>
              <a:t> </a:t>
            </a:r>
            <a:r>
              <a:rPr lang="hr-HR" sz="2200" dirty="0" err="1"/>
              <a:t>moving</a:t>
            </a:r>
            <a:r>
              <a:rPr lang="hr-HR" sz="2200" dirty="0"/>
              <a:t> </a:t>
            </a:r>
            <a:r>
              <a:rPr lang="hr-HR" sz="2200" dirty="0" err="1"/>
              <a:t>images</a:t>
            </a:r>
            <a:r>
              <a:rPr lang="hr-HR" sz="2200" dirty="0"/>
              <a:t> </a:t>
            </a:r>
            <a:r>
              <a:rPr lang="hr-HR" sz="2200" dirty="0" err="1"/>
              <a:t>directly</a:t>
            </a:r>
            <a:r>
              <a:rPr lang="hr-HR" sz="2200" dirty="0"/>
              <a:t> </a:t>
            </a:r>
            <a:r>
              <a:rPr lang="hr-HR" sz="2200" dirty="0" err="1"/>
              <a:t>influencing</a:t>
            </a:r>
            <a:r>
              <a:rPr lang="hr-HR" sz="2200" dirty="0"/>
              <a:t> </a:t>
            </a:r>
            <a:r>
              <a:rPr lang="hr-HR" sz="2200" dirty="0" err="1"/>
              <a:t>the</a:t>
            </a:r>
            <a:r>
              <a:rPr lang="hr-HR" sz="2200" dirty="0"/>
              <a:t> </a:t>
            </a:r>
            <a:r>
              <a:rPr lang="hr-HR" sz="2200" dirty="0" err="1"/>
              <a:t>changes</a:t>
            </a:r>
            <a:r>
              <a:rPr lang="hr-HR" sz="2200" dirty="0"/>
              <a:t> </a:t>
            </a:r>
            <a:r>
              <a:rPr lang="hr-HR" sz="2200" dirty="0" err="1"/>
              <a:t>of</a:t>
            </a:r>
            <a:r>
              <a:rPr lang="hr-HR" sz="2200" dirty="0"/>
              <a:t> </a:t>
            </a:r>
            <a:r>
              <a:rPr lang="hr-HR" sz="2200" dirty="0" err="1"/>
              <a:t>the</a:t>
            </a:r>
            <a:r>
              <a:rPr lang="hr-HR" sz="2200" dirty="0"/>
              <a:t> </a:t>
            </a:r>
            <a:r>
              <a:rPr lang="hr-HR" sz="2200" dirty="0" err="1"/>
              <a:t>paradigms</a:t>
            </a:r>
            <a:r>
              <a:rPr lang="hr-HR" sz="2200" dirty="0"/>
              <a:t> </a:t>
            </a:r>
            <a:r>
              <a:rPr lang="hr-HR" sz="2200" dirty="0" err="1"/>
              <a:t>of</a:t>
            </a:r>
            <a:r>
              <a:rPr lang="hr-HR" sz="2200" dirty="0"/>
              <a:t> </a:t>
            </a:r>
            <a:r>
              <a:rPr lang="hr-HR" sz="2200" dirty="0" err="1"/>
              <a:t>qualitative</a:t>
            </a:r>
            <a:r>
              <a:rPr lang="hr-HR" sz="2200" dirty="0"/>
              <a:t> </a:t>
            </a:r>
            <a:r>
              <a:rPr lang="hr-HR" sz="2200" dirty="0" err="1"/>
              <a:t>field</a:t>
            </a:r>
            <a:r>
              <a:rPr lang="hr-HR" sz="2200" dirty="0"/>
              <a:t> </a:t>
            </a:r>
            <a:r>
              <a:rPr lang="hr-HR" sz="2200" dirty="0" err="1"/>
              <a:t>research</a:t>
            </a:r>
            <a:r>
              <a:rPr lang="hr-HR" sz="2200" dirty="0"/>
              <a:t> </a:t>
            </a:r>
            <a:r>
              <a:rPr lang="hr-HR" sz="2200" dirty="0" err="1"/>
              <a:t>and</a:t>
            </a:r>
            <a:r>
              <a:rPr lang="hr-HR" sz="2200" dirty="0"/>
              <a:t> </a:t>
            </a:r>
            <a:r>
              <a:rPr lang="hr-HR" sz="2200" dirty="0" err="1"/>
              <a:t>visual</a:t>
            </a:r>
            <a:r>
              <a:rPr lang="hr-HR" sz="2200" dirty="0"/>
              <a:t> </a:t>
            </a:r>
            <a:r>
              <a:rPr lang="hr-HR" sz="2200" dirty="0" err="1"/>
              <a:t>theories</a:t>
            </a:r>
            <a:r>
              <a:rPr lang="hr-HR" sz="2200" dirty="0"/>
              <a:t>. </a:t>
            </a:r>
          </a:p>
          <a:p>
            <a:pPr marL="114300" indent="0">
              <a:buNone/>
            </a:pPr>
            <a:endParaRPr lang="hr-HR" sz="2200" dirty="0"/>
          </a:p>
          <a:p>
            <a:pPr marL="114300" indent="0">
              <a:buNone/>
            </a:pPr>
            <a:r>
              <a:rPr lang="hr-HR" sz="2200" dirty="0"/>
              <a:t>Audio-</a:t>
            </a:r>
            <a:r>
              <a:rPr lang="hr-HR" sz="2200" dirty="0" err="1"/>
              <a:t>visual</a:t>
            </a:r>
            <a:r>
              <a:rPr lang="hr-HR" sz="2200" dirty="0"/>
              <a:t> </a:t>
            </a:r>
            <a:r>
              <a:rPr lang="hr-HR" sz="2200" dirty="0" err="1"/>
              <a:t>documentation</a:t>
            </a:r>
            <a:r>
              <a:rPr lang="hr-HR" sz="2200" dirty="0"/>
              <a:t> </a:t>
            </a:r>
            <a:r>
              <a:rPr lang="hr-HR" sz="2200" dirty="0" err="1"/>
              <a:t>methods</a:t>
            </a:r>
            <a:r>
              <a:rPr lang="hr-HR" sz="2200" dirty="0"/>
              <a:t> are most </a:t>
            </a:r>
            <a:r>
              <a:rPr lang="hr-HR" sz="2200" dirty="0" err="1"/>
              <a:t>comprehensive</a:t>
            </a:r>
            <a:r>
              <a:rPr lang="hr-HR" sz="2200" dirty="0"/>
              <a:t> </a:t>
            </a:r>
            <a:r>
              <a:rPr lang="hr-HR" sz="2200" dirty="0" err="1"/>
              <a:t>when</a:t>
            </a:r>
            <a:r>
              <a:rPr lang="hr-HR" sz="2200" dirty="0"/>
              <a:t> </a:t>
            </a:r>
            <a:r>
              <a:rPr lang="hr-HR" sz="2200" dirty="0" err="1"/>
              <a:t>documenting</a:t>
            </a:r>
            <a:r>
              <a:rPr lang="hr-HR" sz="2200" dirty="0"/>
              <a:t> </a:t>
            </a:r>
            <a:r>
              <a:rPr lang="hr-HR" sz="2200" dirty="0" err="1"/>
              <a:t>living</a:t>
            </a:r>
            <a:r>
              <a:rPr lang="hr-HR" sz="2200" dirty="0"/>
              <a:t> </a:t>
            </a:r>
            <a:r>
              <a:rPr lang="hr-HR" sz="2200" dirty="0" err="1"/>
              <a:t>heritage</a:t>
            </a:r>
            <a:r>
              <a:rPr lang="hr-HR" sz="2200" dirty="0"/>
              <a:t>.</a:t>
            </a:r>
          </a:p>
          <a:p>
            <a:pPr marL="114300" indent="0">
              <a:buNone/>
            </a:pPr>
            <a:br>
              <a:rPr lang="hr-HR" sz="2200" dirty="0"/>
            </a:br>
            <a:endParaRPr lang="hr-HR" sz="2200" dirty="0"/>
          </a:p>
          <a:p>
            <a:pPr marL="114300" indent="0">
              <a:buNone/>
            </a:pPr>
            <a:endParaRPr lang="hr-HR" sz="2200" dirty="0"/>
          </a:p>
          <a:p>
            <a:pPr marL="114300" indent="0">
              <a:buNone/>
            </a:pPr>
            <a:endParaRPr lang="hr-HR" sz="2200" dirty="0"/>
          </a:p>
          <a:p>
            <a:pPr marL="114300" indent="0">
              <a:buNone/>
            </a:pPr>
            <a:endParaRPr lang="hr-HR" sz="2200" dirty="0"/>
          </a:p>
          <a:p>
            <a:pPr marL="114300" indent="0">
              <a:buNone/>
            </a:pPr>
            <a:endParaRPr lang="hr-HR" sz="2200" dirty="0"/>
          </a:p>
          <a:p>
            <a:pPr marL="114300" indent="0">
              <a:buNone/>
            </a:pPr>
            <a:r>
              <a:rPr lang="hr-HR" sz="1200" dirty="0" err="1"/>
              <a:t>Almevik</a:t>
            </a:r>
            <a:r>
              <a:rPr lang="hr-HR" sz="1200" dirty="0"/>
              <a:t>, </a:t>
            </a:r>
            <a:r>
              <a:rPr lang="hr-HR" sz="1200" dirty="0" err="1"/>
              <a:t>Gunnar</a:t>
            </a:r>
            <a:endParaRPr lang="hr-HR" sz="1200" dirty="0"/>
          </a:p>
          <a:p>
            <a:pPr marL="114300" indent="0">
              <a:buNone/>
            </a:pPr>
            <a:r>
              <a:rPr lang="hr-HR" sz="1200" dirty="0" err="1"/>
              <a:t>From</a:t>
            </a:r>
            <a:r>
              <a:rPr lang="hr-HR" sz="1200" dirty="0"/>
              <a:t> </a:t>
            </a:r>
            <a:r>
              <a:rPr lang="hr-HR" sz="1200" dirty="0" err="1"/>
              <a:t>Archive</a:t>
            </a:r>
            <a:r>
              <a:rPr lang="hr-HR" sz="1200" dirty="0"/>
              <a:t> to </a:t>
            </a:r>
            <a:r>
              <a:rPr lang="hr-HR" sz="1200" dirty="0" err="1"/>
              <a:t>Living</a:t>
            </a:r>
            <a:r>
              <a:rPr lang="hr-HR" sz="1200" dirty="0"/>
              <a:t> </a:t>
            </a:r>
            <a:r>
              <a:rPr lang="hr-HR" sz="1200" dirty="0" err="1"/>
              <a:t>Heritage</a:t>
            </a:r>
            <a:r>
              <a:rPr lang="hr-HR" sz="1200" dirty="0"/>
              <a:t>. </a:t>
            </a:r>
          </a:p>
          <a:p>
            <a:pPr marL="114300" indent="0">
              <a:buNone/>
            </a:pPr>
            <a:r>
              <a:rPr lang="hr-HR" sz="1200" dirty="0" err="1"/>
              <a:t>Participatory</a:t>
            </a:r>
            <a:r>
              <a:rPr lang="hr-HR" sz="1200" dirty="0"/>
              <a:t> </a:t>
            </a:r>
            <a:r>
              <a:rPr lang="hr-HR" sz="1200" dirty="0" err="1"/>
              <a:t>Documentation</a:t>
            </a:r>
            <a:r>
              <a:rPr lang="hr-HR" sz="1200" dirty="0"/>
              <a:t> </a:t>
            </a:r>
            <a:r>
              <a:rPr lang="hr-HR" sz="1200" dirty="0" err="1"/>
              <a:t>Methods</a:t>
            </a:r>
            <a:r>
              <a:rPr lang="hr-HR" sz="1200" dirty="0"/>
              <a:t> </a:t>
            </a:r>
            <a:r>
              <a:rPr lang="hr-HR" sz="1200" dirty="0" err="1"/>
              <a:t>in</a:t>
            </a:r>
            <a:r>
              <a:rPr lang="hr-HR" sz="1200" dirty="0"/>
              <a:t> </a:t>
            </a:r>
            <a:r>
              <a:rPr lang="hr-HR" sz="1200" dirty="0" err="1"/>
              <a:t>Crafts</a:t>
            </a:r>
            <a:endParaRPr lang="hr-HR" sz="1200" dirty="0"/>
          </a:p>
          <a:p>
            <a:pPr marL="114300" indent="0">
              <a:buNone/>
            </a:pPr>
            <a:endParaRPr lang="sr-Latn-RS" sz="2200" dirty="0"/>
          </a:p>
        </p:txBody>
      </p:sp>
      <p:pic>
        <p:nvPicPr>
          <p:cNvPr id="5" name="Picture 4">
            <a:extLst>
              <a:ext uri="{FF2B5EF4-FFF2-40B4-BE49-F238E27FC236}">
                <a16:creationId xmlns:a16="http://schemas.microsoft.com/office/drawing/2014/main" id="{A6A5695F-39E4-BD40-B441-A3C24C997F35}"/>
              </a:ext>
            </a:extLst>
          </p:cNvPr>
          <p:cNvPicPr>
            <a:picLocks noChangeAspect="1"/>
          </p:cNvPicPr>
          <p:nvPr/>
        </p:nvPicPr>
        <p:blipFill>
          <a:blip r:embed="rId2"/>
          <a:stretch>
            <a:fillRect/>
          </a:stretch>
        </p:blipFill>
        <p:spPr>
          <a:xfrm>
            <a:off x="3750066" y="3526150"/>
            <a:ext cx="8441933" cy="3331849"/>
          </a:xfrm>
          <a:prstGeom prst="rect">
            <a:avLst/>
          </a:prstGeom>
        </p:spPr>
      </p:pic>
    </p:spTree>
    <p:extLst>
      <p:ext uri="{BB962C8B-B14F-4D97-AF65-F5344CB8AC3E}">
        <p14:creationId xmlns:p14="http://schemas.microsoft.com/office/powerpoint/2010/main" val="1871625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EF2A-0F35-B04F-B0AF-36C16DD223FA}"/>
              </a:ext>
            </a:extLst>
          </p:cNvPr>
          <p:cNvSpPr>
            <a:spLocks noGrp="1"/>
          </p:cNvSpPr>
          <p:nvPr>
            <p:ph type="title"/>
          </p:nvPr>
        </p:nvSpPr>
        <p:spPr/>
        <p:txBody>
          <a:bodyPr/>
          <a:lstStyle/>
          <a:p>
            <a:r>
              <a:rPr lang="sr-Latn-RS" dirty="0" err="1"/>
              <a:t>The</a:t>
            </a:r>
            <a:r>
              <a:rPr lang="sr-Latn-RS" dirty="0"/>
              <a:t> </a:t>
            </a:r>
            <a:r>
              <a:rPr lang="sr-Latn-RS" dirty="0" err="1"/>
              <a:t>trajectory</a:t>
            </a:r>
            <a:r>
              <a:rPr lang="sr-Latn-RS" dirty="0"/>
              <a:t> </a:t>
            </a:r>
            <a:r>
              <a:rPr lang="sr-Latn-RS" dirty="0" err="1"/>
              <a:t>of</a:t>
            </a:r>
            <a:r>
              <a:rPr lang="sr-Latn-RS" dirty="0"/>
              <a:t> DOCUMENTATION</a:t>
            </a:r>
          </a:p>
        </p:txBody>
      </p:sp>
      <p:sp>
        <p:nvSpPr>
          <p:cNvPr id="3" name="Text Placeholder 2">
            <a:extLst>
              <a:ext uri="{FF2B5EF4-FFF2-40B4-BE49-F238E27FC236}">
                <a16:creationId xmlns:a16="http://schemas.microsoft.com/office/drawing/2014/main" id="{EAEE07F5-3842-5847-B4D0-A364C86DFA62}"/>
              </a:ext>
            </a:extLst>
          </p:cNvPr>
          <p:cNvSpPr>
            <a:spLocks noGrp="1"/>
          </p:cNvSpPr>
          <p:nvPr>
            <p:ph type="body" idx="1"/>
          </p:nvPr>
        </p:nvSpPr>
        <p:spPr>
          <a:xfrm>
            <a:off x="328773" y="1536633"/>
            <a:ext cx="11447627" cy="5110747"/>
          </a:xfrm>
        </p:spPr>
        <p:txBody>
          <a:bodyPr>
            <a:normAutofit/>
          </a:bodyPr>
          <a:lstStyle/>
          <a:p>
            <a:pPr marL="114300" indent="0">
              <a:buNone/>
            </a:pPr>
            <a:br>
              <a:rPr lang="hr-HR" sz="2200" dirty="0"/>
            </a:br>
            <a:endParaRPr lang="hr-HR" sz="2200" dirty="0"/>
          </a:p>
          <a:p>
            <a:pPr marL="114300" indent="0">
              <a:buNone/>
            </a:pPr>
            <a:endParaRPr lang="hr-HR" sz="2200" dirty="0"/>
          </a:p>
          <a:p>
            <a:pPr marL="114300" indent="0">
              <a:buNone/>
            </a:pPr>
            <a:endParaRPr lang="hr-HR" sz="2200" dirty="0"/>
          </a:p>
          <a:p>
            <a:pPr marL="114300" indent="0">
              <a:buNone/>
            </a:pPr>
            <a:endParaRPr lang="hr-HR" sz="2200" dirty="0"/>
          </a:p>
          <a:p>
            <a:pPr marL="114300" indent="0">
              <a:buNone/>
            </a:pPr>
            <a:endParaRPr lang="hr-HR" sz="2200" dirty="0"/>
          </a:p>
          <a:p>
            <a:pPr marL="114300" indent="0">
              <a:buNone/>
            </a:pPr>
            <a:endParaRPr lang="hr-HR" sz="1200" dirty="0"/>
          </a:p>
          <a:p>
            <a:pPr marL="114300" indent="0">
              <a:buNone/>
            </a:pPr>
            <a:endParaRPr lang="hr-HR" sz="1200" dirty="0"/>
          </a:p>
          <a:p>
            <a:pPr marL="114300" indent="0">
              <a:buNone/>
            </a:pPr>
            <a:endParaRPr lang="hr-HR" sz="1200" dirty="0"/>
          </a:p>
          <a:p>
            <a:pPr marL="114300" indent="0">
              <a:buNone/>
            </a:pPr>
            <a:endParaRPr lang="hr-HR" sz="1200" dirty="0"/>
          </a:p>
          <a:p>
            <a:pPr marL="114300" indent="0">
              <a:buNone/>
            </a:pPr>
            <a:endParaRPr lang="hr-HR" sz="1200" dirty="0"/>
          </a:p>
          <a:p>
            <a:pPr marL="114300" indent="0">
              <a:buNone/>
            </a:pPr>
            <a:endParaRPr lang="hr-HR" sz="1200" dirty="0"/>
          </a:p>
          <a:p>
            <a:pPr marL="114300" indent="0">
              <a:buNone/>
            </a:pPr>
            <a:endParaRPr lang="hr-HR" sz="1200" dirty="0"/>
          </a:p>
          <a:p>
            <a:pPr marL="114300" indent="0">
              <a:buNone/>
            </a:pPr>
            <a:endParaRPr lang="hr-HR" sz="1200" dirty="0"/>
          </a:p>
          <a:p>
            <a:pPr marL="114300" indent="0">
              <a:buNone/>
            </a:pPr>
            <a:endParaRPr lang="hr-HR" sz="1200" dirty="0"/>
          </a:p>
          <a:p>
            <a:pPr marL="114300" indent="0">
              <a:buNone/>
            </a:pPr>
            <a:endParaRPr lang="hr-HR" sz="1200" dirty="0"/>
          </a:p>
          <a:p>
            <a:pPr marL="114300" indent="0">
              <a:buNone/>
            </a:pPr>
            <a:endParaRPr lang="hr-HR" sz="1200" dirty="0"/>
          </a:p>
          <a:p>
            <a:pPr marL="114300" indent="0">
              <a:buNone/>
            </a:pPr>
            <a:endParaRPr lang="hr-HR" sz="1200" dirty="0"/>
          </a:p>
          <a:p>
            <a:pPr marL="114300" indent="0">
              <a:buNone/>
            </a:pPr>
            <a:endParaRPr lang="hr-HR" sz="1200" dirty="0"/>
          </a:p>
          <a:p>
            <a:pPr marL="114300" indent="0">
              <a:buNone/>
            </a:pPr>
            <a:endParaRPr lang="hr-HR" sz="1200" dirty="0"/>
          </a:p>
          <a:p>
            <a:pPr marL="114300" indent="0">
              <a:buNone/>
            </a:pPr>
            <a:endParaRPr lang="hr-HR" sz="1200" dirty="0"/>
          </a:p>
          <a:p>
            <a:pPr marL="114300" indent="0">
              <a:buNone/>
            </a:pPr>
            <a:r>
              <a:rPr lang="hr-HR" sz="1200" dirty="0" err="1"/>
              <a:t>Almevik</a:t>
            </a:r>
            <a:r>
              <a:rPr lang="hr-HR" sz="1200" dirty="0"/>
              <a:t>, </a:t>
            </a:r>
            <a:r>
              <a:rPr lang="hr-HR" sz="1200" dirty="0" err="1"/>
              <a:t>Gunnar</a:t>
            </a:r>
            <a:endParaRPr lang="hr-HR" sz="1200" dirty="0"/>
          </a:p>
          <a:p>
            <a:pPr marL="114300" indent="0">
              <a:buNone/>
            </a:pPr>
            <a:r>
              <a:rPr lang="hr-HR" sz="1200" dirty="0" err="1"/>
              <a:t>From</a:t>
            </a:r>
            <a:r>
              <a:rPr lang="hr-HR" sz="1200" dirty="0"/>
              <a:t> </a:t>
            </a:r>
            <a:r>
              <a:rPr lang="hr-HR" sz="1200" dirty="0" err="1"/>
              <a:t>Archive</a:t>
            </a:r>
            <a:r>
              <a:rPr lang="hr-HR" sz="1200" dirty="0"/>
              <a:t> to </a:t>
            </a:r>
            <a:r>
              <a:rPr lang="hr-HR" sz="1200" dirty="0" err="1"/>
              <a:t>Living</a:t>
            </a:r>
            <a:r>
              <a:rPr lang="hr-HR" sz="1200" dirty="0"/>
              <a:t> </a:t>
            </a:r>
            <a:r>
              <a:rPr lang="hr-HR" sz="1200" dirty="0" err="1"/>
              <a:t>Heritage</a:t>
            </a:r>
            <a:r>
              <a:rPr lang="hr-HR" sz="1200" dirty="0"/>
              <a:t>. </a:t>
            </a:r>
          </a:p>
          <a:p>
            <a:pPr marL="114300" indent="0">
              <a:buNone/>
            </a:pPr>
            <a:r>
              <a:rPr lang="hr-HR" sz="1200" dirty="0" err="1"/>
              <a:t>Participatory</a:t>
            </a:r>
            <a:r>
              <a:rPr lang="hr-HR" sz="1200" dirty="0"/>
              <a:t> </a:t>
            </a:r>
            <a:r>
              <a:rPr lang="hr-HR" sz="1200" dirty="0" err="1"/>
              <a:t>Documentation</a:t>
            </a:r>
            <a:r>
              <a:rPr lang="hr-HR" sz="1200" dirty="0"/>
              <a:t> </a:t>
            </a:r>
            <a:r>
              <a:rPr lang="hr-HR" sz="1200" dirty="0" err="1"/>
              <a:t>Methods</a:t>
            </a:r>
            <a:r>
              <a:rPr lang="hr-HR" sz="1200" dirty="0"/>
              <a:t> </a:t>
            </a:r>
            <a:r>
              <a:rPr lang="hr-HR" sz="1200" dirty="0" err="1"/>
              <a:t>in</a:t>
            </a:r>
            <a:r>
              <a:rPr lang="hr-HR" sz="1200" dirty="0"/>
              <a:t> </a:t>
            </a:r>
            <a:r>
              <a:rPr lang="hr-HR" sz="1200" dirty="0" err="1"/>
              <a:t>Crafts</a:t>
            </a:r>
            <a:endParaRPr lang="hr-HR" sz="1200" dirty="0"/>
          </a:p>
          <a:p>
            <a:pPr marL="114300" indent="0">
              <a:buNone/>
            </a:pPr>
            <a:endParaRPr lang="sr-Latn-RS" sz="2200" dirty="0"/>
          </a:p>
        </p:txBody>
      </p:sp>
      <p:pic>
        <p:nvPicPr>
          <p:cNvPr id="6" name="Picture 5">
            <a:extLst>
              <a:ext uri="{FF2B5EF4-FFF2-40B4-BE49-F238E27FC236}">
                <a16:creationId xmlns:a16="http://schemas.microsoft.com/office/drawing/2014/main" id="{4D5D0606-4FFA-0B49-B019-83C4D35D2A6C}"/>
              </a:ext>
            </a:extLst>
          </p:cNvPr>
          <p:cNvPicPr>
            <a:picLocks noChangeAspect="1"/>
          </p:cNvPicPr>
          <p:nvPr/>
        </p:nvPicPr>
        <p:blipFill>
          <a:blip r:embed="rId2"/>
          <a:stretch>
            <a:fillRect/>
          </a:stretch>
        </p:blipFill>
        <p:spPr>
          <a:xfrm>
            <a:off x="503434" y="1536633"/>
            <a:ext cx="6424916" cy="2883342"/>
          </a:xfrm>
          <a:prstGeom prst="rect">
            <a:avLst/>
          </a:prstGeom>
        </p:spPr>
      </p:pic>
      <p:pic>
        <p:nvPicPr>
          <p:cNvPr id="8" name="Picture 7">
            <a:extLst>
              <a:ext uri="{FF2B5EF4-FFF2-40B4-BE49-F238E27FC236}">
                <a16:creationId xmlns:a16="http://schemas.microsoft.com/office/drawing/2014/main" id="{04F14BF4-C831-1A41-8223-9E942F02EE92}"/>
              </a:ext>
            </a:extLst>
          </p:cNvPr>
          <p:cNvPicPr>
            <a:picLocks noChangeAspect="1"/>
          </p:cNvPicPr>
          <p:nvPr/>
        </p:nvPicPr>
        <p:blipFill>
          <a:blip r:embed="rId3"/>
          <a:stretch>
            <a:fillRect/>
          </a:stretch>
        </p:blipFill>
        <p:spPr>
          <a:xfrm>
            <a:off x="4236181" y="3558171"/>
            <a:ext cx="7814477" cy="3299829"/>
          </a:xfrm>
          <a:prstGeom prst="rect">
            <a:avLst/>
          </a:prstGeom>
        </p:spPr>
      </p:pic>
    </p:spTree>
    <p:extLst>
      <p:ext uri="{BB962C8B-B14F-4D97-AF65-F5344CB8AC3E}">
        <p14:creationId xmlns:p14="http://schemas.microsoft.com/office/powerpoint/2010/main" val="2821896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688368" y="390418"/>
            <a:ext cx="9307457" cy="1325365"/>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ct val="113888"/>
              <a:buNone/>
            </a:pPr>
            <a:r>
              <a:rPr lang="hr-HR" b="1" dirty="0">
                <a:solidFill>
                  <a:schemeClr val="lt1"/>
                </a:solidFill>
              </a:rPr>
              <a:t>KEY CONCEPTS</a:t>
            </a:r>
            <a:endParaRPr b="1" dirty="0">
              <a:solidFill>
                <a:schemeClr val="lt1"/>
              </a:solidFill>
            </a:endParaRPr>
          </a:p>
        </p:txBody>
      </p:sp>
      <p:sp>
        <p:nvSpPr>
          <p:cNvPr id="176" name="Google Shape;176;g23738f4d393_0_414"/>
          <p:cNvSpPr txBox="1">
            <a:spLocks noGrp="1"/>
          </p:cNvSpPr>
          <p:nvPr>
            <p:ph type="body" idx="1"/>
          </p:nvPr>
        </p:nvSpPr>
        <p:spPr>
          <a:xfrm>
            <a:off x="415650" y="1479479"/>
            <a:ext cx="9580175" cy="4682443"/>
          </a:xfrm>
          <a:prstGeom prst="rect">
            <a:avLst/>
          </a:prstGeom>
          <a:noFill/>
          <a:ln>
            <a:noFill/>
          </a:ln>
        </p:spPr>
        <p:txBody>
          <a:bodyPr spcFirstLastPara="1" wrap="square" lIns="121900" tIns="121900" rIns="121900" bIns="121900" anchor="t" anchorCtr="0">
            <a:noAutofit/>
          </a:bodyPr>
          <a:lstStyle/>
          <a:p>
            <a:pPr marL="152400" lvl="0" indent="0">
              <a:lnSpc>
                <a:spcPct val="115000"/>
              </a:lnSpc>
              <a:buSzPts val="2800"/>
              <a:buNone/>
            </a:pPr>
            <a:r>
              <a:rPr lang="hr-HR" sz="2200" b="1" dirty="0" err="1">
                <a:latin typeface="Corbel" panose="020B0503020204020204" pitchFamily="34" charset="0"/>
                <a:ea typeface="Josefin Sans"/>
                <a:cs typeface="Josefin Sans"/>
                <a:sym typeface="Josefin Sans"/>
              </a:rPr>
              <a:t>Inventories</a:t>
            </a:r>
            <a:endParaRPr lang="hr-HR" sz="2200" b="1" dirty="0">
              <a:latin typeface="Corbel" panose="020B0503020204020204" pitchFamily="34" charset="0"/>
              <a:ea typeface="Josefin Sans"/>
              <a:cs typeface="Josefin Sans"/>
              <a:sym typeface="Josefin Sans"/>
            </a:endParaRPr>
          </a:p>
          <a:p>
            <a:pPr marL="152400" lvl="0" indent="0">
              <a:lnSpc>
                <a:spcPct val="115000"/>
              </a:lnSpc>
              <a:buSzPts val="2800"/>
              <a:buNone/>
            </a:pPr>
            <a:endParaRPr lang="hr-HR" sz="2200" dirty="0">
              <a:latin typeface="Corbel" panose="020B0503020204020204" pitchFamily="34" charset="0"/>
              <a:ea typeface="Josefin Sans"/>
              <a:cs typeface="Josefin Sans"/>
              <a:sym typeface="Josefin Sans"/>
            </a:endParaRPr>
          </a:p>
          <a:p>
            <a:pPr marL="152400" lvl="0" indent="0">
              <a:lnSpc>
                <a:spcPct val="115000"/>
              </a:lnSpc>
              <a:buSzPts val="2800"/>
              <a:buNone/>
            </a:pPr>
            <a:r>
              <a:rPr lang="hr-HR" sz="2200" dirty="0" err="1"/>
              <a:t>Under</a:t>
            </a:r>
            <a:r>
              <a:rPr lang="hr-HR" sz="2200" dirty="0"/>
              <a:t> </a:t>
            </a:r>
            <a:r>
              <a:rPr lang="hr-HR" sz="2200" dirty="0" err="1"/>
              <a:t>the</a:t>
            </a:r>
            <a:r>
              <a:rPr lang="hr-HR" sz="2200" dirty="0"/>
              <a:t> </a:t>
            </a:r>
            <a:r>
              <a:rPr lang="hr-HR" sz="2200" dirty="0" err="1"/>
              <a:t>Convention</a:t>
            </a:r>
            <a:r>
              <a:rPr lang="hr-HR" sz="2200" dirty="0"/>
              <a:t>, </a:t>
            </a:r>
            <a:r>
              <a:rPr lang="hr-HR" sz="2200" dirty="0" err="1"/>
              <a:t>the</a:t>
            </a:r>
            <a:r>
              <a:rPr lang="hr-HR" sz="2200" dirty="0"/>
              <a:t> </a:t>
            </a:r>
            <a:r>
              <a:rPr lang="hr-HR" sz="2200" dirty="0" err="1"/>
              <a:t>term</a:t>
            </a:r>
            <a:r>
              <a:rPr lang="hr-HR" sz="2200" dirty="0"/>
              <a:t> ‘</a:t>
            </a:r>
            <a:r>
              <a:rPr lang="hr-HR" sz="2200" dirty="0" err="1"/>
              <a:t>inventories</a:t>
            </a:r>
            <a:r>
              <a:rPr lang="hr-HR" sz="2200" dirty="0"/>
              <a:t>’ </a:t>
            </a:r>
            <a:r>
              <a:rPr lang="hr-HR" sz="2200" dirty="0" err="1"/>
              <a:t>is</a:t>
            </a:r>
            <a:r>
              <a:rPr lang="hr-HR" sz="2200" dirty="0"/>
              <a:t> </a:t>
            </a:r>
            <a:r>
              <a:rPr lang="hr-HR" sz="2200" dirty="0" err="1"/>
              <a:t>reserved</a:t>
            </a:r>
            <a:r>
              <a:rPr lang="hr-HR" sz="2200" dirty="0"/>
              <a:t> for </a:t>
            </a:r>
            <a:r>
              <a:rPr lang="hr-HR" sz="2200" b="1" dirty="0" err="1"/>
              <a:t>compilations</a:t>
            </a:r>
            <a:r>
              <a:rPr lang="hr-HR" sz="2200" dirty="0"/>
              <a:t> </a:t>
            </a:r>
            <a:r>
              <a:rPr lang="hr-HR" sz="2200" dirty="0" err="1"/>
              <a:t>of</a:t>
            </a:r>
            <a:r>
              <a:rPr lang="hr-HR" sz="2200" dirty="0"/>
              <a:t> </a:t>
            </a:r>
            <a:r>
              <a:rPr lang="hr-HR" sz="2200" dirty="0" err="1"/>
              <a:t>intangible</a:t>
            </a:r>
            <a:r>
              <a:rPr lang="hr-HR" sz="2200" dirty="0"/>
              <a:t> </a:t>
            </a:r>
            <a:r>
              <a:rPr lang="hr-HR" sz="2200" dirty="0" err="1"/>
              <a:t>cultural</a:t>
            </a:r>
            <a:r>
              <a:rPr lang="hr-HR" sz="2200" dirty="0"/>
              <a:t> </a:t>
            </a:r>
            <a:r>
              <a:rPr lang="hr-HR" sz="2200" dirty="0" err="1"/>
              <a:t>heritage</a:t>
            </a:r>
            <a:r>
              <a:rPr lang="hr-HR" sz="2200" dirty="0"/>
              <a:t> </a:t>
            </a:r>
            <a:r>
              <a:rPr lang="hr-HR" sz="2200" dirty="0" err="1"/>
              <a:t>practised</a:t>
            </a:r>
            <a:r>
              <a:rPr lang="hr-HR" sz="2200" dirty="0"/>
              <a:t> </a:t>
            </a:r>
            <a:r>
              <a:rPr lang="hr-HR" sz="2200" dirty="0" err="1"/>
              <a:t>in</a:t>
            </a:r>
            <a:r>
              <a:rPr lang="hr-HR" sz="2200" dirty="0"/>
              <a:t> </a:t>
            </a:r>
            <a:r>
              <a:rPr lang="hr-HR" sz="2200" dirty="0" err="1"/>
              <a:t>States</a:t>
            </a:r>
            <a:r>
              <a:rPr lang="hr-HR" sz="2200" dirty="0"/>
              <a:t> </a:t>
            </a:r>
            <a:r>
              <a:rPr lang="hr-HR" sz="2200" dirty="0" err="1"/>
              <a:t>Parties</a:t>
            </a:r>
            <a:r>
              <a:rPr lang="hr-HR" sz="2200" dirty="0"/>
              <a:t> (</a:t>
            </a:r>
            <a:r>
              <a:rPr lang="hr-HR" sz="2200" dirty="0" err="1"/>
              <a:t>Article</a:t>
            </a:r>
            <a:r>
              <a:rPr lang="hr-HR" sz="2200" dirty="0"/>
              <a:t> 12.1), </a:t>
            </a:r>
            <a:r>
              <a:rPr lang="hr-HR" sz="2200" dirty="0" err="1"/>
              <a:t>while</a:t>
            </a:r>
            <a:r>
              <a:rPr lang="hr-HR" sz="2200" dirty="0"/>
              <a:t> </a:t>
            </a:r>
            <a:r>
              <a:rPr lang="hr-HR" sz="2200" dirty="0" err="1"/>
              <a:t>the</a:t>
            </a:r>
            <a:r>
              <a:rPr lang="hr-HR" sz="2200" dirty="0"/>
              <a:t> </a:t>
            </a:r>
            <a:r>
              <a:rPr lang="hr-HR" sz="2200" dirty="0" err="1"/>
              <a:t>term</a:t>
            </a:r>
            <a:r>
              <a:rPr lang="hr-HR" sz="2200" dirty="0"/>
              <a:t> ‘</a:t>
            </a:r>
            <a:r>
              <a:rPr lang="hr-HR" sz="2200" dirty="0" err="1"/>
              <a:t>Lists</a:t>
            </a:r>
            <a:r>
              <a:rPr lang="hr-HR" sz="2200" dirty="0"/>
              <a:t>’ </a:t>
            </a:r>
            <a:r>
              <a:rPr lang="hr-HR" sz="2200" dirty="0" err="1"/>
              <a:t>is</a:t>
            </a:r>
            <a:r>
              <a:rPr lang="hr-HR" sz="2200" dirty="0"/>
              <a:t> </a:t>
            </a:r>
            <a:r>
              <a:rPr lang="hr-HR" sz="2200" dirty="0" err="1"/>
              <a:t>reserved</a:t>
            </a:r>
            <a:r>
              <a:rPr lang="hr-HR" sz="2200" dirty="0"/>
              <a:t> for </a:t>
            </a:r>
            <a:r>
              <a:rPr lang="hr-HR" sz="2200" dirty="0" err="1"/>
              <a:t>the</a:t>
            </a:r>
            <a:r>
              <a:rPr lang="hr-HR" sz="2200" dirty="0"/>
              <a:t> </a:t>
            </a:r>
            <a:r>
              <a:rPr lang="hr-HR" sz="2200" dirty="0" err="1"/>
              <a:t>two</a:t>
            </a:r>
            <a:r>
              <a:rPr lang="hr-HR" sz="2200" dirty="0"/>
              <a:t> </a:t>
            </a:r>
            <a:r>
              <a:rPr lang="hr-HR" sz="2200" dirty="0" err="1"/>
              <a:t>international</a:t>
            </a:r>
            <a:r>
              <a:rPr lang="hr-HR" sz="2200" dirty="0"/>
              <a:t> </a:t>
            </a:r>
            <a:r>
              <a:rPr lang="hr-HR" sz="2200" dirty="0" err="1"/>
              <a:t>Lists</a:t>
            </a:r>
            <a:r>
              <a:rPr lang="hr-HR" sz="2200" dirty="0"/>
              <a:t> </a:t>
            </a:r>
            <a:r>
              <a:rPr lang="hr-HR" sz="2200" dirty="0" err="1"/>
              <a:t>of</a:t>
            </a:r>
            <a:r>
              <a:rPr lang="hr-HR" sz="2200" dirty="0"/>
              <a:t> </a:t>
            </a:r>
            <a:r>
              <a:rPr lang="hr-HR" sz="2200" dirty="0" err="1"/>
              <a:t>the</a:t>
            </a:r>
            <a:r>
              <a:rPr lang="hr-HR" sz="2200" dirty="0"/>
              <a:t> </a:t>
            </a:r>
            <a:r>
              <a:rPr lang="hr-HR" sz="2200" dirty="0" err="1"/>
              <a:t>Convention</a:t>
            </a:r>
            <a:r>
              <a:rPr lang="hr-HR" sz="2200" dirty="0"/>
              <a:t> (</a:t>
            </a:r>
            <a:r>
              <a:rPr lang="hr-HR" sz="2200" dirty="0" err="1"/>
              <a:t>Articles</a:t>
            </a:r>
            <a:r>
              <a:rPr lang="hr-HR" sz="2200" dirty="0"/>
              <a:t> 16 </a:t>
            </a:r>
            <a:r>
              <a:rPr lang="hr-HR" sz="2200" dirty="0" err="1"/>
              <a:t>and</a:t>
            </a:r>
            <a:r>
              <a:rPr lang="hr-HR" sz="2200" dirty="0"/>
              <a:t> 17) </a:t>
            </a:r>
            <a:r>
              <a:rPr lang="hr-HR" sz="2200" dirty="0" err="1"/>
              <a:t>and</a:t>
            </a:r>
            <a:r>
              <a:rPr lang="hr-HR" sz="2200" dirty="0"/>
              <a:t> </a:t>
            </a:r>
            <a:r>
              <a:rPr lang="hr-HR" sz="2200" dirty="0" err="1"/>
              <a:t>the</a:t>
            </a:r>
            <a:r>
              <a:rPr lang="hr-HR" sz="2200" dirty="0"/>
              <a:t> </a:t>
            </a:r>
            <a:r>
              <a:rPr lang="hr-HR" sz="2200" dirty="0" err="1"/>
              <a:t>term</a:t>
            </a:r>
            <a:r>
              <a:rPr lang="hr-HR" sz="2200" dirty="0"/>
              <a:t> ‘</a:t>
            </a:r>
            <a:r>
              <a:rPr lang="hr-HR" sz="2200" dirty="0" err="1"/>
              <a:t>Register</a:t>
            </a:r>
            <a:r>
              <a:rPr lang="hr-HR" sz="2200" dirty="0"/>
              <a:t>’ </a:t>
            </a:r>
            <a:r>
              <a:rPr lang="hr-HR" sz="2200" dirty="0" err="1"/>
              <a:t>concerns</a:t>
            </a:r>
            <a:r>
              <a:rPr lang="hr-HR" sz="2200" dirty="0"/>
              <a:t> </a:t>
            </a:r>
            <a:r>
              <a:rPr lang="hr-HR" sz="2200" dirty="0" err="1"/>
              <a:t>the</a:t>
            </a:r>
            <a:r>
              <a:rPr lang="hr-HR" sz="2200" dirty="0"/>
              <a:t> </a:t>
            </a:r>
            <a:r>
              <a:rPr lang="hr-HR" sz="2200" dirty="0" err="1"/>
              <a:t>equally</a:t>
            </a:r>
            <a:r>
              <a:rPr lang="hr-HR" sz="2200" dirty="0"/>
              <a:t> </a:t>
            </a:r>
            <a:r>
              <a:rPr lang="hr-HR" sz="2200" dirty="0" err="1"/>
              <a:t>international</a:t>
            </a:r>
            <a:r>
              <a:rPr lang="hr-HR" sz="2200" dirty="0"/>
              <a:t> </a:t>
            </a:r>
            <a:r>
              <a:rPr lang="hr-HR" sz="2200" dirty="0" err="1"/>
              <a:t>Register</a:t>
            </a:r>
            <a:r>
              <a:rPr lang="hr-HR" sz="2200" dirty="0"/>
              <a:t> </a:t>
            </a:r>
            <a:r>
              <a:rPr lang="hr-HR" sz="2200" dirty="0" err="1"/>
              <a:t>of</a:t>
            </a:r>
            <a:r>
              <a:rPr lang="hr-HR" sz="2200" dirty="0"/>
              <a:t> </a:t>
            </a:r>
            <a:r>
              <a:rPr lang="hr-HR" sz="2200" dirty="0" err="1"/>
              <a:t>Good</a:t>
            </a:r>
            <a:r>
              <a:rPr lang="hr-HR" sz="2200" dirty="0"/>
              <a:t> </a:t>
            </a:r>
            <a:r>
              <a:rPr lang="hr-HR" sz="2200" dirty="0" err="1"/>
              <a:t>Safeguarding</a:t>
            </a:r>
            <a:r>
              <a:rPr lang="hr-HR" sz="2200" dirty="0"/>
              <a:t> </a:t>
            </a:r>
            <a:r>
              <a:rPr lang="hr-HR" sz="2200" dirty="0" err="1"/>
              <a:t>Practices</a:t>
            </a:r>
            <a:r>
              <a:rPr lang="hr-HR" sz="2200" dirty="0"/>
              <a:t> (</a:t>
            </a:r>
            <a:r>
              <a:rPr lang="hr-HR" sz="2200" dirty="0" err="1"/>
              <a:t>Article</a:t>
            </a:r>
            <a:r>
              <a:rPr lang="hr-HR" sz="2200" dirty="0"/>
              <a:t> 18, OD 42-46). </a:t>
            </a:r>
            <a:endParaRPr lang="hr-HR" sz="2200" dirty="0">
              <a:latin typeface="Josefin Sans"/>
              <a:ea typeface="Josefin Sans"/>
              <a:cs typeface="Josefin Sans"/>
              <a:sym typeface="Josefin Sans"/>
            </a:endParaRPr>
          </a:p>
        </p:txBody>
      </p:sp>
      <p:pic>
        <p:nvPicPr>
          <p:cNvPr id="178" name="Google Shape;178;g23738f4d393_0_414"/>
          <p:cNvPicPr preferRelativeResize="0"/>
          <p:nvPr/>
        </p:nvPicPr>
        <p:blipFill rotWithShape="1">
          <a:blip r:embed="rId3">
            <a:alphaModFix/>
          </a:blip>
          <a:srcRect/>
          <a:stretch/>
        </p:blipFill>
        <p:spPr>
          <a:xfrm flipH="1">
            <a:off x="9995825" y="-12824"/>
            <a:ext cx="2196175" cy="1918250"/>
          </a:xfrm>
          <a:prstGeom prst="rect">
            <a:avLst/>
          </a:prstGeom>
          <a:noFill/>
          <a:ln>
            <a:noFill/>
          </a:ln>
        </p:spPr>
      </p:pic>
    </p:spTree>
    <p:extLst>
      <p:ext uri="{BB962C8B-B14F-4D97-AF65-F5344CB8AC3E}">
        <p14:creationId xmlns:p14="http://schemas.microsoft.com/office/powerpoint/2010/main" val="3319303397"/>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940</TotalTime>
  <Words>3356</Words>
  <Application>Microsoft Macintosh PowerPoint</Application>
  <PresentationFormat>Widescreen</PresentationFormat>
  <Paragraphs>282</Paragraphs>
  <Slides>48</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Noto Sans Symbols</vt:lpstr>
      <vt:lpstr>Corbel</vt:lpstr>
      <vt:lpstr>Calibri</vt:lpstr>
      <vt:lpstr>Arial</vt:lpstr>
      <vt:lpstr>Wingdings</vt:lpstr>
      <vt:lpstr>Josefin Sans</vt:lpstr>
      <vt:lpstr>Frame</vt:lpstr>
      <vt:lpstr>  </vt:lpstr>
      <vt:lpstr> I. PART:  Introduction  Key concepts</vt:lpstr>
      <vt:lpstr>AIM OF THIS WEBINAR</vt:lpstr>
      <vt:lpstr>KEY CONCEPTS</vt:lpstr>
      <vt:lpstr>FUNCTIONS and PURPOSES driving the end-result </vt:lpstr>
      <vt:lpstr>FUNCTIONS and PURPOSES driving the end-result </vt:lpstr>
      <vt:lpstr>The trajectory of DOCUMENTATION</vt:lpstr>
      <vt:lpstr>The trajectory of DOCUMENTATION</vt:lpstr>
      <vt:lpstr>KEY CONCEPTS</vt:lpstr>
      <vt:lpstr>WHAT DOES THE CONVENTION SAY </vt:lpstr>
      <vt:lpstr>WHAT DOES THE CONVENTION SAY Role of State Parties</vt:lpstr>
      <vt:lpstr>WHAT DOES THE CONVENTION SAY</vt:lpstr>
      <vt:lpstr>WHAT DOES THE CONVENTION SAY Operational directives</vt:lpstr>
      <vt:lpstr>WHAT DOES THE CONVENTION SAY Operational directives</vt:lpstr>
      <vt:lpstr>WHAT DOES THE CONVENTION OFFER Role of NGOs</vt:lpstr>
      <vt:lpstr>WHAT DOES THE CONVENTION OFFER Role of NGOs</vt:lpstr>
      <vt:lpstr>ACCREDITETION OF NGO’s to act in an advosory function to the Committee</vt:lpstr>
      <vt:lpstr>LEEWAY</vt:lpstr>
      <vt:lpstr>THE 8 GUIDING PRINCIPLES</vt:lpstr>
      <vt:lpstr>THE 8 GUIDING PRINCIPLES</vt:lpstr>
      <vt:lpstr>THE 8 GUIDING PRINCIPLES</vt:lpstr>
      <vt:lpstr>THE 8 GUIDING PRINCIPLES</vt:lpstr>
      <vt:lpstr>OVERALL RESULTS FRAMEWORK</vt:lpstr>
      <vt:lpstr>OVERALL RESULTS FRAMEWORK</vt:lpstr>
      <vt:lpstr>7.2 Specialized inventories and/or inventories of various scopes reflect diversity and contribute to safeguarding (ORF)</vt:lpstr>
      <vt:lpstr>7.2 Specialized inventories and/or inventories of various scopes reflect diversity and contribute to safeguarding (ORF)</vt:lpstr>
      <vt:lpstr>INTERNATIONAL LEVEL The relation between national Inventories and UNESCO Lists</vt:lpstr>
      <vt:lpstr>INTERNATIONAL LEVEL The relation between national Inventories and UNESCO Lists</vt:lpstr>
      <vt:lpstr>  Whoever is involved in preparing the inventories, and whoever takes the initiative to inventory intangible cultural heritage, it is ultimately the prerogative and responsibility of States Parties to the Convention to recognize one or more inventories as official inventories of the intangible cultural heritage present within their borders. Inventorying under the Convention is inevitably both a top-down and a bottom-up process; States Parties need to find a balance between both approaches.  </vt:lpstr>
      <vt:lpstr>7.2 Specialized inventories and/or inventories of various scopes reflect diversity and contribute to safeguarding (ORF)</vt:lpstr>
      <vt:lpstr>DEVELOPING NEW INVENTORIES  a constant work- in- progress</vt:lpstr>
      <vt:lpstr>DEVELOPING NEW INVENTORIES  Criteria </vt:lpstr>
      <vt:lpstr>DEVELOPING NEW INVENTORIES  Criteria </vt:lpstr>
      <vt:lpstr>WORKING WITH EXISTING INVENTORIES</vt:lpstr>
      <vt:lpstr>WORKING WITH EXISTING INVENTORIES challenges</vt:lpstr>
      <vt:lpstr>PowerPoint Presentation</vt:lpstr>
      <vt:lpstr>Intangible search</vt:lpstr>
      <vt:lpstr>Intangible search</vt:lpstr>
      <vt:lpstr>Istrian traditional instruments online</vt:lpstr>
      <vt:lpstr>Virtual museum Mala barka </vt:lpstr>
      <vt:lpstr>Virtual museum Mala barka </vt:lpstr>
      <vt:lpstr>Tkanica.org</vt:lpstr>
      <vt:lpstr>Crafting the Sea</vt:lpstr>
      <vt:lpstr>PowerPoint Presentation</vt:lpstr>
      <vt:lpstr>STEP 1</vt:lpstr>
      <vt:lpstr>STEP 2</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KA Azm</dc:creator>
  <cp:lastModifiedBy>Tamara Nikolic Deric</cp:lastModifiedBy>
  <cp:revision>46</cp:revision>
  <dcterms:created xsi:type="dcterms:W3CDTF">2020-12-18T07:13:19Z</dcterms:created>
  <dcterms:modified xsi:type="dcterms:W3CDTF">2023-05-04T12:12:16Z</dcterms:modified>
</cp:coreProperties>
</file>