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orbel" panose="020B05030202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K/I+O1vJvumN1SrbX5J99BX+w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 name="Google Shape;1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 name="Google Shape;2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9"/>
          <p:cNvSpPr>
            <a:spLocks noGrp="1"/>
          </p:cNvSpPr>
          <p:nvPr>
            <p:ph type="pic" idx="2"/>
          </p:nvPr>
        </p:nvSpPr>
        <p:spPr>
          <a:xfrm>
            <a:off x="1792288" y="612775"/>
            <a:ext cx="5486400" cy="4114800"/>
          </a:xfrm>
          <a:prstGeom prst="rect">
            <a:avLst/>
          </a:prstGeom>
          <a:noFill/>
          <a:ln>
            <a:noFill/>
          </a:ln>
        </p:spPr>
      </p:sp>
      <p:sp>
        <p:nvSpPr>
          <p:cNvPr id="65" name="Google Shape;65;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Corbel"/>
              <a:buChar char="•"/>
              <a:defRPr sz="3200" i="0" u="none" strike="noStrike" cap="none">
                <a:solidFill>
                  <a:schemeClr val="lt1"/>
                </a:solidFill>
                <a:latin typeface="Corbel"/>
                <a:ea typeface="Corbel"/>
                <a:cs typeface="Corbel"/>
                <a:sym typeface="Corbel"/>
              </a:defRPr>
            </a:lvl1pPr>
            <a:lvl2pPr marL="914400" marR="0" lvl="1" indent="-406400" algn="l" rtl="0">
              <a:spcBef>
                <a:spcPts val="560"/>
              </a:spcBef>
              <a:spcAft>
                <a:spcPts val="0"/>
              </a:spcAft>
              <a:buClr>
                <a:schemeClr val="lt1"/>
              </a:buClr>
              <a:buSzPts val="2800"/>
              <a:buFont typeface="Corbel"/>
              <a:buChar char="–"/>
              <a:defRPr sz="2800" i="0" u="none" strike="noStrike" cap="none">
                <a:solidFill>
                  <a:schemeClr val="lt1"/>
                </a:solidFill>
                <a:latin typeface="Corbel"/>
                <a:ea typeface="Corbel"/>
                <a:cs typeface="Corbel"/>
                <a:sym typeface="Corbel"/>
              </a:defRPr>
            </a:lvl2pPr>
            <a:lvl3pPr marL="1371600" marR="0" lvl="2" indent="-381000" algn="l" rtl="0">
              <a:spcBef>
                <a:spcPts val="480"/>
              </a:spcBef>
              <a:spcAft>
                <a:spcPts val="0"/>
              </a:spcAft>
              <a:buClr>
                <a:schemeClr val="lt1"/>
              </a:buClr>
              <a:buSzPts val="2400"/>
              <a:buFont typeface="Corbel"/>
              <a:buChar char="•"/>
              <a:defRPr sz="2400" i="0" u="none" strike="noStrike" cap="none">
                <a:solidFill>
                  <a:schemeClr val="lt1"/>
                </a:solidFill>
                <a:latin typeface="Corbel"/>
                <a:ea typeface="Corbel"/>
                <a:cs typeface="Corbel"/>
                <a:sym typeface="Corbel"/>
              </a:defRPr>
            </a:lvl3pPr>
            <a:lvl4pPr marL="1828800" marR="0" lvl="3" indent="-355600" algn="l" rtl="0">
              <a:spcBef>
                <a:spcPts val="400"/>
              </a:spcBef>
              <a:spcAft>
                <a:spcPts val="0"/>
              </a:spcAft>
              <a:buClr>
                <a:schemeClr val="lt1"/>
              </a:buClr>
              <a:buSzPts val="2000"/>
              <a:buFont typeface="Corbel"/>
              <a:buChar char="–"/>
              <a:defRPr sz="2000" i="0" u="none" strike="noStrike" cap="none">
                <a:solidFill>
                  <a:schemeClr val="lt1"/>
                </a:solidFill>
                <a:latin typeface="Corbel"/>
                <a:ea typeface="Corbel"/>
                <a:cs typeface="Corbel"/>
                <a:sym typeface="Corbel"/>
              </a:defRPr>
            </a:lvl4pPr>
            <a:lvl5pPr marL="2286000" marR="0" lvl="4" indent="-355600" algn="l" rtl="0">
              <a:spcBef>
                <a:spcPts val="400"/>
              </a:spcBef>
              <a:spcAft>
                <a:spcPts val="0"/>
              </a:spcAft>
              <a:buClr>
                <a:schemeClr val="lt1"/>
              </a:buClr>
              <a:buSzPts val="2000"/>
              <a:buFont typeface="Corbel"/>
              <a:buChar char="»"/>
              <a:defRPr sz="2000" i="0" u="none" strike="noStrike" cap="none">
                <a:solidFill>
                  <a:schemeClr val="lt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Corbel"/>
              <a:buChar char="•"/>
              <a:defRPr sz="200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Corbel"/>
              <a:buChar char="•"/>
              <a:defRPr sz="200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Corbel"/>
              <a:buChar char="•"/>
              <a:defRPr sz="200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Corbel"/>
              <a:buChar char="•"/>
              <a:defRPr sz="2000" i="0" u="none" strike="noStrike" cap="none">
                <a:solidFill>
                  <a:schemeClr val="lt1"/>
                </a:solidFill>
                <a:latin typeface="Corbel"/>
                <a:ea typeface="Corbel"/>
                <a:cs typeface="Corbel"/>
                <a:sym typeface="Corbel"/>
              </a:defRPr>
            </a:lvl9pPr>
          </a:lstStyle>
          <a:p>
            <a:endParaRPr/>
          </a:p>
        </p:txBody>
      </p:sp>
      <p:sp>
        <p:nvSpPr>
          <p:cNvPr id="8" name="Google Shape;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g-BG"/>
              <a:t>‹#›</a:t>
            </a:fld>
            <a:endParaRPr/>
          </a:p>
        </p:txBody>
      </p:sp>
      <p:pic>
        <p:nvPicPr>
          <p:cNvPr id="11" name="Google Shape;11;p30"/>
          <p:cNvPicPr preferRelativeResize="0"/>
          <p:nvPr/>
        </p:nvPicPr>
        <p:blipFill rotWithShape="1">
          <a:blip r:embed="rId14">
            <a:alphaModFix/>
          </a:blip>
          <a:srcRect/>
          <a:stretch/>
        </p:blipFill>
        <p:spPr>
          <a:xfrm>
            <a:off x="-578975" y="-292850"/>
            <a:ext cx="1523250" cy="13304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fr.wikipedia.org/w/index.php?title=Te_Waka_Toi_awards&amp;action=edit&amp;redlink=1" TargetMode="External"/><Relationship Id="rId3" Type="http://schemas.openxmlformats.org/officeDocument/2006/relationships/hyperlink" Target="https://fr.wikipedia.org/wiki/Ma%C3%AEtre_d'art" TargetMode="External"/><Relationship Id="rId7" Type="http://schemas.openxmlformats.org/officeDocument/2006/relationships/hyperlink" Target="https://fr.wikipedia.org/wiki/Artiste_national_de_Tha%C3%AFlan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fr.wikipedia.org/w/index.php?title=National_Living_Treasure_(Philippines)&amp;action=edit&amp;redlink=1" TargetMode="External"/><Relationship Id="rId5" Type="http://schemas.openxmlformats.org/officeDocument/2006/relationships/hyperlink" Target="https://fr.wikipedia.org/wiki/Tr%C3%A9sor_national_vivant_du_Japon" TargetMode="External"/><Relationship Id="rId10" Type="http://schemas.openxmlformats.org/officeDocument/2006/relationships/hyperlink" Target="https://fr.wikipedia.org/w/index.php?title=National_Heritage_Fellowship&amp;action=edit&amp;redlink=1" TargetMode="External"/><Relationship Id="rId4" Type="http://schemas.openxmlformats.org/officeDocument/2006/relationships/hyperlink" Target="https://fr.wikipedia.org/w/index.php?title=Living_National_Treasure_(South_Korea)&amp;action=edit&amp;redlink=1" TargetMode="External"/><Relationship Id="rId9" Type="http://schemas.openxmlformats.org/officeDocument/2006/relationships/hyperlink" Target="https://fr.wikipedia.org/w/index.php?title=National_Aboriginal_%26_Torres_Strait_Islander_Art_Award&amp;action=edit&amp;redlink=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c.government.bg/page.php?p=46&amp;s=27&amp;sp=13&amp;t=541&amp;z=54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view.officeapps.live.com/op/view.aspx?src=https%3A%2F%2Fmc.government.bg%2Ffiles%2F7729_Tipov%2520formulyar%2520-%2520JChS%2520-%25202022.docx&amp;wdOrigin=BROWSELIN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_Toc38364151"/><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_Toc38364153"/></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National_treasure_kanji.png?uselang=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cim.fr/2022/02/le-systeme-des-tresors-humains-vivants-dans-le-mon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463950" y="3546425"/>
            <a:ext cx="82161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2590"/>
              <a:buFont typeface="Calibri"/>
              <a:buNone/>
            </a:pPr>
            <a:r>
              <a:rPr lang="bg-BG" sz="4288" b="1">
                <a:solidFill>
                  <a:schemeClr val="lt1"/>
                </a:solidFill>
                <a:latin typeface="Corbel"/>
                <a:ea typeface="Corbel"/>
                <a:cs typeface="Corbel"/>
                <a:sym typeface="Corbel"/>
              </a:rPr>
              <a:t>Подготовка на кандидатури за включване в Националната система „Живи човешки съкровища“</a:t>
            </a:r>
            <a:r>
              <a:rPr lang="bg-BG" b="1">
                <a:solidFill>
                  <a:schemeClr val="lt1"/>
                </a:solidFill>
                <a:latin typeface="Corbel"/>
                <a:ea typeface="Corbel"/>
                <a:cs typeface="Corbel"/>
                <a:sym typeface="Corbel"/>
              </a:rPr>
              <a:t> </a:t>
            </a:r>
            <a:endParaRPr sz="1750" b="1">
              <a:solidFill>
                <a:schemeClr val="lt1"/>
              </a:solidFill>
              <a:latin typeface="Corbel"/>
              <a:ea typeface="Corbel"/>
              <a:cs typeface="Corbel"/>
              <a:sym typeface="Corbel"/>
            </a:endParaRPr>
          </a:p>
          <a:p>
            <a:pPr marL="0" lvl="0" indent="0" algn="ctr" rtl="0">
              <a:spcBef>
                <a:spcPts val="0"/>
              </a:spcBef>
              <a:spcAft>
                <a:spcPts val="0"/>
              </a:spcAft>
              <a:buClr>
                <a:schemeClr val="dk1"/>
              </a:buClr>
              <a:buSzPct val="100000"/>
              <a:buFont typeface="Calibri"/>
              <a:buNone/>
            </a:pPr>
            <a:br>
              <a:rPr lang="bg-BG" b="1">
                <a:solidFill>
                  <a:schemeClr val="lt1"/>
                </a:solidFill>
                <a:latin typeface="Corbel"/>
                <a:ea typeface="Corbel"/>
                <a:cs typeface="Corbel"/>
                <a:sym typeface="Corbel"/>
              </a:rPr>
            </a:br>
            <a:r>
              <a:rPr lang="bg-BG" sz="2988" b="1">
                <a:solidFill>
                  <a:schemeClr val="lt1"/>
                </a:solidFill>
                <a:latin typeface="Corbel"/>
                <a:ea typeface="Corbel"/>
                <a:cs typeface="Corbel"/>
                <a:sym typeface="Corbel"/>
              </a:rPr>
              <a:t>член кореспондент, професор, доктор на изкуствознанието</a:t>
            </a:r>
            <a:br>
              <a:rPr lang="bg-BG" b="1">
                <a:solidFill>
                  <a:schemeClr val="lt1"/>
                </a:solidFill>
                <a:latin typeface="Corbel"/>
                <a:ea typeface="Corbel"/>
                <a:cs typeface="Corbel"/>
                <a:sym typeface="Corbel"/>
              </a:rPr>
            </a:br>
            <a:r>
              <a:rPr lang="bg-BG" b="1">
                <a:solidFill>
                  <a:schemeClr val="lt1"/>
                </a:solidFill>
                <a:latin typeface="Corbel"/>
                <a:ea typeface="Corbel"/>
                <a:cs typeface="Corbel"/>
                <a:sym typeface="Corbel"/>
              </a:rPr>
              <a:t>Мила Сантова</a:t>
            </a:r>
            <a:endParaRPr>
              <a:solidFill>
                <a:schemeClr val="lt1"/>
              </a:solidFill>
              <a:latin typeface="Corbel"/>
              <a:ea typeface="Corbel"/>
              <a:cs typeface="Corbel"/>
              <a:sym typeface="Corbel"/>
            </a:endParaRPr>
          </a:p>
        </p:txBody>
      </p:sp>
      <p:pic>
        <p:nvPicPr>
          <p:cNvPr id="86" name="Google Shape;86;p1"/>
          <p:cNvPicPr preferRelativeResize="0"/>
          <p:nvPr/>
        </p:nvPicPr>
        <p:blipFill rotWithShape="1">
          <a:blip r:embed="rId3">
            <a:alphaModFix/>
          </a:blip>
          <a:srcRect/>
          <a:stretch/>
        </p:blipFill>
        <p:spPr>
          <a:xfrm>
            <a:off x="3010426" y="90248"/>
            <a:ext cx="3123126" cy="2006850"/>
          </a:xfrm>
          <a:prstGeom prst="rect">
            <a:avLst/>
          </a:prstGeom>
          <a:noFill/>
          <a:ln>
            <a:noFill/>
          </a:ln>
        </p:spPr>
      </p:pic>
      <p:pic>
        <p:nvPicPr>
          <p:cNvPr id="87" name="Google Shape;87;p1"/>
          <p:cNvPicPr preferRelativeResize="0"/>
          <p:nvPr/>
        </p:nvPicPr>
        <p:blipFill>
          <a:blip r:embed="rId4">
            <a:alphaModFix/>
          </a:blip>
          <a:stretch>
            <a:fillRect/>
          </a:stretch>
        </p:blipFill>
        <p:spPr>
          <a:xfrm>
            <a:off x="7838775" y="5086775"/>
            <a:ext cx="1029424" cy="147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457200" y="566863"/>
            <a:ext cx="8229600" cy="33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Calibri"/>
              <a:buNone/>
            </a:pPr>
            <a:r>
              <a:rPr lang="bg-BG" sz="3200" b="1">
                <a:solidFill>
                  <a:schemeClr val="lt1"/>
                </a:solidFill>
                <a:latin typeface="Corbel"/>
                <a:ea typeface="Corbel"/>
                <a:cs typeface="Corbel"/>
                <a:sym typeface="Corbel"/>
              </a:rPr>
              <a:t>Ето няколко примера:</a:t>
            </a:r>
            <a:endParaRPr sz="3200" b="1">
              <a:solidFill>
                <a:schemeClr val="lt1"/>
              </a:solidFill>
              <a:latin typeface="Corbel"/>
              <a:ea typeface="Corbel"/>
              <a:cs typeface="Corbel"/>
              <a:sym typeface="Corbel"/>
            </a:endParaRPr>
          </a:p>
        </p:txBody>
      </p:sp>
      <p:sp>
        <p:nvSpPr>
          <p:cNvPr id="150" name="Google Shape;150;p10"/>
          <p:cNvSpPr txBox="1">
            <a:spLocks noGrp="1"/>
          </p:cNvSpPr>
          <p:nvPr>
            <p:ph type="body" idx="1"/>
          </p:nvPr>
        </p:nvSpPr>
        <p:spPr>
          <a:xfrm>
            <a:off x="457200" y="1121275"/>
            <a:ext cx="8229600" cy="52881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lt1"/>
              </a:buClr>
              <a:buSzPct val="100000"/>
              <a:buChar char="•"/>
            </a:pPr>
            <a:r>
              <a:rPr lang="bg-BG"/>
              <a:t>Франция  -  </a:t>
            </a:r>
            <a:r>
              <a:rPr lang="bg-BG" i="1" u="sng">
                <a:solidFill>
                  <a:srgbClr val="06A1B5"/>
                </a:solidFill>
              </a:rPr>
              <a:t>М</a:t>
            </a:r>
            <a:r>
              <a:rPr lang="bg-BG" i="1" u="sng">
                <a:solidFill>
                  <a:srgbClr val="06A1B5"/>
                </a:solidFill>
                <a:hlinkClick r:id="rId3">
                  <a:extLst>
                    <a:ext uri="{A12FA001-AC4F-418D-AE19-62706E023703}">
                      <ahyp:hlinkClr xmlns:ahyp="http://schemas.microsoft.com/office/drawing/2018/hyperlinkcolor" val="tx"/>
                    </a:ext>
                  </a:extLst>
                </a:hlinkClick>
              </a:rPr>
              <a:t>aîtres d'art</a:t>
            </a:r>
            <a:endParaRPr i="1" u="sng">
              <a:solidFill>
                <a:srgbClr val="06A1B5"/>
              </a:solidFill>
            </a:endParaRPr>
          </a:p>
          <a:p>
            <a:pPr marL="342900" lvl="0" indent="-342900" algn="l" rtl="0">
              <a:spcBef>
                <a:spcPts val="400"/>
              </a:spcBef>
              <a:spcAft>
                <a:spcPts val="0"/>
              </a:spcAft>
              <a:buClr>
                <a:schemeClr val="lt1"/>
              </a:buClr>
              <a:buSzPct val="100000"/>
              <a:buChar char="•"/>
            </a:pPr>
            <a:r>
              <a:rPr lang="bg-BG"/>
              <a:t>Чехия</a:t>
            </a:r>
            <a:endParaRPr/>
          </a:p>
          <a:p>
            <a:pPr marL="342900" lvl="0" indent="-342900" algn="l" rtl="0">
              <a:spcBef>
                <a:spcPts val="400"/>
              </a:spcBef>
              <a:spcAft>
                <a:spcPts val="0"/>
              </a:spcAft>
              <a:buClr>
                <a:schemeClr val="lt1"/>
              </a:buClr>
              <a:buSzPct val="100000"/>
              <a:buChar char="•"/>
            </a:pPr>
            <a:r>
              <a:rPr lang="bg-BG"/>
              <a:t>Нигерия</a:t>
            </a:r>
            <a:endParaRPr/>
          </a:p>
          <a:p>
            <a:pPr marL="342900" lvl="0" indent="-342900" algn="l" rtl="0">
              <a:spcBef>
                <a:spcPts val="400"/>
              </a:spcBef>
              <a:spcAft>
                <a:spcPts val="0"/>
              </a:spcAft>
              <a:buClr>
                <a:schemeClr val="lt1"/>
              </a:buClr>
              <a:buSzPct val="100000"/>
              <a:buChar char="•"/>
            </a:pPr>
            <a:r>
              <a:rPr lang="bg-BG"/>
              <a:t>Сенегал</a:t>
            </a:r>
            <a:endParaRPr/>
          </a:p>
          <a:p>
            <a:pPr marL="342900" lvl="0" indent="-342900" algn="l" rtl="0">
              <a:spcBef>
                <a:spcPts val="400"/>
              </a:spcBef>
              <a:spcAft>
                <a:spcPts val="0"/>
              </a:spcAft>
              <a:buClr>
                <a:schemeClr val="lt1"/>
              </a:buClr>
              <a:buSzPct val="100000"/>
              <a:buChar char="•"/>
            </a:pPr>
            <a:r>
              <a:rPr lang="bg-BG"/>
              <a:t>Камбоджа</a:t>
            </a:r>
            <a:endParaRPr/>
          </a:p>
          <a:p>
            <a:pPr marL="342900" lvl="0" indent="-342900" algn="l" rtl="0">
              <a:spcBef>
                <a:spcPts val="400"/>
              </a:spcBef>
              <a:spcAft>
                <a:spcPts val="0"/>
              </a:spcAft>
              <a:buClr>
                <a:schemeClr val="lt1"/>
              </a:buClr>
              <a:buSzPct val="100000"/>
              <a:buChar char="•"/>
            </a:pPr>
            <a:r>
              <a:rPr lang="bg-BG"/>
              <a:t>Република Южна Корея - </a:t>
            </a:r>
            <a:r>
              <a:rPr lang="bg-BG" i="1" u="sng">
                <a:solidFill>
                  <a:srgbClr val="06A1B5"/>
                </a:solidFill>
                <a:hlinkClick r:id="rId4">
                  <a:extLst>
                    <a:ext uri="{A12FA001-AC4F-418D-AE19-62706E023703}">
                      <ahyp:hlinkClr xmlns:ahyp="http://schemas.microsoft.com/office/drawing/2018/hyperlinkcolor" val="tx"/>
                    </a:ext>
                  </a:extLst>
                </a:hlinkClick>
              </a:rPr>
              <a:t>Living National Treasure (South Korea)</a:t>
            </a:r>
            <a:r>
              <a:rPr lang="bg-BG"/>
              <a:t> </a:t>
            </a:r>
            <a:endParaRPr/>
          </a:p>
          <a:p>
            <a:pPr marL="342900" lvl="0" indent="-342900" algn="l" rtl="0">
              <a:spcBef>
                <a:spcPts val="400"/>
              </a:spcBef>
              <a:spcAft>
                <a:spcPts val="0"/>
              </a:spcAft>
              <a:buClr>
                <a:schemeClr val="lt1"/>
              </a:buClr>
              <a:buSzPct val="100000"/>
              <a:buChar char="•"/>
            </a:pPr>
            <a:r>
              <a:rPr lang="bg-BG"/>
              <a:t>Япония -  </a:t>
            </a:r>
            <a:r>
              <a:rPr lang="bg-BG" i="1" u="sng">
                <a:solidFill>
                  <a:srgbClr val="06A1B5"/>
                </a:solidFill>
                <a:hlinkClick r:id="rId5">
                  <a:extLst>
                    <a:ext uri="{A12FA001-AC4F-418D-AE19-62706E023703}">
                      <ahyp:hlinkClr xmlns:ahyp="http://schemas.microsoft.com/office/drawing/2018/hyperlinkcolor" val="tx"/>
                    </a:ext>
                  </a:extLst>
                </a:hlinkClick>
              </a:rPr>
              <a:t>Trésor national vivant du Japon</a:t>
            </a:r>
            <a:endParaRPr i="1">
              <a:solidFill>
                <a:srgbClr val="06A1B5"/>
              </a:solidFill>
            </a:endParaRPr>
          </a:p>
          <a:p>
            <a:pPr marL="342900" lvl="0" indent="-342900" algn="l" rtl="0">
              <a:spcBef>
                <a:spcPts val="400"/>
              </a:spcBef>
              <a:spcAft>
                <a:spcPts val="0"/>
              </a:spcAft>
              <a:buClr>
                <a:schemeClr val="lt1"/>
              </a:buClr>
              <a:buSzPct val="100000"/>
              <a:buChar char="•"/>
            </a:pPr>
            <a:r>
              <a:rPr lang="bg-BG"/>
              <a:t>Филипини -  </a:t>
            </a:r>
            <a:r>
              <a:rPr lang="bg-BG" i="1" u="sng">
                <a:solidFill>
                  <a:srgbClr val="06A1B5"/>
                </a:solidFill>
                <a:hlinkClick r:id="rId6">
                  <a:extLst>
                    <a:ext uri="{A12FA001-AC4F-418D-AE19-62706E023703}">
                      <ahyp:hlinkClr xmlns:ahyp="http://schemas.microsoft.com/office/drawing/2018/hyperlinkcolor" val="tx"/>
                    </a:ext>
                  </a:extLst>
                </a:hlinkClick>
              </a:rPr>
              <a:t>National Living Treasure (Philippines)</a:t>
            </a:r>
            <a:r>
              <a:rPr lang="bg-BG"/>
              <a:t> </a:t>
            </a:r>
            <a:endParaRPr/>
          </a:p>
          <a:p>
            <a:pPr marL="342900" lvl="0" indent="-342900" algn="l" rtl="0">
              <a:spcBef>
                <a:spcPts val="400"/>
              </a:spcBef>
              <a:spcAft>
                <a:spcPts val="0"/>
              </a:spcAft>
              <a:buClr>
                <a:schemeClr val="lt1"/>
              </a:buClr>
              <a:buSzPct val="100000"/>
              <a:buChar char="•"/>
            </a:pPr>
            <a:r>
              <a:rPr lang="bg-BG"/>
              <a:t>Тайван</a:t>
            </a:r>
            <a:endParaRPr/>
          </a:p>
          <a:p>
            <a:pPr marL="342900" lvl="0" indent="-342900" algn="l" rtl="0">
              <a:spcBef>
                <a:spcPts val="400"/>
              </a:spcBef>
              <a:spcAft>
                <a:spcPts val="0"/>
              </a:spcAft>
              <a:buClr>
                <a:schemeClr val="lt1"/>
              </a:buClr>
              <a:buSzPct val="100000"/>
              <a:buChar char="•"/>
            </a:pPr>
            <a:r>
              <a:rPr lang="bg-BG"/>
              <a:t>Тайланд -  </a:t>
            </a:r>
            <a:r>
              <a:rPr lang="bg-BG" i="1" u="sng">
                <a:solidFill>
                  <a:srgbClr val="06A1B5"/>
                </a:solidFill>
                <a:hlinkClick r:id="rId7">
                  <a:extLst>
                    <a:ext uri="{A12FA001-AC4F-418D-AE19-62706E023703}">
                      <ahyp:hlinkClr xmlns:ahyp="http://schemas.microsoft.com/office/drawing/2018/hyperlinkcolor" val="tx"/>
                    </a:ext>
                  </a:extLst>
                </a:hlinkClick>
              </a:rPr>
              <a:t>Artiste national de Thaïlande</a:t>
            </a:r>
            <a:endParaRPr i="1">
              <a:solidFill>
                <a:srgbClr val="06A1B5"/>
              </a:solidFill>
            </a:endParaRPr>
          </a:p>
          <a:p>
            <a:pPr marL="342900" lvl="0" indent="-342900" algn="l" rtl="0">
              <a:spcBef>
                <a:spcPts val="400"/>
              </a:spcBef>
              <a:spcAft>
                <a:spcPts val="0"/>
              </a:spcAft>
              <a:buClr>
                <a:schemeClr val="lt1"/>
              </a:buClr>
              <a:buSzPct val="100000"/>
              <a:buChar char="•"/>
            </a:pPr>
            <a:r>
              <a:rPr lang="bg-BG"/>
              <a:t>Нова Зенландия - </a:t>
            </a:r>
            <a:r>
              <a:rPr lang="bg-BG" i="1" u="sng">
                <a:solidFill>
                  <a:srgbClr val="06A1B5"/>
                </a:solidFill>
                <a:hlinkClick r:id="rId8">
                  <a:extLst>
                    <a:ext uri="{A12FA001-AC4F-418D-AE19-62706E023703}">
                      <ahyp:hlinkClr xmlns:ahyp="http://schemas.microsoft.com/office/drawing/2018/hyperlinkcolor" val="tx"/>
                    </a:ext>
                  </a:extLst>
                </a:hlinkClick>
              </a:rPr>
              <a:t>Te Waka Toi awards</a:t>
            </a:r>
            <a:r>
              <a:rPr lang="bg-BG"/>
              <a:t> </a:t>
            </a:r>
            <a:endParaRPr/>
          </a:p>
          <a:p>
            <a:pPr marL="342900" lvl="0" indent="-342900" algn="l" rtl="0">
              <a:spcBef>
                <a:spcPts val="400"/>
              </a:spcBef>
              <a:spcAft>
                <a:spcPts val="0"/>
              </a:spcAft>
              <a:buClr>
                <a:schemeClr val="lt1"/>
              </a:buClr>
              <a:buSzPct val="100000"/>
              <a:buChar char="•"/>
            </a:pPr>
            <a:r>
              <a:rPr lang="bg-BG"/>
              <a:t>Австралия -  </a:t>
            </a:r>
            <a:r>
              <a:rPr lang="bg-BG" i="1" u="sng">
                <a:solidFill>
                  <a:srgbClr val="06A1B5"/>
                </a:solidFill>
                <a:hlinkClick r:id="rId9">
                  <a:extLst>
                    <a:ext uri="{A12FA001-AC4F-418D-AE19-62706E023703}">
                      <ahyp:hlinkClr xmlns:ahyp="http://schemas.microsoft.com/office/drawing/2018/hyperlinkcolor" val="tx"/>
                    </a:ext>
                  </a:extLst>
                </a:hlinkClick>
              </a:rPr>
              <a:t>National Aboriginal &amp; Torres Strait Islander Art Award</a:t>
            </a:r>
            <a:r>
              <a:rPr lang="bg-BG"/>
              <a:t> </a:t>
            </a:r>
            <a:endParaRPr/>
          </a:p>
          <a:p>
            <a:pPr marL="342900" lvl="0" indent="-342900" algn="l" rtl="0">
              <a:spcBef>
                <a:spcPts val="400"/>
              </a:spcBef>
              <a:spcAft>
                <a:spcPts val="0"/>
              </a:spcAft>
              <a:buClr>
                <a:schemeClr val="lt1"/>
              </a:buClr>
              <a:buSzPct val="100000"/>
              <a:buChar char="•"/>
            </a:pPr>
            <a:r>
              <a:rPr lang="bg-BG"/>
              <a:t>САЩ -  </a:t>
            </a:r>
            <a:r>
              <a:rPr lang="bg-BG" i="1" u="sng">
                <a:solidFill>
                  <a:srgbClr val="06A1B5"/>
                </a:solidFill>
                <a:hlinkClick r:id="rId10">
                  <a:extLst>
                    <a:ext uri="{A12FA001-AC4F-418D-AE19-62706E023703}">
                      <ahyp:hlinkClr xmlns:ahyp="http://schemas.microsoft.com/office/drawing/2018/hyperlinkcolor" val="tx"/>
                    </a:ext>
                  </a:extLst>
                </a:hlinkClick>
              </a:rPr>
              <a:t>National Heritage Fellowship</a:t>
            </a:r>
            <a:r>
              <a:rPr lang="bg-BG" i="1"/>
              <a:t> </a:t>
            </a:r>
            <a:endParaRPr/>
          </a:p>
          <a:p>
            <a:pPr marL="342900" lvl="0" indent="-342900" algn="l" rtl="0">
              <a:spcBef>
                <a:spcPts val="400"/>
              </a:spcBef>
              <a:spcAft>
                <a:spcPts val="0"/>
              </a:spcAft>
              <a:buClr>
                <a:schemeClr val="lt1"/>
              </a:buClr>
              <a:buSzPct val="100000"/>
              <a:buChar char="•"/>
            </a:pPr>
            <a:r>
              <a:rPr lang="bg-BG"/>
              <a:t>Чили</a:t>
            </a:r>
            <a:endParaRPr/>
          </a:p>
          <a:p>
            <a:pPr marL="342900" lvl="0" indent="-215900" algn="l" rtl="0">
              <a:spcBef>
                <a:spcPts val="400"/>
              </a:spcBef>
              <a:spcAft>
                <a:spcPts val="0"/>
              </a:spcAft>
              <a:buClr>
                <a:schemeClr val="dk1"/>
              </a:buClr>
              <a:buSzPct val="100000"/>
              <a:buNone/>
            </a:pPr>
            <a:endParaRPr/>
          </a:p>
          <a:p>
            <a:pPr marL="0" lvl="0" indent="0" algn="r" rtl="0">
              <a:spcBef>
                <a:spcPts val="400"/>
              </a:spcBef>
              <a:spcAft>
                <a:spcPts val="0"/>
              </a:spcAft>
              <a:buClr>
                <a:schemeClr val="dk1"/>
              </a:buClr>
              <a:buSzPct val="100000"/>
              <a:buNone/>
            </a:pPr>
            <a:r>
              <a:rPr lang="bg-BG"/>
              <a:t>и други</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1"/>
          <p:cNvPicPr preferRelativeResize="0"/>
          <p:nvPr/>
        </p:nvPicPr>
        <p:blipFill rotWithShape="1">
          <a:blip r:embed="rId3">
            <a:alphaModFix/>
          </a:blip>
          <a:srcRect/>
          <a:stretch/>
        </p:blipFill>
        <p:spPr>
          <a:xfrm rot="5400000">
            <a:off x="6465637" y="4179637"/>
            <a:ext cx="2578450" cy="2778276"/>
          </a:xfrm>
          <a:prstGeom prst="rect">
            <a:avLst/>
          </a:prstGeom>
          <a:noFill/>
          <a:ln>
            <a:noFill/>
          </a:ln>
        </p:spPr>
      </p:pic>
      <p:sp>
        <p:nvSpPr>
          <p:cNvPr id="156" name="Google Shape;156;p11"/>
          <p:cNvSpPr txBox="1">
            <a:spLocks noGrp="1"/>
          </p:cNvSpPr>
          <p:nvPr>
            <p:ph type="title"/>
          </p:nvPr>
        </p:nvSpPr>
        <p:spPr>
          <a:xfrm>
            <a:off x="621575" y="332563"/>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00"/>
              <a:buFont typeface="Calibri"/>
              <a:buNone/>
            </a:pPr>
            <a:r>
              <a:rPr lang="bg-BG" sz="3000" b="1">
                <a:solidFill>
                  <a:schemeClr val="lt1"/>
                </a:solidFill>
                <a:latin typeface="Corbel"/>
                <a:ea typeface="Corbel"/>
                <a:cs typeface="Corbel"/>
                <a:sym typeface="Corbel"/>
              </a:rPr>
              <a:t>В региона вариант на програмата има</a:t>
            </a:r>
            <a:endParaRPr sz="3000" b="1">
              <a:solidFill>
                <a:schemeClr val="lt1"/>
              </a:solidFill>
              <a:latin typeface="Corbel"/>
              <a:ea typeface="Corbel"/>
              <a:cs typeface="Corbel"/>
              <a:sym typeface="Corbel"/>
            </a:endParaRPr>
          </a:p>
          <a:p>
            <a:pPr marL="0" lvl="0" indent="0" algn="l" rtl="0">
              <a:spcBef>
                <a:spcPts val="0"/>
              </a:spcBef>
              <a:spcAft>
                <a:spcPts val="0"/>
              </a:spcAft>
              <a:buClr>
                <a:schemeClr val="dk1"/>
              </a:buClr>
              <a:buSzPts val="2800"/>
              <a:buFont typeface="Calibri"/>
              <a:buNone/>
            </a:pPr>
            <a:r>
              <a:rPr lang="bg-BG" sz="3000" b="1">
                <a:solidFill>
                  <a:schemeClr val="lt1"/>
                </a:solidFill>
                <a:latin typeface="Corbel"/>
                <a:ea typeface="Corbel"/>
                <a:cs typeface="Corbel"/>
                <a:sym typeface="Corbel"/>
              </a:rPr>
              <a:t>също и в Румъния</a:t>
            </a:r>
            <a:endParaRPr sz="3000" b="1">
              <a:solidFill>
                <a:schemeClr val="lt1"/>
              </a:solidFill>
              <a:latin typeface="Corbel"/>
              <a:ea typeface="Corbel"/>
              <a:cs typeface="Corbel"/>
              <a:sym typeface="Corbel"/>
            </a:endParaRPr>
          </a:p>
        </p:txBody>
      </p:sp>
      <p:pic>
        <p:nvPicPr>
          <p:cNvPr id="157" name="Google Shape;157;p11"/>
          <p:cNvPicPr preferRelativeResize="0">
            <a:picLocks noGrp="1"/>
          </p:cNvPicPr>
          <p:nvPr>
            <p:ph type="body" idx="1"/>
          </p:nvPr>
        </p:nvPicPr>
        <p:blipFill rotWithShape="1">
          <a:blip r:embed="rId4">
            <a:alphaModFix/>
          </a:blip>
          <a:srcRect/>
          <a:stretch/>
        </p:blipFill>
        <p:spPr>
          <a:xfrm>
            <a:off x="1176699" y="1524000"/>
            <a:ext cx="6790500" cy="452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2"/>
          <p:cNvSpPr txBox="1">
            <a:spLocks noGrp="1"/>
          </p:cNvSpPr>
          <p:nvPr>
            <p:ph type="title"/>
          </p:nvPr>
        </p:nvSpPr>
        <p:spPr>
          <a:xfrm>
            <a:off x="457200" y="37508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0"/>
              </a:spcBef>
              <a:spcAft>
                <a:spcPts val="0"/>
              </a:spcAft>
              <a:buClr>
                <a:schemeClr val="dk1"/>
              </a:buClr>
              <a:buSzPts val="2800"/>
              <a:buFont typeface="Calibri"/>
              <a:buNone/>
            </a:pPr>
            <a:r>
              <a:rPr lang="bg-BG" sz="3200" b="1">
                <a:solidFill>
                  <a:schemeClr val="lt1"/>
                </a:solidFill>
              </a:rPr>
              <a:t>ЮНЕСКО обнародва „Директиви за установяване на национални системи „Живи човешки съкровища“</a:t>
            </a:r>
            <a:endParaRPr sz="3200" b="1">
              <a:solidFill>
                <a:schemeClr val="lt1"/>
              </a:solidFill>
            </a:endParaRPr>
          </a:p>
        </p:txBody>
      </p:sp>
      <p:sp>
        <p:nvSpPr>
          <p:cNvPr id="163" name="Google Shape;163;p12"/>
          <p:cNvSpPr txBox="1">
            <a:spLocks noGrp="1"/>
          </p:cNvSpPr>
          <p:nvPr>
            <p:ph type="body" idx="1"/>
          </p:nvPr>
        </p:nvSpPr>
        <p:spPr>
          <a:xfrm>
            <a:off x="344825" y="1588200"/>
            <a:ext cx="8342100" cy="5014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1400"/>
              <a:buChar char="•"/>
            </a:pPr>
            <a:r>
              <a:rPr lang="bg-BG" sz="1400"/>
              <a:t>(i) The importance of the intangible cultural heritage, as well as that of its safeguarding, is widely recognized by the world community, as the adoption of the Convention for the Safeguarding of the Intangible Cultural Heritage by the General Conference of UNESCO, in October 2003, bears witness. Article 2 of this Convention states that the intangible cultural heritage provides communities, groups and individuals with a sense of identity and continuity, while the safeguarding of the intangible cultural heritage guarantees creativity. However, much of the knowledge and skills linked to music, dance, theatre and traditional craftsmanship, for instance, are in danger of disappearing due to declining numbers of practitioners, growing disinterest of young people and lack of funds.    </a:t>
            </a:r>
            <a:endParaRPr sz="1400"/>
          </a:p>
          <a:p>
            <a:pPr marL="342900" lvl="0" indent="-342900" algn="l" rtl="0">
              <a:spcBef>
                <a:spcPts val="0"/>
              </a:spcBef>
              <a:spcAft>
                <a:spcPts val="0"/>
              </a:spcAft>
              <a:buClr>
                <a:schemeClr val="lt1"/>
              </a:buClr>
              <a:buSzPts val="1400"/>
              <a:buChar char="•"/>
            </a:pPr>
            <a:r>
              <a:rPr lang="bg-BG" sz="1400"/>
              <a:t>(ii) An important preliminary measure for safeguarding the intangible cultural heritage is to ensure its identification by drawing up and regularly updating one or more national inventories (cf. Article 12 of the Convention for the Safeguarding of the Intangible Cultural Heritage).    </a:t>
            </a:r>
            <a:endParaRPr sz="1400"/>
          </a:p>
          <a:p>
            <a:pPr marL="342900" lvl="0" indent="-342900" algn="l" rtl="0">
              <a:spcBef>
                <a:spcPts val="0"/>
              </a:spcBef>
              <a:spcAft>
                <a:spcPts val="0"/>
              </a:spcAft>
              <a:buClr>
                <a:schemeClr val="lt1"/>
              </a:buClr>
              <a:buSzPts val="1400"/>
              <a:buChar char="•"/>
            </a:pPr>
            <a:r>
              <a:rPr lang="bg-BG" sz="1400"/>
              <a:t>(iii) However, other than this initial identification stage, one of the most effective ways to achieve the sustainable safeguarding of the intangible cultural heritage would be to guarantee that the bearers of that heritage continue to further develop their knowledge and skills and transmit them to younger generations.   </a:t>
            </a:r>
            <a:endParaRPr sz="1400"/>
          </a:p>
          <a:p>
            <a:pPr marL="342900" lvl="0" indent="-342900" algn="l" rtl="0">
              <a:spcBef>
                <a:spcPts val="0"/>
              </a:spcBef>
              <a:spcAft>
                <a:spcPts val="0"/>
              </a:spcAft>
              <a:buClr>
                <a:schemeClr val="lt1"/>
              </a:buClr>
              <a:buSzPts val="1400"/>
              <a:buChar char="•"/>
            </a:pPr>
            <a:r>
              <a:rPr lang="bg-BG" sz="1400"/>
              <a:t>(iv) Bearing in mind this double perspective, the bearers of the intangible cultural heritage must be identified, among whom some will be given official recognition and encouraged to continue to develop and transmit their knowledge and skills. For this reason UNESCO proposes to Member States that they establish national systems of “Living Human Treasures”.    </a:t>
            </a:r>
            <a:endParaRPr sz="1400"/>
          </a:p>
          <a:p>
            <a:pPr marL="342900" lvl="0" indent="-342900" algn="l" rtl="0">
              <a:spcBef>
                <a:spcPts val="0"/>
              </a:spcBef>
              <a:spcAft>
                <a:spcPts val="0"/>
              </a:spcAft>
              <a:buClr>
                <a:schemeClr val="lt1"/>
              </a:buClr>
              <a:buSzPts val="1400"/>
              <a:buChar char="•"/>
            </a:pPr>
            <a:r>
              <a:rPr lang="bg-BG" sz="1400"/>
              <a:t>(v) In 1993, the Republic of Korea proposed to the UNESCO Executive Board, the establishment of a UNESCO “Living Human Treasures” programme, and the Board adopted a decision inviting Member States to establish such systems in their respective countries. Since then, several meetings and international workshops have been organized with a view to promoting the concept and encouraging the establishment of national systems.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69" name="Google Shape;169;p13"/>
          <p:cNvSpPr txBox="1">
            <a:spLocks noGrp="1"/>
          </p:cNvSpPr>
          <p:nvPr>
            <p:ph type="body" idx="1"/>
          </p:nvPr>
        </p:nvSpPr>
        <p:spPr>
          <a:xfrm>
            <a:off x="457200" y="1130125"/>
            <a:ext cx="8229600" cy="4924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bg-BG" sz="3000"/>
              <a:t>От значение е факта, че прилагайки системата, отделните страни или региони, избират и развиват свой конкретен вариант, който е съобразен с реалността в дадената страна. </a:t>
            </a:r>
            <a:endParaRPr sz="3000"/>
          </a:p>
          <a:p>
            <a:pPr marL="0" lvl="0" indent="0" algn="l" rtl="0">
              <a:spcBef>
                <a:spcPts val="640"/>
              </a:spcBef>
              <a:spcAft>
                <a:spcPts val="0"/>
              </a:spcAft>
              <a:buClr>
                <a:schemeClr val="dk1"/>
              </a:buClr>
              <a:buSzPts val="3200"/>
              <a:buNone/>
            </a:pPr>
            <a:r>
              <a:rPr lang="bg-BG" sz="3000"/>
              <a:t>Така, в международен план, „Живи човешки съкровища“ представлява </a:t>
            </a:r>
            <a:r>
              <a:rPr lang="bg-BG" sz="3000" b="1"/>
              <a:t>букет от културни политики и конкретни културни практики, приложими към различни условия в различните страни</a:t>
            </a:r>
            <a:r>
              <a:rPr lang="bg-BG" sz="3000"/>
              <a:t>.  </a:t>
            </a:r>
            <a:endParaRPr sz="3000"/>
          </a:p>
        </p:txBody>
      </p:sp>
      <p:pic>
        <p:nvPicPr>
          <p:cNvPr id="170" name="Google Shape;170;p13"/>
          <p:cNvPicPr preferRelativeResize="0"/>
          <p:nvPr/>
        </p:nvPicPr>
        <p:blipFill rotWithShape="1">
          <a:blip r:embed="rId3">
            <a:alphaModFix/>
          </a:blip>
          <a:srcRect/>
          <a:stretch/>
        </p:blipFill>
        <p:spPr>
          <a:xfrm rot="5400000">
            <a:off x="6465637" y="4179637"/>
            <a:ext cx="2578450" cy="2778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4"/>
          <p:cNvPicPr preferRelativeResize="0"/>
          <p:nvPr/>
        </p:nvPicPr>
        <p:blipFill rotWithShape="1">
          <a:blip r:embed="rId3">
            <a:alphaModFix/>
          </a:blip>
          <a:srcRect/>
          <a:stretch/>
        </p:blipFill>
        <p:spPr>
          <a:xfrm rot="5400000">
            <a:off x="6940987" y="4663462"/>
            <a:ext cx="2578450" cy="2778276"/>
          </a:xfrm>
          <a:prstGeom prst="rect">
            <a:avLst/>
          </a:prstGeom>
          <a:noFill/>
          <a:ln>
            <a:noFill/>
          </a:ln>
        </p:spPr>
      </p:pic>
      <p:sp>
        <p:nvSpPr>
          <p:cNvPr id="176" name="Google Shape;176;p14"/>
          <p:cNvSpPr txBox="1">
            <a:spLocks noGrp="1"/>
          </p:cNvSpPr>
          <p:nvPr>
            <p:ph type="title"/>
          </p:nvPr>
        </p:nvSpPr>
        <p:spPr>
          <a:xfrm>
            <a:off x="457200" y="228600"/>
            <a:ext cx="8229600" cy="1600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Calibri"/>
              <a:buNone/>
            </a:pPr>
            <a:r>
              <a:rPr lang="bg-BG" sz="2400">
                <a:solidFill>
                  <a:schemeClr val="lt1"/>
                </a:solidFill>
                <a:latin typeface="Corbel"/>
                <a:ea typeface="Corbel"/>
                <a:cs typeface="Corbel"/>
                <a:sym typeface="Corbel"/>
              </a:rPr>
              <a:t>В България програмата стартира през 2008 с пилотна</a:t>
            </a:r>
            <a:endParaRPr sz="2400">
              <a:solidFill>
                <a:schemeClr val="lt1"/>
              </a:solidFill>
              <a:latin typeface="Corbel"/>
              <a:ea typeface="Corbel"/>
              <a:cs typeface="Corbel"/>
              <a:sym typeface="Corbel"/>
            </a:endParaRPr>
          </a:p>
          <a:p>
            <a:pPr marL="0" lvl="0" indent="0" algn="l" rtl="0">
              <a:spcBef>
                <a:spcPts val="0"/>
              </a:spcBef>
              <a:spcAft>
                <a:spcPts val="0"/>
              </a:spcAft>
              <a:buClr>
                <a:schemeClr val="dk1"/>
              </a:buClr>
              <a:buSzPts val="2400"/>
              <a:buFont typeface="Calibri"/>
              <a:buNone/>
            </a:pPr>
            <a:r>
              <a:rPr lang="bg-BG" sz="2400">
                <a:solidFill>
                  <a:schemeClr val="lt1"/>
                </a:solidFill>
                <a:latin typeface="Corbel"/>
                <a:ea typeface="Corbel"/>
                <a:cs typeface="Corbel"/>
                <a:sym typeface="Corbel"/>
              </a:rPr>
              <a:t>версия  като Национален проект </a:t>
            </a:r>
            <a:endParaRPr sz="2400">
              <a:solidFill>
                <a:schemeClr val="lt1"/>
              </a:solidFill>
              <a:latin typeface="Corbel"/>
              <a:ea typeface="Corbel"/>
              <a:cs typeface="Corbel"/>
              <a:sym typeface="Corbel"/>
            </a:endParaRPr>
          </a:p>
          <a:p>
            <a:pPr marL="0" lvl="0" indent="0" algn="l" rtl="0">
              <a:spcBef>
                <a:spcPts val="0"/>
              </a:spcBef>
              <a:spcAft>
                <a:spcPts val="0"/>
              </a:spcAft>
              <a:buClr>
                <a:schemeClr val="dk1"/>
              </a:buClr>
              <a:buSzPts val="2400"/>
              <a:buFont typeface="Calibri"/>
              <a:buNone/>
            </a:pPr>
            <a:r>
              <a:rPr lang="bg-BG" sz="2400">
                <a:solidFill>
                  <a:schemeClr val="lt1"/>
                </a:solidFill>
                <a:latin typeface="Corbel"/>
                <a:ea typeface="Corbel"/>
                <a:cs typeface="Corbel"/>
                <a:sym typeface="Corbel"/>
              </a:rPr>
              <a:t>„Живи човешки съкровища - България“ </a:t>
            </a:r>
            <a:endParaRPr sz="2400">
              <a:solidFill>
                <a:schemeClr val="lt1"/>
              </a:solidFill>
              <a:latin typeface="Corbel"/>
              <a:ea typeface="Corbel"/>
              <a:cs typeface="Corbel"/>
              <a:sym typeface="Corbel"/>
            </a:endParaRPr>
          </a:p>
        </p:txBody>
      </p:sp>
      <p:pic>
        <p:nvPicPr>
          <p:cNvPr id="177" name="Google Shape;177;p14" descr="Група от Кладница и певица от Дрен кандидати за „Живи човешки съкровища” |  Mirogled"/>
          <p:cNvPicPr preferRelativeResize="0">
            <a:picLocks noGrp="1"/>
          </p:cNvPicPr>
          <p:nvPr>
            <p:ph type="body" idx="1"/>
          </p:nvPr>
        </p:nvPicPr>
        <p:blipFill rotWithShape="1">
          <a:blip r:embed="rId4">
            <a:alphaModFix/>
          </a:blip>
          <a:srcRect/>
          <a:stretch/>
        </p:blipFill>
        <p:spPr>
          <a:xfrm>
            <a:off x="1182600" y="1868500"/>
            <a:ext cx="6778800" cy="475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83" name="Google Shape;183;p15"/>
          <p:cNvSpPr txBox="1">
            <a:spLocks noGrp="1"/>
          </p:cNvSpPr>
          <p:nvPr>
            <p:ph type="body" idx="1"/>
          </p:nvPr>
        </p:nvSpPr>
        <p:spPr>
          <a:xfrm>
            <a:off x="457200" y="640163"/>
            <a:ext cx="8229600" cy="56691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r>
              <a:rPr lang="bg-BG"/>
              <a:t> Сесии „Живи човешки съкровища – България“ се провеждат през година – на всяка четна година (Ковид пандемията малко наруши спазването на този принцип). Право на номинации имат народните читалища, общински, регионални и държавни музеи и юридически лица с нестопанска цел с предмет на дейност в областта на нематериалното културно наследство</a:t>
            </a:r>
            <a:endParaRPr/>
          </a:p>
          <a:p>
            <a:pPr marL="0" lvl="0" indent="0" algn="ctr" rtl="0">
              <a:spcBef>
                <a:spcPts val="496"/>
              </a:spcBef>
              <a:spcAft>
                <a:spcPts val="0"/>
              </a:spcAft>
              <a:buClr>
                <a:schemeClr val="dk1"/>
              </a:buClr>
              <a:buSzPct val="100000"/>
              <a:buNone/>
            </a:pPr>
            <a:r>
              <a:rPr lang="bg-BG"/>
              <a:t>*</a:t>
            </a:r>
            <a:endParaRPr/>
          </a:p>
          <a:p>
            <a:pPr marL="0" lvl="0" indent="0" algn="l" rtl="0">
              <a:spcBef>
                <a:spcPts val="496"/>
              </a:spcBef>
              <a:spcAft>
                <a:spcPts val="0"/>
              </a:spcAft>
              <a:buClr>
                <a:schemeClr val="dk1"/>
              </a:buClr>
              <a:buSzPct val="100000"/>
              <a:buNone/>
            </a:pPr>
            <a:r>
              <a:rPr lang="bg-BG"/>
              <a:t>От втората сесия (2010) тази културна политика носи наименованието „Национална система Живи човешки съкровища – България“.</a:t>
            </a:r>
            <a:endParaRPr/>
          </a:p>
          <a:p>
            <a:pPr marL="0" lvl="0" indent="0" algn="ctr" rtl="0">
              <a:spcBef>
                <a:spcPts val="496"/>
              </a:spcBef>
              <a:spcAft>
                <a:spcPts val="0"/>
              </a:spcAft>
              <a:buClr>
                <a:schemeClr val="dk1"/>
              </a:buClr>
              <a:buSzPct val="100000"/>
              <a:buNone/>
            </a:pPr>
            <a:r>
              <a:rPr lang="bg-BG"/>
              <a:t>*</a:t>
            </a:r>
            <a:endParaRPr/>
          </a:p>
          <a:p>
            <a:pPr marL="0" lvl="0" indent="0" algn="l" rtl="0">
              <a:spcBef>
                <a:spcPts val="496"/>
              </a:spcBef>
              <a:spcAft>
                <a:spcPts val="0"/>
              </a:spcAft>
              <a:buClr>
                <a:schemeClr val="dk1"/>
              </a:buClr>
              <a:buSzPct val="100000"/>
              <a:buNone/>
            </a:pPr>
            <a:r>
              <a:rPr lang="bg-BG"/>
              <a:t>Заедно с Българския национален регистър на нематериалното културно наследство, Системата е основна културна политика на страната в областта на нематериалното културно наследство.</a:t>
            </a:r>
            <a:endParaRPr/>
          </a:p>
        </p:txBody>
      </p:sp>
      <p:pic>
        <p:nvPicPr>
          <p:cNvPr id="184" name="Google Shape;184;p15"/>
          <p:cNvPicPr preferRelativeResize="0"/>
          <p:nvPr/>
        </p:nvPicPr>
        <p:blipFill rotWithShape="1">
          <a:blip r:embed="rId3">
            <a:alphaModFix/>
          </a:blip>
          <a:srcRect/>
          <a:stretch/>
        </p:blipFill>
        <p:spPr>
          <a:xfrm rot="5400000">
            <a:off x="6866562" y="4580563"/>
            <a:ext cx="2192476" cy="2362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6"/>
          <p:cNvPicPr preferRelativeResize="0"/>
          <p:nvPr/>
        </p:nvPicPr>
        <p:blipFill rotWithShape="1">
          <a:blip r:embed="rId3">
            <a:alphaModFix/>
          </a:blip>
          <a:srcRect/>
          <a:stretch/>
        </p:blipFill>
        <p:spPr>
          <a:xfrm rot="5400000">
            <a:off x="6940987" y="4663462"/>
            <a:ext cx="2578450" cy="2778276"/>
          </a:xfrm>
          <a:prstGeom prst="rect">
            <a:avLst/>
          </a:prstGeom>
          <a:noFill/>
          <a:ln>
            <a:noFill/>
          </a:ln>
        </p:spPr>
      </p:pic>
      <p:sp>
        <p:nvSpPr>
          <p:cNvPr id="190" name="Google Shape;190;p16"/>
          <p:cNvSpPr txBox="1">
            <a:spLocks noGrp="1"/>
          </p:cNvSpPr>
          <p:nvPr>
            <p:ph type="title"/>
          </p:nvPr>
        </p:nvSpPr>
        <p:spPr>
          <a:xfrm>
            <a:off x="457200" y="152400"/>
            <a:ext cx="8229600" cy="12652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91" name="Google Shape;191;p16"/>
          <p:cNvSpPr txBox="1">
            <a:spLocks noGrp="1"/>
          </p:cNvSpPr>
          <p:nvPr>
            <p:ph type="body" idx="1"/>
          </p:nvPr>
        </p:nvSpPr>
        <p:spPr>
          <a:xfrm>
            <a:off x="457200" y="377850"/>
            <a:ext cx="8229600" cy="5897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bg-BG" sz="2000"/>
              <a:t>Прилагането на Националната система „Живи човешки съкровища – България“, по аналог със световната практика, води до изграждането на три национални листи: Национална представителна листа на елементи на нематериалното културно наследство; Национална листа на нематериалното културно наследство, нуждаещо се от спешни мерки за опазване (Спешна листа); Национален регистър на програми, проекти и дейности, които най-добре отразяват принципите и целите на Конвенцията на ЮНЕСКО за опазване на нематериалното културно наследство (Регистър на добрите практики).</a:t>
            </a:r>
            <a:endParaRPr/>
          </a:p>
          <a:p>
            <a:pPr marL="0" lvl="0" indent="0" algn="l" rtl="0">
              <a:spcBef>
                <a:spcPts val="400"/>
              </a:spcBef>
              <a:spcAft>
                <a:spcPts val="0"/>
              </a:spcAft>
              <a:buClr>
                <a:schemeClr val="dk1"/>
              </a:buClr>
              <a:buSzPts val="2000"/>
              <a:buNone/>
            </a:pPr>
            <a:endParaRPr sz="2000"/>
          </a:p>
          <a:p>
            <a:pPr marL="0" lvl="0" indent="0" algn="l" rtl="0">
              <a:spcBef>
                <a:spcPts val="400"/>
              </a:spcBef>
              <a:spcAft>
                <a:spcPts val="0"/>
              </a:spcAft>
              <a:buClr>
                <a:schemeClr val="dk1"/>
              </a:buClr>
              <a:buSzPts val="2000"/>
              <a:buNone/>
            </a:pPr>
            <a:r>
              <a:rPr lang="bg-BG" sz="2000"/>
              <a:t>Към момента функционират дейностите, водещи до изграждането на Национална представителна листа на елементи на нематериалното културно наследство</a:t>
            </a:r>
            <a:endParaRPr/>
          </a:p>
          <a:p>
            <a:pPr marL="0" lvl="0" indent="0" algn="l" rtl="0">
              <a:spcBef>
                <a:spcPts val="400"/>
              </a:spcBef>
              <a:spcAft>
                <a:spcPts val="0"/>
              </a:spcAft>
              <a:buClr>
                <a:schemeClr val="dk1"/>
              </a:buClr>
              <a:buSzPts val="2000"/>
              <a:buNone/>
            </a:pPr>
            <a:endParaRPr sz="2000"/>
          </a:p>
        </p:txBody>
      </p:sp>
      <p:pic>
        <p:nvPicPr>
          <p:cNvPr id="192" name="Google Shape;192;p16" descr="Стартира процедура за &quot;Живи човешки съкровища - България&quot; - Кворум Силистра"/>
          <p:cNvPicPr preferRelativeResize="0"/>
          <p:nvPr/>
        </p:nvPicPr>
        <p:blipFill rotWithShape="1">
          <a:blip r:embed="rId4">
            <a:alphaModFix/>
          </a:blip>
          <a:srcRect/>
          <a:stretch/>
        </p:blipFill>
        <p:spPr>
          <a:xfrm>
            <a:off x="3153625" y="4273375"/>
            <a:ext cx="4716701" cy="242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457200" y="274638"/>
            <a:ext cx="8229600" cy="14779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98" name="Google Shape;198;p17"/>
          <p:cNvSpPr txBox="1">
            <a:spLocks noGrp="1"/>
          </p:cNvSpPr>
          <p:nvPr>
            <p:ph type="body" idx="1"/>
          </p:nvPr>
        </p:nvSpPr>
        <p:spPr>
          <a:xfrm>
            <a:off x="457200" y="2971800"/>
            <a:ext cx="8229600" cy="3611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bg-BG" sz="2800"/>
              <a:t>Нематериалното културно наследство е живо наследство, реализирано и предавано в поколенията от живи хора. За това в процесите на опазването му  от изключителна важност е проблемът за </a:t>
            </a:r>
            <a:r>
              <a:rPr lang="bg-BG" sz="2800" b="1"/>
              <a:t>трансмисията</a:t>
            </a:r>
            <a:r>
              <a:rPr lang="bg-BG" sz="2800"/>
              <a:t>, за предаването на знания и умения на следващите поколения.</a:t>
            </a:r>
            <a:endParaRPr sz="2800"/>
          </a:p>
        </p:txBody>
      </p:sp>
      <p:pic>
        <p:nvPicPr>
          <p:cNvPr id="199" name="Google Shape;199;p17" descr="Три номинации от Добричко за „Живи човешки съкровища – България“"/>
          <p:cNvPicPr preferRelativeResize="0"/>
          <p:nvPr/>
        </p:nvPicPr>
        <p:blipFill rotWithShape="1">
          <a:blip r:embed="rId3">
            <a:alphaModFix/>
          </a:blip>
          <a:srcRect/>
          <a:stretch/>
        </p:blipFill>
        <p:spPr>
          <a:xfrm>
            <a:off x="2857500" y="530250"/>
            <a:ext cx="3429000" cy="2362200"/>
          </a:xfrm>
          <a:prstGeom prst="rect">
            <a:avLst/>
          </a:prstGeom>
          <a:noFill/>
          <a:ln>
            <a:noFill/>
          </a:ln>
        </p:spPr>
      </p:pic>
      <p:pic>
        <p:nvPicPr>
          <p:cNvPr id="200" name="Google Shape;200;p17"/>
          <p:cNvPicPr preferRelativeResize="0"/>
          <p:nvPr/>
        </p:nvPicPr>
        <p:blipFill rotWithShape="1">
          <a:blip r:embed="rId4">
            <a:alphaModFix/>
          </a:blip>
          <a:srcRect/>
          <a:stretch/>
        </p:blipFill>
        <p:spPr>
          <a:xfrm rot="5400000">
            <a:off x="6465637" y="4179637"/>
            <a:ext cx="2578450" cy="27782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8"/>
          <p:cNvPicPr preferRelativeResize="0"/>
          <p:nvPr/>
        </p:nvPicPr>
        <p:blipFill rotWithShape="1">
          <a:blip r:embed="rId3">
            <a:alphaModFix/>
          </a:blip>
          <a:srcRect/>
          <a:stretch/>
        </p:blipFill>
        <p:spPr>
          <a:xfrm rot="5400000">
            <a:off x="6465637" y="4179637"/>
            <a:ext cx="2578450" cy="2778276"/>
          </a:xfrm>
          <a:prstGeom prst="rect">
            <a:avLst/>
          </a:prstGeom>
          <a:noFill/>
          <a:ln>
            <a:noFill/>
          </a:ln>
        </p:spPr>
      </p:pic>
      <p:sp>
        <p:nvSpPr>
          <p:cNvPr id="206" name="Google Shape;20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07" name="Google Shape;20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pic>
        <p:nvPicPr>
          <p:cNvPr id="208" name="Google Shape;208;p18" descr="Живи човешки съкровища - България / М. Сантова; Радка Братанова, 2004.  Двуезично издание"/>
          <p:cNvPicPr preferRelativeResize="0"/>
          <p:nvPr/>
        </p:nvPicPr>
        <p:blipFill rotWithShape="1">
          <a:blip r:embed="rId4">
            <a:alphaModFix/>
          </a:blip>
          <a:srcRect/>
          <a:stretch/>
        </p:blipFill>
        <p:spPr>
          <a:xfrm>
            <a:off x="2209800" y="533400"/>
            <a:ext cx="4724400" cy="5943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533400" y="1036638"/>
            <a:ext cx="8229600" cy="2240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1400"/>
              <a:buFont typeface="Calibri"/>
              <a:buNone/>
            </a:pPr>
            <a:r>
              <a:rPr lang="bg-BG" sz="1400">
                <a:solidFill>
                  <a:schemeClr val="lt1"/>
                </a:solidFill>
                <a:latin typeface="Corbel"/>
                <a:ea typeface="Corbel"/>
                <a:cs typeface="Corbel"/>
                <a:sym typeface="Corbel"/>
              </a:rPr>
              <a:t>Гайдари от Алтън Калофер</a:t>
            </a:r>
            <a:endParaRPr sz="1400">
              <a:solidFill>
                <a:schemeClr val="lt1"/>
              </a:solidFill>
              <a:latin typeface="Corbel"/>
              <a:ea typeface="Corbel"/>
              <a:cs typeface="Corbel"/>
              <a:sym typeface="Corbel"/>
            </a:endParaRPr>
          </a:p>
        </p:txBody>
      </p:sp>
      <p:sp>
        <p:nvSpPr>
          <p:cNvPr id="214" name="Google Shape;214;p19"/>
          <p:cNvSpPr txBox="1">
            <a:spLocks noGrp="1"/>
          </p:cNvSpPr>
          <p:nvPr>
            <p:ph type="body" idx="1"/>
          </p:nvPr>
        </p:nvSpPr>
        <p:spPr>
          <a:xfrm>
            <a:off x="457200" y="3810000"/>
            <a:ext cx="8229600" cy="25908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400"/>
              <a:buNone/>
            </a:pPr>
            <a:r>
              <a:rPr lang="bg-BG" sz="2400"/>
              <a:t>Решението на Българската държава е на всяка сесия по Националната система да бъдат селектирани </a:t>
            </a:r>
            <a:r>
              <a:rPr lang="bg-BG" sz="2400" b="1"/>
              <a:t>пет елемента</a:t>
            </a:r>
            <a:r>
              <a:rPr lang="bg-BG" sz="2400"/>
              <a:t>, които </a:t>
            </a:r>
            <a:r>
              <a:rPr lang="bg-BG" sz="2400" b="1"/>
              <a:t>се вписват в Националната представителна листа</a:t>
            </a:r>
            <a:r>
              <a:rPr lang="bg-BG" sz="2400"/>
              <a:t>. Тя се гради по аналог със Световната представителна листа на ЮНЕСКО.</a:t>
            </a:r>
            <a:endParaRPr/>
          </a:p>
          <a:p>
            <a:pPr marL="0" lvl="0" indent="0" algn="l" rtl="0">
              <a:spcBef>
                <a:spcPts val="480"/>
              </a:spcBef>
              <a:spcAft>
                <a:spcPts val="0"/>
              </a:spcAft>
              <a:buClr>
                <a:schemeClr val="dk1"/>
              </a:buClr>
              <a:buSzPts val="2400"/>
              <a:buNone/>
            </a:pPr>
            <a:r>
              <a:rPr lang="bg-BG" sz="2400"/>
              <a:t>Във връзка с десетата годишнина на системата бяха вписани 10 елемента.</a:t>
            </a:r>
            <a:endParaRPr sz="2400"/>
          </a:p>
        </p:txBody>
      </p:sp>
      <p:pic>
        <p:nvPicPr>
          <p:cNvPr id="215" name="Google Shape;215;p19" descr="Гайдарите от Алтън Калофер&quot; ще представят Пловдивска област в националния  конкурс &quot;Живи човешки съкровища - България&quot; - Искра.бг"/>
          <p:cNvPicPr preferRelativeResize="0"/>
          <p:nvPr/>
        </p:nvPicPr>
        <p:blipFill rotWithShape="1">
          <a:blip r:embed="rId3">
            <a:alphaModFix/>
          </a:blip>
          <a:srcRect/>
          <a:stretch/>
        </p:blipFill>
        <p:spPr>
          <a:xfrm>
            <a:off x="533400" y="694267"/>
            <a:ext cx="5943598" cy="2930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716350" y="3105834"/>
            <a:ext cx="46479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i="0" u="none" strike="noStrike" cap="none">
                <a:solidFill>
                  <a:schemeClr val="lt1"/>
                </a:solidFill>
                <a:latin typeface="Corbel"/>
                <a:ea typeface="Corbel"/>
                <a:cs typeface="Corbel"/>
                <a:sym typeface="Corbel"/>
              </a:rPr>
              <a:t>Малко история…</a:t>
            </a:r>
            <a:endParaRPr sz="3600">
              <a:solidFill>
                <a:schemeClr val="lt1"/>
              </a:solidFill>
              <a:latin typeface="Corbel"/>
              <a:ea typeface="Corbel"/>
              <a:cs typeface="Corbel"/>
              <a:sym typeface="Corbel"/>
            </a:endParaRPr>
          </a:p>
        </p:txBody>
      </p:sp>
      <p:pic>
        <p:nvPicPr>
          <p:cNvPr id="93" name="Google Shape;93;p2"/>
          <p:cNvPicPr preferRelativeResize="0"/>
          <p:nvPr/>
        </p:nvPicPr>
        <p:blipFill rotWithShape="1">
          <a:blip r:embed="rId3">
            <a:alphaModFix/>
          </a:blip>
          <a:srcRect/>
          <a:stretch/>
        </p:blipFill>
        <p:spPr>
          <a:xfrm rot="5400000">
            <a:off x="6465637" y="4179637"/>
            <a:ext cx="2578450" cy="2778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400"/>
              <a:buFont typeface="Calibri"/>
              <a:buNone/>
            </a:pPr>
            <a:endParaRPr sz="1400"/>
          </a:p>
        </p:txBody>
      </p:sp>
      <p:sp>
        <p:nvSpPr>
          <p:cNvPr id="221" name="Google Shape;221;p20"/>
          <p:cNvSpPr txBox="1">
            <a:spLocks noGrp="1"/>
          </p:cNvSpPr>
          <p:nvPr>
            <p:ph type="body" idx="1"/>
          </p:nvPr>
        </p:nvSpPr>
        <p:spPr>
          <a:xfrm>
            <a:off x="457200" y="685800"/>
            <a:ext cx="8229600" cy="5288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bg-BG" sz="2800" b="1"/>
              <a:t>Важно:</a:t>
            </a:r>
            <a:r>
              <a:rPr lang="bg-BG" sz="2800"/>
              <a:t> Националната система е ориентирана към </a:t>
            </a:r>
            <a:r>
              <a:rPr lang="bg-BG" sz="2800" b="1"/>
              <a:t>носителите </a:t>
            </a:r>
            <a:r>
              <a:rPr lang="bg-BG" sz="2800"/>
              <a:t>на традиционни знания и умения. Те са в центъра на интереса.</a:t>
            </a:r>
            <a:endParaRPr sz="2800"/>
          </a:p>
          <a:p>
            <a:pPr marL="0" lvl="0" indent="0" algn="l" rtl="0">
              <a:spcBef>
                <a:spcPts val="280"/>
              </a:spcBef>
              <a:spcAft>
                <a:spcPts val="0"/>
              </a:spcAft>
              <a:buClr>
                <a:schemeClr val="dk1"/>
              </a:buClr>
              <a:buSzPts val="1400"/>
              <a:buNone/>
            </a:pPr>
            <a:endParaRPr sz="2800"/>
          </a:p>
          <a:p>
            <a:pPr marL="0" lvl="0" indent="0" algn="l" rtl="0">
              <a:spcBef>
                <a:spcPts val="640"/>
              </a:spcBef>
              <a:spcAft>
                <a:spcPts val="0"/>
              </a:spcAft>
              <a:buClr>
                <a:schemeClr val="dk1"/>
              </a:buClr>
              <a:buSzPts val="3200"/>
              <a:buNone/>
            </a:pPr>
            <a:endParaRPr sz="2800"/>
          </a:p>
        </p:txBody>
      </p:sp>
      <p:pic>
        <p:nvPicPr>
          <p:cNvPr id="222" name="Google Shape;222;p20" descr="Мутафчията на музей „Етър“ е обявен за живо човешко съкровище | Община  Габрово"/>
          <p:cNvPicPr preferRelativeResize="0"/>
          <p:nvPr/>
        </p:nvPicPr>
        <p:blipFill rotWithShape="1">
          <a:blip r:embed="rId3">
            <a:alphaModFix/>
          </a:blip>
          <a:srcRect/>
          <a:stretch/>
        </p:blipFill>
        <p:spPr>
          <a:xfrm>
            <a:off x="762000" y="2286000"/>
            <a:ext cx="5943600" cy="3938905"/>
          </a:xfrm>
          <a:prstGeom prst="rect">
            <a:avLst/>
          </a:prstGeom>
          <a:noFill/>
          <a:ln>
            <a:noFill/>
          </a:ln>
        </p:spPr>
      </p:pic>
      <p:sp>
        <p:nvSpPr>
          <p:cNvPr id="223" name="Google Shape;223;p20"/>
          <p:cNvSpPr/>
          <p:nvPr/>
        </p:nvSpPr>
        <p:spPr>
          <a:xfrm>
            <a:off x="6858000" y="3701534"/>
            <a:ext cx="2133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400">
                <a:solidFill>
                  <a:schemeClr val="lt1"/>
                </a:solidFill>
                <a:latin typeface="Corbel"/>
                <a:ea typeface="Corbel"/>
                <a:cs typeface="Corbel"/>
                <a:sym typeface="Corbel"/>
              </a:rPr>
              <a:t>Мутафчия, Етъра</a:t>
            </a:r>
            <a:endParaRPr sz="1400">
              <a:solidFill>
                <a:schemeClr val="lt1"/>
              </a:solidFill>
              <a:latin typeface="Corbel"/>
              <a:ea typeface="Corbel"/>
              <a:cs typeface="Corbel"/>
              <a:sym typeface="Corbel"/>
            </a:endParaRPr>
          </a:p>
        </p:txBody>
      </p:sp>
      <p:pic>
        <p:nvPicPr>
          <p:cNvPr id="224" name="Google Shape;224;p20"/>
          <p:cNvPicPr preferRelativeResize="0"/>
          <p:nvPr/>
        </p:nvPicPr>
        <p:blipFill rotWithShape="1">
          <a:blip r:embed="rId4">
            <a:alphaModFix/>
          </a:blip>
          <a:srcRect/>
          <a:stretch/>
        </p:blipFill>
        <p:spPr>
          <a:xfrm rot="5400000">
            <a:off x="6465637" y="4179637"/>
            <a:ext cx="2578450" cy="2778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30" name="Google Shape;230;p21"/>
          <p:cNvSpPr txBox="1">
            <a:spLocks noGrp="1"/>
          </p:cNvSpPr>
          <p:nvPr>
            <p:ph type="body" idx="1"/>
          </p:nvPr>
        </p:nvSpPr>
        <p:spPr>
          <a:xfrm>
            <a:off x="457200" y="990600"/>
            <a:ext cx="8229600" cy="5821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80"/>
              <a:buNone/>
            </a:pPr>
            <a:r>
              <a:rPr lang="bg-BG" sz="2300"/>
              <a:t>Сесиите по Националната система се провеждат в два тура – регионални и национален, като регионалните отговарят на административните области на страната.</a:t>
            </a:r>
            <a:endParaRPr sz="2300"/>
          </a:p>
          <a:p>
            <a:pPr marL="0" lvl="0" indent="0" algn="l" rtl="0">
              <a:spcBef>
                <a:spcPts val="544"/>
              </a:spcBef>
              <a:spcAft>
                <a:spcPts val="0"/>
              </a:spcAft>
              <a:buClr>
                <a:schemeClr val="dk1"/>
              </a:buClr>
              <a:buSzPts val="2480"/>
              <a:buNone/>
            </a:pPr>
            <a:r>
              <a:rPr lang="bg-BG" sz="2300" b="1"/>
              <a:t>Важно</a:t>
            </a:r>
            <a:r>
              <a:rPr lang="bg-BG" sz="2300"/>
              <a:t>: за селекцията се определят специални журита, които включват представители на местни компетентни институции (местна администрация в областта на културата, читалища, музеи) и експерт от Института за етнология и фолклористика с Етнографски музей – БАН. </a:t>
            </a:r>
            <a:endParaRPr sz="2300"/>
          </a:p>
          <a:p>
            <a:pPr marL="0" lvl="0" indent="0" algn="l" rtl="0">
              <a:spcBef>
                <a:spcPts val="544"/>
              </a:spcBef>
              <a:spcAft>
                <a:spcPts val="0"/>
              </a:spcAft>
              <a:buClr>
                <a:schemeClr val="dk1"/>
              </a:buClr>
              <a:buSzPts val="2480"/>
              <a:buNone/>
            </a:pPr>
            <a:r>
              <a:rPr lang="bg-BG" sz="2300"/>
              <a:t>Журитата се назначават от областната администрация.</a:t>
            </a:r>
            <a:endParaRPr sz="2300"/>
          </a:p>
          <a:p>
            <a:pPr marL="0" lvl="0" indent="0" algn="l" rtl="0">
              <a:spcBef>
                <a:spcPts val="544"/>
              </a:spcBef>
              <a:spcAft>
                <a:spcPts val="0"/>
              </a:spcAft>
              <a:buClr>
                <a:schemeClr val="dk1"/>
              </a:buClr>
              <a:buSzPts val="2480"/>
              <a:buNone/>
            </a:pPr>
            <a:r>
              <a:rPr lang="bg-BG" sz="2300"/>
              <a:t>Подадените кандидатури се съпровождат от подкрепящи писма на местното административното ръководство.</a:t>
            </a:r>
            <a:endParaRPr sz="2300"/>
          </a:p>
          <a:p>
            <a:pPr marL="0" lvl="0" indent="0" algn="l" rtl="0">
              <a:spcBef>
                <a:spcPts val="544"/>
              </a:spcBef>
              <a:spcAft>
                <a:spcPts val="0"/>
              </a:spcAft>
              <a:buClr>
                <a:schemeClr val="dk1"/>
              </a:buClr>
              <a:buSzPts val="2480"/>
              <a:buNone/>
            </a:pPr>
            <a:r>
              <a:rPr lang="bg-BG" sz="2300"/>
              <a:t>От всеки регион се селектира по една кандидатура на сесия.</a:t>
            </a:r>
            <a:endParaRPr sz="2300"/>
          </a:p>
          <a:p>
            <a:pPr marL="0" lvl="0" indent="0" algn="l" rtl="0">
              <a:spcBef>
                <a:spcPts val="544"/>
              </a:spcBef>
              <a:spcAft>
                <a:spcPts val="0"/>
              </a:spcAft>
              <a:buClr>
                <a:schemeClr val="dk1"/>
              </a:buClr>
              <a:buSzPts val="2480"/>
              <a:buNone/>
            </a:pPr>
            <a:endParaRPr sz="2300"/>
          </a:p>
        </p:txBody>
      </p:sp>
      <p:pic>
        <p:nvPicPr>
          <p:cNvPr id="231" name="Google Shape;231;p21"/>
          <p:cNvPicPr preferRelativeResize="0"/>
          <p:nvPr/>
        </p:nvPicPr>
        <p:blipFill rotWithShape="1">
          <a:blip r:embed="rId3">
            <a:alphaModFix/>
          </a:blip>
          <a:srcRect/>
          <a:stretch/>
        </p:blipFill>
        <p:spPr>
          <a:xfrm rot="5400000">
            <a:off x="6940987" y="4663462"/>
            <a:ext cx="2578450" cy="27782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37" name="Google Shape;237;p22"/>
          <p:cNvSpPr txBox="1">
            <a:spLocks noGrp="1"/>
          </p:cNvSpPr>
          <p:nvPr>
            <p:ph type="body" idx="1"/>
          </p:nvPr>
        </p:nvSpPr>
        <p:spPr>
          <a:xfrm>
            <a:off x="457200" y="685800"/>
            <a:ext cx="8229600" cy="5669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ct val="100000"/>
              <a:buNone/>
            </a:pPr>
            <a:r>
              <a:rPr lang="bg-BG" b="1"/>
              <a:t>Важно</a:t>
            </a:r>
            <a:r>
              <a:rPr lang="bg-BG"/>
              <a:t>: прилагането на системата изхожда от презумпцията за равнопоставеността на културните факти (елементи на нематериалното културно наследство). </a:t>
            </a:r>
            <a:endParaRPr/>
          </a:p>
          <a:p>
            <a:pPr marL="0" lvl="0" indent="0" algn="l" rtl="0">
              <a:spcBef>
                <a:spcPts val="400"/>
              </a:spcBef>
              <a:spcAft>
                <a:spcPts val="0"/>
              </a:spcAft>
              <a:buClr>
                <a:schemeClr val="dk1"/>
              </a:buClr>
              <a:buSzPct val="100000"/>
              <a:buNone/>
            </a:pPr>
            <a:r>
              <a:rPr lang="bg-BG"/>
              <a:t>Това означава, че подбора се извършва от журито не въз основа на идеята, че даден елемент е по-добър от друг, а въз основа на качествата на подаденото за него досие. Такава е и практиката, възприета от ЮНЕСКО.</a:t>
            </a:r>
            <a:endParaRPr/>
          </a:p>
          <a:p>
            <a:pPr marL="0" lvl="0" indent="0" algn="ctr" rtl="0">
              <a:spcBef>
                <a:spcPts val="400"/>
              </a:spcBef>
              <a:spcAft>
                <a:spcPts val="0"/>
              </a:spcAft>
              <a:buClr>
                <a:schemeClr val="dk1"/>
              </a:buClr>
              <a:buSzPct val="100000"/>
              <a:buNone/>
            </a:pPr>
            <a:r>
              <a:rPr lang="bg-BG"/>
              <a:t>*</a:t>
            </a:r>
            <a:endParaRPr/>
          </a:p>
          <a:p>
            <a:pPr marL="0" lvl="0" indent="0" algn="l" rtl="0">
              <a:spcBef>
                <a:spcPts val="400"/>
              </a:spcBef>
              <a:spcAft>
                <a:spcPts val="0"/>
              </a:spcAft>
              <a:buClr>
                <a:schemeClr val="dk1"/>
              </a:buClr>
              <a:buSzPct val="100000"/>
              <a:buNone/>
            </a:pPr>
            <a:r>
              <a:rPr lang="bg-BG"/>
              <a:t>Националното жури се назначава от Министъра на културата и включва експерти в областта на нематериалното културно наследство и специалисти в областта на културните политики. То селекционира пет елемента, предлага ги на Националния съвет по нематериално културно наследство за обсъждане и в последствие на Министъра на културата, който издава Заповед</a:t>
            </a:r>
            <a:endParaRPr/>
          </a:p>
          <a:p>
            <a:pPr marL="0" lvl="0" indent="0" algn="ctr" rtl="0">
              <a:spcBef>
                <a:spcPts val="400"/>
              </a:spcBef>
              <a:spcAft>
                <a:spcPts val="0"/>
              </a:spcAft>
              <a:buClr>
                <a:schemeClr val="dk1"/>
              </a:buClr>
              <a:buSzPct val="100000"/>
              <a:buNone/>
            </a:pPr>
            <a:r>
              <a:rPr lang="bg-BG"/>
              <a:t>*</a:t>
            </a:r>
            <a:endParaRPr/>
          </a:p>
          <a:p>
            <a:pPr marL="0" lvl="0" indent="0" algn="l" rtl="0">
              <a:spcBef>
                <a:spcPts val="400"/>
              </a:spcBef>
              <a:spcAft>
                <a:spcPts val="0"/>
              </a:spcAft>
              <a:buClr>
                <a:schemeClr val="dk1"/>
              </a:buClr>
              <a:buSzPct val="100000"/>
              <a:buNone/>
            </a:pPr>
            <a:r>
              <a:rPr lang="bg-BG"/>
              <a:t>На всеки две години вписаните в Националната представителна листа  елементи на нематериалното културно наследство попълват онлайн анкетна карта за актуалното състояние на елемента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bg-BG" sz="1600">
                <a:solidFill>
                  <a:schemeClr val="lt1"/>
                </a:solidFill>
                <a:latin typeface="Corbel"/>
                <a:ea typeface="Corbel"/>
                <a:cs typeface="Corbel"/>
                <a:sym typeface="Corbel"/>
              </a:rPr>
              <a:t>Селектираните на национално равнище пет елемента (6 за 2022 г.) получават официални удостоверения на специално организирано за целта тържество, както и подкрепа от държавата. Те се вписват в Националната представителна листа на елементи на нематериалното културно наследство. (</a:t>
            </a:r>
            <a:r>
              <a:rPr lang="bg-BG" sz="1600" u="sng">
                <a:solidFill>
                  <a:srgbClr val="06A1B5"/>
                </a:solidFill>
                <a:latin typeface="Corbel"/>
                <a:ea typeface="Corbel"/>
                <a:cs typeface="Corbel"/>
                <a:sym typeface="Corbel"/>
                <a:hlinkClick r:id="rId3">
                  <a:extLst>
                    <a:ext uri="{A12FA001-AC4F-418D-AE19-62706E023703}">
                      <ahyp:hlinkClr xmlns:ahyp="http://schemas.microsoft.com/office/drawing/2018/hyperlinkcolor" val="tx"/>
                    </a:ext>
                  </a:extLst>
                </a:hlinkClick>
              </a:rPr>
              <a:t>https://mc.government.bg/page.php?p=46&amp;s=27&amp;sp=13&amp;t=541&amp;z=543</a:t>
            </a:r>
            <a:r>
              <a:rPr lang="bg-BG" sz="1600">
                <a:solidFill>
                  <a:schemeClr val="lt1"/>
                </a:solidFill>
                <a:latin typeface="Corbel"/>
                <a:ea typeface="Corbel"/>
                <a:cs typeface="Corbel"/>
                <a:sym typeface="Corbel"/>
              </a:rPr>
              <a:t> )</a:t>
            </a:r>
            <a:endParaRPr sz="1600">
              <a:solidFill>
                <a:schemeClr val="lt1"/>
              </a:solidFill>
              <a:latin typeface="Corbel"/>
              <a:ea typeface="Corbel"/>
              <a:cs typeface="Corbel"/>
              <a:sym typeface="Corbel"/>
            </a:endParaRPr>
          </a:p>
        </p:txBody>
      </p:sp>
      <p:sp>
        <p:nvSpPr>
          <p:cNvPr id="243" name="Google Shape;24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a:p>
        </p:txBody>
      </p:sp>
      <p:pic>
        <p:nvPicPr>
          <p:cNvPr id="244" name="Google Shape;244;p23" descr="Вписаните в листата &quot;Живи човешки съкровища 2022&quot; ще получат финансова помощ"/>
          <p:cNvPicPr preferRelativeResize="0"/>
          <p:nvPr/>
        </p:nvPicPr>
        <p:blipFill rotWithShape="1">
          <a:blip r:embed="rId4">
            <a:alphaModFix/>
          </a:blip>
          <a:srcRect/>
          <a:stretch/>
        </p:blipFill>
        <p:spPr>
          <a:xfrm>
            <a:off x="685800" y="1371600"/>
            <a:ext cx="7696200" cy="5257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latin typeface="Corbel"/>
              <a:ea typeface="Corbel"/>
              <a:cs typeface="Corbel"/>
              <a:sym typeface="Corbel"/>
            </a:endParaRPr>
          </a:p>
        </p:txBody>
      </p:sp>
      <p:sp>
        <p:nvSpPr>
          <p:cNvPr id="250" name="Google Shape;250;p24"/>
          <p:cNvSpPr txBox="1">
            <a:spLocks noGrp="1"/>
          </p:cNvSpPr>
          <p:nvPr>
            <p:ph type="body" idx="1"/>
          </p:nvPr>
        </p:nvSpPr>
        <p:spPr>
          <a:xfrm>
            <a:off x="457200" y="685800"/>
            <a:ext cx="8229600" cy="57453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chemeClr val="dk1"/>
              </a:buClr>
              <a:buSzPct val="100000"/>
              <a:buNone/>
            </a:pPr>
            <a:r>
              <a:rPr lang="bg-BG" b="1"/>
              <a:t>Важно</a:t>
            </a:r>
            <a:r>
              <a:rPr lang="bg-BG"/>
              <a:t>: Кандидатурите следва да отговарят на приетите критерии за номинация.</a:t>
            </a:r>
            <a:endParaRPr/>
          </a:p>
          <a:p>
            <a:pPr marL="0" lvl="0" indent="0" algn="l" rtl="0">
              <a:spcBef>
                <a:spcPts val="544"/>
              </a:spcBef>
              <a:spcAft>
                <a:spcPts val="0"/>
              </a:spcAft>
              <a:buClr>
                <a:schemeClr val="dk1"/>
              </a:buClr>
              <a:buSzPct val="100000"/>
              <a:buNone/>
            </a:pPr>
            <a:endParaRPr/>
          </a:p>
          <a:p>
            <a:pPr marL="342900" lvl="0" indent="-332898" algn="l" rtl="0">
              <a:spcBef>
                <a:spcPts val="357"/>
              </a:spcBef>
              <a:spcAft>
                <a:spcPts val="0"/>
              </a:spcAft>
              <a:buClr>
                <a:srgbClr val="06A1B5"/>
              </a:buClr>
              <a:buSzPct val="100000"/>
              <a:buChar char="•"/>
            </a:pPr>
            <a:r>
              <a:rPr lang="bg-BG" sz="2100"/>
              <a:t>Предлаганите за вписване дейности/умения (елементи) трябва да са от сферите на проявление на нематериалното културно наследство, съгласно Националния регистър на нематериалното културно наследство на Република България</a:t>
            </a:r>
            <a:endParaRPr/>
          </a:p>
          <a:p>
            <a:pPr marL="342900" lvl="0" indent="-332898" algn="l" rtl="0">
              <a:spcBef>
                <a:spcPts val="357"/>
              </a:spcBef>
              <a:spcAft>
                <a:spcPts val="0"/>
              </a:spcAft>
              <a:buClr>
                <a:srgbClr val="06A1B5"/>
              </a:buClr>
              <a:buSzPct val="100000"/>
              <a:buChar char="•"/>
            </a:pPr>
            <a:r>
              <a:rPr lang="bg-BG" sz="2100"/>
              <a:t>Предлаганите кандидатури могат да представят повече от една сфера на нематериалното културно наследство.</a:t>
            </a:r>
            <a:endParaRPr sz="2100"/>
          </a:p>
          <a:p>
            <a:pPr marL="342900" lvl="0" indent="-332898" algn="l" rtl="0">
              <a:spcBef>
                <a:spcPts val="357"/>
              </a:spcBef>
              <a:spcAft>
                <a:spcPts val="0"/>
              </a:spcAft>
              <a:buClr>
                <a:srgbClr val="06A1B5"/>
              </a:buClr>
              <a:buSzPct val="100000"/>
              <a:buChar char="•"/>
            </a:pPr>
            <a:r>
              <a:rPr lang="bg-BG" sz="2100"/>
              <a:t>Представеният в кандидатурата елемент следва да е предаван от поколение на поколение, да е жизнен и да се практикува в настоящето.</a:t>
            </a:r>
            <a:endParaRPr sz="2100"/>
          </a:p>
          <a:p>
            <a:pPr marL="342900" lvl="0" indent="-332898" algn="l" rtl="0">
              <a:spcBef>
                <a:spcPts val="357"/>
              </a:spcBef>
              <a:spcAft>
                <a:spcPts val="0"/>
              </a:spcAft>
              <a:buClr>
                <a:srgbClr val="06A1B5"/>
              </a:buClr>
              <a:buSzPct val="100000"/>
              <a:buChar char="•"/>
            </a:pPr>
            <a:r>
              <a:rPr lang="bg-BG" sz="2100"/>
              <a:t>Предлаганата кандидатура трябва да представя дейности и умения, които общността разпознава като  значими за себе си.</a:t>
            </a:r>
            <a:endParaRPr sz="2100"/>
          </a:p>
          <a:p>
            <a:pPr marL="342900" lvl="0" indent="-332898" algn="l" rtl="0">
              <a:spcBef>
                <a:spcPts val="357"/>
              </a:spcBef>
              <a:spcAft>
                <a:spcPts val="0"/>
              </a:spcAft>
              <a:buClr>
                <a:srgbClr val="06A1B5"/>
              </a:buClr>
              <a:buSzPct val="100000"/>
              <a:buChar char="•"/>
            </a:pPr>
            <a:r>
              <a:rPr lang="bg-BG" sz="2100"/>
              <a:t>Предлаганите за вписване дейности/умения (елементи) могат да бъдат практикувани от индивидуални или групови носители, от дадена общност, от повече от една общност (от различни селища, от отделни етнични, религиозни и/или други общности/групи и др.).</a:t>
            </a:r>
            <a:endParaRPr sz="2100"/>
          </a:p>
          <a:p>
            <a:pPr marL="342900" lvl="0" indent="-332898" algn="l" rtl="0">
              <a:spcBef>
                <a:spcPts val="357"/>
              </a:spcBef>
              <a:spcAft>
                <a:spcPts val="0"/>
              </a:spcAft>
              <a:buClr>
                <a:srgbClr val="06A1B5"/>
              </a:buClr>
              <a:buSzPct val="100000"/>
              <a:buChar char="•"/>
            </a:pPr>
            <a:r>
              <a:rPr lang="bg-BG" sz="2100"/>
              <a:t>Препоръчително е те да са дейности или умения, които не следват форми и механизми на изява, типични за професионалните изкуства.</a:t>
            </a:r>
            <a:endParaRPr sz="2100"/>
          </a:p>
          <a:p>
            <a:pPr marL="342900" lvl="0" indent="-332898" algn="l" rtl="0">
              <a:spcBef>
                <a:spcPts val="357"/>
              </a:spcBef>
              <a:spcAft>
                <a:spcPts val="0"/>
              </a:spcAft>
              <a:buClr>
                <a:srgbClr val="06A1B5"/>
              </a:buClr>
              <a:buSzPct val="100000"/>
              <a:buChar char="•"/>
            </a:pPr>
            <a:r>
              <a:rPr lang="bg-BG" sz="2100"/>
              <a:t>Кандидатурите следва да са плод на изразено свободно съгласие и загриженост за съхранението на уменията/знанията от страна на общността или групата и да са изготвени в тясно сътрудничество с носителите.</a:t>
            </a:r>
            <a:endParaRPr sz="2100"/>
          </a:p>
          <a:p>
            <a:pPr marL="342900" lvl="0" indent="-267335" algn="l" rtl="0">
              <a:spcBef>
                <a:spcPts val="238"/>
              </a:spcBef>
              <a:spcAft>
                <a:spcPts val="0"/>
              </a:spcAft>
              <a:buClr>
                <a:schemeClr val="dk1"/>
              </a:buClr>
              <a:buSzPct val="100000"/>
              <a:buNone/>
            </a:pPr>
            <a:endParaRPr sz="1400"/>
          </a:p>
        </p:txBody>
      </p:sp>
      <p:pic>
        <p:nvPicPr>
          <p:cNvPr id="251" name="Google Shape;251;p24"/>
          <p:cNvPicPr preferRelativeResize="0"/>
          <p:nvPr/>
        </p:nvPicPr>
        <p:blipFill rotWithShape="1">
          <a:blip r:embed="rId3">
            <a:alphaModFix/>
          </a:blip>
          <a:srcRect/>
          <a:stretch/>
        </p:blipFill>
        <p:spPr>
          <a:xfrm rot="5400000">
            <a:off x="6940987" y="4663462"/>
            <a:ext cx="2578450" cy="27782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title"/>
          </p:nvPr>
        </p:nvSpPr>
        <p:spPr>
          <a:xfrm>
            <a:off x="457200" y="51826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br>
              <a:rPr lang="bg-BG" sz="1600" b="1">
                <a:solidFill>
                  <a:schemeClr val="lt1"/>
                </a:solidFill>
                <a:latin typeface="Corbel"/>
                <a:ea typeface="Corbel"/>
                <a:cs typeface="Corbel"/>
                <a:sym typeface="Corbel"/>
              </a:rPr>
            </a:br>
            <a:r>
              <a:rPr lang="bg-BG" sz="2000" b="1">
                <a:solidFill>
                  <a:schemeClr val="lt1"/>
                </a:solidFill>
                <a:latin typeface="Corbel"/>
                <a:ea typeface="Corbel"/>
                <a:cs typeface="Corbel"/>
                <a:sym typeface="Corbel"/>
              </a:rPr>
              <a:t>Формални критерии  за оценка – пълнота на документите  </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-типов формуляр (на електронен и хартиен носител);</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филм, подготвен специално за кандидатурата, представящ в пълнота актуалното състояние на дейността/ умението (елемента). Филмът да бъде с времетраене от 5 до 10 минути и във формат MP4;</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снимки на електронен и/или хартиен носител (до 15 броя);</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подкрепящо писмо от кмета на общината;</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писмо, подписано от носителя (индивидуален/групов) на предлаганата дейност/умение (елемент), доказващо неоспоримо съгласие с цялата документация по кандидатурата;</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писмо, подписано от носителя (индивидуален/групов), разрешаващо разпространяването на документацията по кандидатурата с научна, образователна и популяризаторска цел;</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типова декларация (индивидуална/групова) за безвъзмездно предоставяне на изпълнителски права за научни, образователни и популяризаторски цели (Приложение № 1, Приложение № 2);</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типова декларация (индивидуална/колективна) за безвъзмездно предоставяне на авторски и сродни права за научни, образователни и популяризаторски  цели (Приложение № 3, Приложение № 4); </a:t>
            </a:r>
            <a:br>
              <a:rPr lang="bg-BG" sz="2000">
                <a:solidFill>
                  <a:schemeClr val="lt1"/>
                </a:solidFill>
                <a:latin typeface="Corbel"/>
                <a:ea typeface="Corbel"/>
                <a:cs typeface="Corbel"/>
                <a:sym typeface="Corbel"/>
              </a:rPr>
            </a:br>
            <a:r>
              <a:rPr lang="bg-BG" sz="2000">
                <a:solidFill>
                  <a:schemeClr val="lt1"/>
                </a:solidFill>
                <a:latin typeface="Corbel"/>
                <a:ea typeface="Corbel"/>
                <a:cs typeface="Corbel"/>
                <a:sym typeface="Corbel"/>
              </a:rPr>
              <a:t>при установяване на непопълнени части от типовия формуляр, неяснота във формулировки, липса на документи, ще бъде поискана допълнително необходимата информация, която трябва да бъде депозирана в указан срок.</a:t>
            </a:r>
            <a:br>
              <a:rPr lang="bg-BG" sz="2000">
                <a:solidFill>
                  <a:schemeClr val="lt1"/>
                </a:solidFill>
                <a:latin typeface="Corbel"/>
                <a:ea typeface="Corbel"/>
                <a:cs typeface="Corbel"/>
                <a:sym typeface="Corbel"/>
              </a:rPr>
            </a:br>
            <a:endParaRPr sz="2000">
              <a:solidFill>
                <a:schemeClr val="lt1"/>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26"/>
          <p:cNvSpPr txBox="1">
            <a:spLocks noGrp="1"/>
          </p:cNvSpPr>
          <p:nvPr>
            <p:ph type="body" idx="1"/>
          </p:nvPr>
        </p:nvSpPr>
        <p:spPr>
          <a:xfrm>
            <a:off x="457200" y="762000"/>
            <a:ext cx="8229600" cy="5669100"/>
          </a:xfrm>
          <a:prstGeom prst="rect">
            <a:avLst/>
          </a:prstGeom>
          <a:noFill/>
          <a:ln>
            <a:noFill/>
          </a:ln>
        </p:spPr>
        <p:txBody>
          <a:bodyPr spcFirstLastPara="1" wrap="square" lIns="91425" tIns="45700" rIns="91425" bIns="45700" anchor="t" anchorCtr="0">
            <a:normAutofit fontScale="70000" lnSpcReduction="20000"/>
          </a:bodyPr>
          <a:lstStyle/>
          <a:p>
            <a:pPr marL="342900" lvl="0" indent="-327660" algn="l" rtl="0">
              <a:spcBef>
                <a:spcPts val="0"/>
              </a:spcBef>
              <a:spcAft>
                <a:spcPts val="0"/>
              </a:spcAft>
              <a:buClr>
                <a:schemeClr val="lt1"/>
              </a:buClr>
              <a:buSzPct val="100000"/>
              <a:buChar char="•"/>
            </a:pPr>
            <a:r>
              <a:rPr lang="bg-BG" b="1"/>
              <a:t>Съдържателни критерии:</a:t>
            </a:r>
            <a:endParaRPr/>
          </a:p>
          <a:p>
            <a:pPr marL="342900" lvl="0" indent="-327660" algn="l" rtl="0">
              <a:spcBef>
                <a:spcPts val="448"/>
              </a:spcBef>
              <a:spcAft>
                <a:spcPts val="0"/>
              </a:spcAft>
              <a:buClr>
                <a:schemeClr val="lt1"/>
              </a:buClr>
              <a:buSzPct val="100000"/>
              <a:buChar char="•"/>
            </a:pPr>
            <a:r>
              <a:rPr lang="bg-BG"/>
              <a:t>кандидатурите представят знания и умения (елементи) от сферите на нематериалното културно наследство, съгласно Националния регистър на нематериалното културно наследство на Република България;</a:t>
            </a:r>
            <a:endParaRPr/>
          </a:p>
          <a:p>
            <a:pPr marL="342900" lvl="0" indent="-327660" algn="l" rtl="0">
              <a:spcBef>
                <a:spcPts val="448"/>
              </a:spcBef>
              <a:spcAft>
                <a:spcPts val="0"/>
              </a:spcAft>
              <a:buClr>
                <a:schemeClr val="lt1"/>
              </a:buClr>
              <a:buSzPct val="100000"/>
              <a:buChar char="•"/>
            </a:pPr>
            <a:r>
              <a:rPr lang="bg-BG"/>
              <a:t>при оценката на кандидатурите предимство имат тези, при които дейността/умението е усвоено в среда, максимално близка до семейната/неформалната и без влияния от професионалните изкуства;</a:t>
            </a:r>
            <a:endParaRPr/>
          </a:p>
          <a:p>
            <a:pPr marL="342900" lvl="0" indent="-327660" algn="l" rtl="0">
              <a:spcBef>
                <a:spcPts val="448"/>
              </a:spcBef>
              <a:spcAft>
                <a:spcPts val="0"/>
              </a:spcAft>
              <a:buClr>
                <a:schemeClr val="lt1"/>
              </a:buClr>
              <a:buSzPct val="100000"/>
              <a:buChar char="•"/>
            </a:pPr>
            <a:r>
              <a:rPr lang="bg-BG"/>
              <a:t>кандидатурите трябва да представят типични за предлагащата общност дейности/умения (елементи), които отговарят на следните критерии:</a:t>
            </a:r>
            <a:endParaRPr/>
          </a:p>
          <a:p>
            <a:pPr marL="342900" lvl="0" indent="-327660" algn="l" rtl="0">
              <a:spcBef>
                <a:spcPts val="448"/>
              </a:spcBef>
              <a:spcAft>
                <a:spcPts val="0"/>
              </a:spcAft>
              <a:buClr>
                <a:schemeClr val="lt1"/>
              </a:buClr>
              <a:buSzPct val="100000"/>
              <a:buChar char="•"/>
            </a:pPr>
            <a:r>
              <a:rPr lang="bg-BG"/>
              <a:t>уседналост на дейността/умението (елемента) в съответната общност;</a:t>
            </a:r>
            <a:endParaRPr/>
          </a:p>
          <a:p>
            <a:pPr marL="342900" lvl="0" indent="-327660" algn="l" rtl="0">
              <a:spcBef>
                <a:spcPts val="448"/>
              </a:spcBef>
              <a:spcAft>
                <a:spcPts val="0"/>
              </a:spcAft>
              <a:buClr>
                <a:schemeClr val="lt1"/>
              </a:buClr>
              <a:buSzPct val="100000"/>
              <a:buChar char="•"/>
            </a:pPr>
            <a:r>
              <a:rPr lang="bg-BG"/>
              <a:t>жизненост и устойчивост;</a:t>
            </a:r>
            <a:endParaRPr/>
          </a:p>
          <a:p>
            <a:pPr marL="342900" lvl="0" indent="-327660" algn="l" rtl="0">
              <a:spcBef>
                <a:spcPts val="448"/>
              </a:spcBef>
              <a:spcAft>
                <a:spcPts val="0"/>
              </a:spcAft>
              <a:buClr>
                <a:schemeClr val="lt1"/>
              </a:buClr>
              <a:buSzPct val="100000"/>
              <a:buChar char="•"/>
            </a:pPr>
            <a:r>
              <a:rPr lang="bg-BG"/>
              <a:t>трансмисия/приемственост и готовност за предаването им на следващите поколения;</a:t>
            </a:r>
            <a:endParaRPr/>
          </a:p>
          <a:p>
            <a:pPr marL="342900" lvl="0" indent="-327660" algn="l" rtl="0">
              <a:spcBef>
                <a:spcPts val="448"/>
              </a:spcBef>
              <a:spcAft>
                <a:spcPts val="0"/>
              </a:spcAft>
              <a:buClr>
                <a:schemeClr val="lt1"/>
              </a:buClr>
              <a:buSzPct val="100000"/>
              <a:buChar char="•"/>
            </a:pPr>
            <a:r>
              <a:rPr lang="bg-BG"/>
              <a:t>съпричастност/принадлежност на личността/групата към нематериалното културно наследство.</a:t>
            </a:r>
            <a:endParaRPr/>
          </a:p>
          <a:p>
            <a:pPr marL="0" lvl="0" indent="0" algn="l" rtl="0">
              <a:spcBef>
                <a:spcPts val="448"/>
              </a:spcBef>
              <a:spcAft>
                <a:spcPts val="0"/>
              </a:spcAft>
              <a:buClr>
                <a:schemeClr val="dk1"/>
              </a:buClr>
              <a:buSzPct val="100000"/>
              <a:buNone/>
            </a:pPr>
            <a:endParaRPr/>
          </a:p>
        </p:txBody>
      </p:sp>
      <p:pic>
        <p:nvPicPr>
          <p:cNvPr id="263" name="Google Shape;263;p26"/>
          <p:cNvPicPr preferRelativeResize="0"/>
          <p:nvPr/>
        </p:nvPicPr>
        <p:blipFill rotWithShape="1">
          <a:blip r:embed="rId3">
            <a:alphaModFix/>
          </a:blip>
          <a:srcRect/>
          <a:stretch/>
        </p:blipFill>
        <p:spPr>
          <a:xfrm rot="5400000">
            <a:off x="6940962" y="4646462"/>
            <a:ext cx="2578450" cy="27782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457200" y="61416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bg-BG" b="1" dirty="0">
                <a:solidFill>
                  <a:schemeClr val="lt1"/>
                </a:solidFill>
                <a:latin typeface="Corbel"/>
                <a:ea typeface="Corbel"/>
                <a:cs typeface="Corbel"/>
                <a:sym typeface="Corbel"/>
              </a:rPr>
            </a:br>
            <a:r>
              <a:rPr lang="bg-BG" b="1" dirty="0">
                <a:solidFill>
                  <a:schemeClr val="lt1"/>
                </a:solidFill>
                <a:latin typeface="Corbel"/>
                <a:ea typeface="Corbel"/>
                <a:cs typeface="Corbel"/>
                <a:sym typeface="Corbel"/>
              </a:rPr>
              <a:t>ТИПОВ ФОРМУЛЯР НА КАНДИДАТУРА</a:t>
            </a:r>
            <a:br>
              <a:rPr lang="bg-BG" dirty="0">
                <a:solidFill>
                  <a:schemeClr val="lt1"/>
                </a:solidFill>
                <a:latin typeface="Corbel"/>
                <a:ea typeface="Corbel"/>
                <a:cs typeface="Corbel"/>
                <a:sym typeface="Corbel"/>
              </a:rPr>
            </a:br>
            <a:endParaRPr dirty="0">
              <a:solidFill>
                <a:schemeClr val="lt1"/>
              </a:solidFill>
              <a:latin typeface="Corbel"/>
              <a:ea typeface="Corbel"/>
              <a:cs typeface="Corbel"/>
              <a:sym typeface="Corbel"/>
            </a:endParaRPr>
          </a:p>
        </p:txBody>
      </p:sp>
      <p:sp>
        <p:nvSpPr>
          <p:cNvPr id="269" name="Google Shape;269;p27"/>
          <p:cNvSpPr txBox="1">
            <a:spLocks noGrp="1"/>
          </p:cNvSpPr>
          <p:nvPr>
            <p:ph type="body" idx="1"/>
          </p:nvPr>
        </p:nvSpPr>
        <p:spPr>
          <a:xfrm>
            <a:off x="1012054" y="2547891"/>
            <a:ext cx="7901126" cy="3977334"/>
          </a:xfrm>
          <a:prstGeom prst="rect">
            <a:avLst/>
          </a:prstGeom>
          <a:noFill/>
          <a:ln>
            <a:noFill/>
          </a:ln>
        </p:spPr>
        <p:txBody>
          <a:bodyPr spcFirstLastPara="1" wrap="square" lIns="91425" tIns="45700" rIns="91425" bIns="45700" anchor="t" anchorCtr="0">
            <a:normAutofit/>
          </a:bodyPr>
          <a:lstStyle/>
          <a:p>
            <a:pPr marL="0" indent="0">
              <a:spcBef>
                <a:spcPts val="640"/>
              </a:spcBef>
              <a:buSzPts val="3200"/>
              <a:buNone/>
            </a:pPr>
            <a:r>
              <a:rPr lang="ru-RU" dirty="0">
                <a:hlinkClick r:id="rId3"/>
              </a:rPr>
              <a:t>ТИПОВ ФОРМУЛЯР НА КАНДИДАТУРА</a:t>
            </a:r>
            <a:endParaRPr lang="en-US" dirty="0">
              <a:hlinkClick r:id="rId4" action="ppaction://hlinksldjump"/>
            </a:endParaRPr>
          </a:p>
          <a:p>
            <a:pPr marL="0" indent="0">
              <a:spcBef>
                <a:spcPts val="640"/>
              </a:spcBef>
              <a:buSzPts val="3200"/>
              <a:buNone/>
            </a:pPr>
            <a:endParaRPr lang="en-US" dirty="0">
              <a:hlinkClick r:id="rId4" action="ppaction://hlinksldjump"/>
            </a:endParaRPr>
          </a:p>
          <a:p>
            <a:pPr marL="114300" indent="0">
              <a:buNone/>
            </a:pPr>
            <a:endParaRPr lang="en-US" dirty="0"/>
          </a:p>
        </p:txBody>
      </p:sp>
      <p:pic>
        <p:nvPicPr>
          <p:cNvPr id="270" name="Google Shape;270;p27"/>
          <p:cNvPicPr preferRelativeResize="0"/>
          <p:nvPr/>
        </p:nvPicPr>
        <p:blipFill rotWithShape="1">
          <a:blip r:embed="rId5">
            <a:alphaModFix/>
          </a:blip>
          <a:srcRect/>
          <a:stretch/>
        </p:blipFill>
        <p:spPr>
          <a:xfrm rot="5400000">
            <a:off x="6940962" y="4646462"/>
            <a:ext cx="2578450" cy="27782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28"/>
          <p:cNvSpPr txBox="1">
            <a:spLocks noGrp="1"/>
          </p:cNvSpPr>
          <p:nvPr>
            <p:ph type="body" idx="1"/>
          </p:nvPr>
        </p:nvSpPr>
        <p:spPr>
          <a:xfrm>
            <a:off x="228600" y="381000"/>
            <a:ext cx="8763000" cy="5973900"/>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spcBef>
                <a:spcPts val="0"/>
              </a:spcBef>
              <a:spcAft>
                <a:spcPts val="0"/>
              </a:spcAft>
              <a:buClr>
                <a:schemeClr val="lt1"/>
              </a:buClr>
              <a:buSzPct val="100000"/>
              <a:buChar char="•"/>
            </a:pPr>
            <a:r>
              <a:rPr lang="bg-BG" sz="4400" b="1"/>
              <a:t>Идентификация:</a:t>
            </a:r>
            <a:endParaRPr sz="4400"/>
          </a:p>
          <a:p>
            <a:pPr marL="342900" lvl="0" indent="-342900" algn="l" rtl="0">
              <a:spcBef>
                <a:spcPts val="220"/>
              </a:spcBef>
              <a:spcAft>
                <a:spcPts val="0"/>
              </a:spcAft>
              <a:buClr>
                <a:schemeClr val="lt1"/>
              </a:buClr>
              <a:buSzPct val="100000"/>
              <a:buChar char="•"/>
            </a:pPr>
            <a:r>
              <a:rPr lang="bg-BG" sz="4400" b="1"/>
              <a:t>Описание на предлаганата дейност/умение (елемент):</a:t>
            </a:r>
            <a:endParaRPr sz="4400"/>
          </a:p>
          <a:p>
            <a:pPr marL="342900" lvl="0" indent="-342900" algn="l" rtl="0">
              <a:spcBef>
                <a:spcPts val="220"/>
              </a:spcBef>
              <a:spcAft>
                <a:spcPts val="0"/>
              </a:spcAft>
              <a:buClr>
                <a:schemeClr val="lt1"/>
              </a:buClr>
              <a:buSzPct val="100000"/>
              <a:buChar char="•"/>
            </a:pPr>
            <a:r>
              <a:rPr lang="bg-BG" sz="4400" b="1"/>
              <a:t>Мотивация за кандидатурата:</a:t>
            </a:r>
            <a:endParaRPr sz="4400"/>
          </a:p>
          <a:p>
            <a:pPr marL="342900" lvl="0" indent="-342900" algn="l" rtl="0">
              <a:spcBef>
                <a:spcPts val="220"/>
              </a:spcBef>
              <a:spcAft>
                <a:spcPts val="0"/>
              </a:spcAft>
              <a:buClr>
                <a:schemeClr val="lt1"/>
              </a:buClr>
              <a:buSzPct val="100000"/>
              <a:buChar char="•"/>
            </a:pPr>
            <a:r>
              <a:rPr lang="bg-BG" sz="4400" b="1"/>
              <a:t>Мерки за опазване на предлаганата дейност/умение (елемент):</a:t>
            </a:r>
            <a:endParaRPr sz="4400"/>
          </a:p>
          <a:p>
            <a:pPr marL="342900" lvl="0" indent="-342900" algn="l" rtl="0">
              <a:spcBef>
                <a:spcPts val="220"/>
              </a:spcBef>
              <a:spcAft>
                <a:spcPts val="0"/>
              </a:spcAft>
              <a:buClr>
                <a:schemeClr val="lt1"/>
              </a:buClr>
              <a:buSzPct val="100000"/>
              <a:buChar char="•"/>
            </a:pPr>
            <a:r>
              <a:rPr lang="bg-BG" sz="4400" b="1"/>
              <a:t>Необходими документи за прилагане към този формуляр:</a:t>
            </a:r>
            <a:endParaRPr sz="4400"/>
          </a:p>
          <a:p>
            <a:pPr marL="342900" lvl="0" indent="-342900" algn="l" rtl="0">
              <a:spcBef>
                <a:spcPts val="220"/>
              </a:spcBef>
              <a:spcAft>
                <a:spcPts val="0"/>
              </a:spcAft>
              <a:buClr>
                <a:schemeClr val="lt1"/>
              </a:buClr>
              <a:buSzPct val="100000"/>
              <a:buChar char="•"/>
            </a:pPr>
            <a:r>
              <a:rPr lang="bg-BG" sz="4400"/>
              <a:t>филм, подготвен специално за кандидатурата, представящ в пълнота актуалното състояние на дейността/ умението (елемента). Филмът да бъде с времетраене от 5 до 10 минути и във формат MP4;</a:t>
            </a:r>
            <a:endParaRPr sz="4400"/>
          </a:p>
          <a:p>
            <a:pPr marL="342900" lvl="0" indent="-342900" algn="l" rtl="0">
              <a:spcBef>
                <a:spcPts val="220"/>
              </a:spcBef>
              <a:spcAft>
                <a:spcPts val="0"/>
              </a:spcAft>
              <a:buClr>
                <a:schemeClr val="lt1"/>
              </a:buClr>
              <a:buSzPct val="100000"/>
              <a:buChar char="•"/>
            </a:pPr>
            <a:r>
              <a:rPr lang="bg-BG" sz="4400" i="1"/>
              <a:t>Филмът трябва да представя съдържателната част на кандидатурата, дадена в т. 2 на настоящия формуляр (например репертоар, технология на изработване, мястото на дейността/умението (елемента) в живота на общността, предаване на знанията и уменията, социализация и др.). Тук посочете времетраенето на приложения филм, както и заглавието, ако има такова.</a:t>
            </a:r>
            <a:endParaRPr sz="4400"/>
          </a:p>
          <a:p>
            <a:pPr marL="342900" lvl="0" indent="-342900" algn="l" rtl="0">
              <a:spcBef>
                <a:spcPts val="220"/>
              </a:spcBef>
              <a:spcAft>
                <a:spcPts val="0"/>
              </a:spcAft>
              <a:buClr>
                <a:schemeClr val="lt1"/>
              </a:buClr>
              <a:buSzPct val="100000"/>
              <a:buChar char="•"/>
            </a:pPr>
            <a:r>
              <a:rPr lang="bg-BG" sz="4400" i="1"/>
              <a:t> </a:t>
            </a:r>
            <a:endParaRPr sz="4400"/>
          </a:p>
          <a:p>
            <a:pPr marL="342900" lvl="0" indent="-342900" algn="l" rtl="0">
              <a:spcBef>
                <a:spcPts val="220"/>
              </a:spcBef>
              <a:spcAft>
                <a:spcPts val="0"/>
              </a:spcAft>
              <a:buClr>
                <a:schemeClr val="lt1"/>
              </a:buClr>
              <a:buSzPct val="100000"/>
              <a:buChar char="•"/>
            </a:pPr>
            <a:r>
              <a:rPr lang="bg-BG" sz="4400"/>
              <a:t>снимки на електронен и/или хартиен носител (до 15 броя);</a:t>
            </a:r>
            <a:endParaRPr sz="4400"/>
          </a:p>
          <a:p>
            <a:pPr marL="342900" lvl="0" indent="-342900" algn="l" rtl="0">
              <a:spcBef>
                <a:spcPts val="220"/>
              </a:spcBef>
              <a:spcAft>
                <a:spcPts val="0"/>
              </a:spcAft>
              <a:buClr>
                <a:schemeClr val="lt1"/>
              </a:buClr>
              <a:buSzPct val="100000"/>
              <a:buChar char="•"/>
            </a:pPr>
            <a:r>
              <a:rPr lang="bg-BG" sz="4400" i="1"/>
              <a:t>Снимките трябва да показват актуалното състояние на дейността/умението (елемента). Добре е да се приложат и архивни снимки, показващи дейността/умението (елемента) в миналото. Всяка снимка трябва да бъде придружена от опис (какво изобразява, година на заснемане и др. възможно най-пълни данни). Тук посочете колко снимки прилагате.</a:t>
            </a:r>
            <a:endParaRPr sz="4400"/>
          </a:p>
          <a:p>
            <a:pPr marL="342900" lvl="0" indent="-342900" algn="l" rtl="0">
              <a:spcBef>
                <a:spcPts val="220"/>
              </a:spcBef>
              <a:spcAft>
                <a:spcPts val="0"/>
              </a:spcAft>
              <a:buClr>
                <a:schemeClr val="lt1"/>
              </a:buClr>
              <a:buSzPct val="100000"/>
              <a:buChar char="•"/>
            </a:pPr>
            <a:r>
              <a:rPr lang="bg-BG" sz="4400" i="1"/>
              <a:t> </a:t>
            </a:r>
            <a:endParaRPr sz="4400"/>
          </a:p>
          <a:p>
            <a:pPr marL="342900" lvl="0" indent="-342900" algn="l" rtl="0">
              <a:spcBef>
                <a:spcPts val="220"/>
              </a:spcBef>
              <a:spcAft>
                <a:spcPts val="0"/>
              </a:spcAft>
              <a:buClr>
                <a:schemeClr val="lt1"/>
              </a:buClr>
              <a:buSzPct val="100000"/>
              <a:buChar char="•"/>
            </a:pPr>
            <a:r>
              <a:rPr lang="bg-BG" sz="4400"/>
              <a:t>подкрепящо писмо от кмета на общината (при подаване на кандидатурата от повече населени места моля приложете писма от кметовете на съответните общини)</a:t>
            </a:r>
            <a:endParaRPr sz="4400"/>
          </a:p>
          <a:p>
            <a:pPr marL="342900" lvl="0" indent="-342900" algn="l" rtl="0">
              <a:spcBef>
                <a:spcPts val="220"/>
              </a:spcBef>
              <a:spcAft>
                <a:spcPts val="0"/>
              </a:spcAft>
              <a:buClr>
                <a:schemeClr val="lt1"/>
              </a:buClr>
              <a:buSzPct val="100000"/>
              <a:buChar char="•"/>
            </a:pPr>
            <a:r>
              <a:rPr lang="bg-BG" sz="4400" i="1"/>
              <a:t>Писмото трябва да показва съгласие с подадената кандидатура и нейното съдържание, както и готовност за подкрепа на мерките за опазване. Тук изпишете от кого (име, длъжност, община) е/са писмото/писмата.</a:t>
            </a:r>
            <a:endParaRPr sz="4400"/>
          </a:p>
          <a:p>
            <a:pPr marL="342900" lvl="0" indent="-342900" algn="l" rtl="0">
              <a:spcBef>
                <a:spcPts val="220"/>
              </a:spcBef>
              <a:spcAft>
                <a:spcPts val="0"/>
              </a:spcAft>
              <a:buClr>
                <a:schemeClr val="lt1"/>
              </a:buClr>
              <a:buSzPct val="100000"/>
              <a:buChar char="•"/>
            </a:pPr>
            <a:r>
              <a:rPr lang="bg-BG" sz="4400" i="1"/>
              <a:t> </a:t>
            </a:r>
            <a:endParaRPr sz="4400"/>
          </a:p>
          <a:p>
            <a:pPr marL="342900" lvl="0" indent="-342900" algn="l" rtl="0">
              <a:spcBef>
                <a:spcPts val="220"/>
              </a:spcBef>
              <a:spcAft>
                <a:spcPts val="0"/>
              </a:spcAft>
              <a:buClr>
                <a:schemeClr val="lt1"/>
              </a:buClr>
              <a:buSzPct val="100000"/>
              <a:buChar char="•"/>
            </a:pPr>
            <a:r>
              <a:rPr lang="bg-BG" sz="4400"/>
              <a:t>писмо, подписано от носителя (индивидуален/групов) на предлаганата дейност/умение (елемент), доказващо неоспоримо съгласие с цялата документация по кандидатурата;</a:t>
            </a:r>
            <a:endParaRPr sz="4400"/>
          </a:p>
          <a:p>
            <a:pPr marL="342900" lvl="0" indent="-342900" algn="l" rtl="0">
              <a:spcBef>
                <a:spcPts val="220"/>
              </a:spcBef>
              <a:spcAft>
                <a:spcPts val="0"/>
              </a:spcAft>
              <a:buClr>
                <a:schemeClr val="lt1"/>
              </a:buClr>
              <a:buSzPct val="100000"/>
              <a:buChar char="•"/>
            </a:pPr>
            <a:r>
              <a:rPr lang="bg-BG" sz="4400" i="1"/>
              <a:t>От писмото трябва да се разбира, че носителят (индивидуален/групов) е запознат с цялата документация и е съгласен с нейното съдържание. Тук напишете името на индивидуалния носител или на групата, подписали писмото.</a:t>
            </a:r>
            <a:endParaRPr sz="4400"/>
          </a:p>
          <a:p>
            <a:pPr marL="342900" lvl="0" indent="-342900" algn="l" rtl="0">
              <a:spcBef>
                <a:spcPts val="220"/>
              </a:spcBef>
              <a:spcAft>
                <a:spcPts val="0"/>
              </a:spcAft>
              <a:buClr>
                <a:schemeClr val="lt1"/>
              </a:buClr>
              <a:buSzPct val="100000"/>
              <a:buChar char="•"/>
            </a:pPr>
            <a:r>
              <a:rPr lang="bg-BG" sz="4400"/>
              <a:t> </a:t>
            </a:r>
            <a:endParaRPr sz="4400"/>
          </a:p>
          <a:p>
            <a:pPr marL="342900" lvl="0" indent="-342900" algn="l" rtl="0">
              <a:spcBef>
                <a:spcPts val="220"/>
              </a:spcBef>
              <a:spcAft>
                <a:spcPts val="0"/>
              </a:spcAft>
              <a:buClr>
                <a:schemeClr val="lt1"/>
              </a:buClr>
              <a:buSzPct val="100000"/>
              <a:buChar char="•"/>
            </a:pPr>
            <a:r>
              <a:rPr lang="bg-BG" sz="4400"/>
              <a:t>писмо, подписано от носителя (индивидуален/групов), разрешаващо разпространяването на документацията по кандидатурата с научна, образователна и популяризаторска цел;</a:t>
            </a:r>
            <a:endParaRPr sz="4400"/>
          </a:p>
          <a:p>
            <a:pPr marL="342900" lvl="0" indent="-342900" algn="l" rtl="0">
              <a:spcBef>
                <a:spcPts val="220"/>
              </a:spcBef>
              <a:spcAft>
                <a:spcPts val="0"/>
              </a:spcAft>
              <a:buClr>
                <a:schemeClr val="lt1"/>
              </a:buClr>
              <a:buSzPct val="100000"/>
              <a:buChar char="•"/>
            </a:pPr>
            <a:r>
              <a:rPr lang="bg-BG" sz="4400" i="1"/>
              <a:t>От писмото трябва да се разбира, че носителят (индивидуален/групов) е съгласен цялата документацията на кандидатурата да може да се разпространява и използва с научна, образователна и популяризаторска цел. Тук напишете името на индивидуалния носител или на групата, подписали писмото.</a:t>
            </a:r>
            <a:endParaRPr sz="4400"/>
          </a:p>
          <a:p>
            <a:pPr marL="342900" lvl="0" indent="-342900" algn="l" rtl="0">
              <a:spcBef>
                <a:spcPts val="220"/>
              </a:spcBef>
              <a:spcAft>
                <a:spcPts val="0"/>
              </a:spcAft>
              <a:buClr>
                <a:schemeClr val="lt1"/>
              </a:buClr>
              <a:buSzPct val="100000"/>
              <a:buChar char="•"/>
            </a:pPr>
            <a:r>
              <a:rPr lang="bg-BG" sz="4400"/>
              <a:t> </a:t>
            </a:r>
            <a:endParaRPr sz="4400"/>
          </a:p>
          <a:p>
            <a:pPr marL="342900" lvl="0" indent="-342900" algn="l" rtl="0">
              <a:spcBef>
                <a:spcPts val="220"/>
              </a:spcBef>
              <a:spcAft>
                <a:spcPts val="0"/>
              </a:spcAft>
              <a:buClr>
                <a:schemeClr val="lt1"/>
              </a:buClr>
              <a:buSzPct val="100000"/>
              <a:buChar char="•"/>
            </a:pPr>
            <a:r>
              <a:rPr lang="bg-BG" sz="4400"/>
              <a:t>типова декларация (индивидуална/групова) за безвъзмездно предоставяне на изпълнителски права за научни, образователни и популяризаторски цели (Приложение № 1, Приложение № 2).</a:t>
            </a:r>
            <a:endParaRPr sz="4400"/>
          </a:p>
          <a:p>
            <a:pPr marL="342900" lvl="0" indent="-342900" algn="l" rtl="0">
              <a:spcBef>
                <a:spcPts val="220"/>
              </a:spcBef>
              <a:spcAft>
                <a:spcPts val="0"/>
              </a:spcAft>
              <a:buClr>
                <a:schemeClr val="lt1"/>
              </a:buClr>
              <a:buSzPct val="100000"/>
              <a:buChar char="•"/>
            </a:pPr>
            <a:r>
              <a:rPr lang="bg-BG" sz="4400" i="1"/>
              <a:t>В зависимост от това какъв е носителят – индивидуален или групов, попълнете съответната декларация по образец, приложена в края на Статута. Тук посочете коя точно декларация – Приложение № 1 или Приложение № 2, прилагате и от кого е подписана.</a:t>
            </a:r>
            <a:endParaRPr sz="4400"/>
          </a:p>
          <a:p>
            <a:pPr marL="342900" lvl="0" indent="-342900" algn="l" rtl="0">
              <a:spcBef>
                <a:spcPts val="220"/>
              </a:spcBef>
              <a:spcAft>
                <a:spcPts val="0"/>
              </a:spcAft>
              <a:buClr>
                <a:schemeClr val="lt1"/>
              </a:buClr>
              <a:buSzPct val="100000"/>
              <a:buChar char="•"/>
            </a:pPr>
            <a:r>
              <a:rPr lang="bg-BG" sz="4400"/>
              <a:t> </a:t>
            </a:r>
            <a:endParaRPr sz="4400"/>
          </a:p>
          <a:p>
            <a:pPr marL="342900" lvl="0" indent="-342900" algn="l" rtl="0">
              <a:spcBef>
                <a:spcPts val="220"/>
              </a:spcBef>
              <a:spcAft>
                <a:spcPts val="0"/>
              </a:spcAft>
              <a:buClr>
                <a:schemeClr val="lt1"/>
              </a:buClr>
              <a:buSzPct val="100000"/>
              <a:buChar char="•"/>
            </a:pPr>
            <a:r>
              <a:rPr lang="bg-BG" sz="4400"/>
              <a:t>типова декларация (индивидуална/колективна) за безвъзмездно предоставяне на авторски и сродни права за научни, образователни и популяризаторски  цели (Приложение № 3, Приложение № 4);</a:t>
            </a:r>
            <a:endParaRPr sz="4400"/>
          </a:p>
          <a:p>
            <a:pPr marL="342900" lvl="0" indent="-342900" algn="l" rtl="0">
              <a:spcBef>
                <a:spcPts val="220"/>
              </a:spcBef>
              <a:spcAft>
                <a:spcPts val="0"/>
              </a:spcAft>
              <a:buClr>
                <a:schemeClr val="lt1"/>
              </a:buClr>
              <a:buSzPct val="100000"/>
              <a:buChar char="•"/>
            </a:pPr>
            <a:r>
              <a:rPr lang="bg-BG" sz="4400" i="1"/>
              <a:t>Този тип декларация се попълва от авторите на филма и авторите на снимките, ако са известни.  Тук посочете коя точно декларация – Приложение № 3 или Приложение № 4, прилагате и от кого е подписана.</a:t>
            </a:r>
            <a:r>
              <a:rPr lang="bg-BG" sz="4400"/>
              <a:t> </a:t>
            </a:r>
            <a:endParaRPr sz="4400"/>
          </a:p>
          <a:p>
            <a:pPr marL="342900" lvl="0" indent="-292100" algn="l" rtl="0">
              <a:spcBef>
                <a:spcPts val="160"/>
              </a:spcBef>
              <a:spcAft>
                <a:spcPts val="0"/>
              </a:spcAft>
              <a:buClr>
                <a:schemeClr val="dk1"/>
              </a:buClr>
              <a:buSzPct val="100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29"/>
          <p:cNvSpPr txBox="1">
            <a:spLocks noGrp="1"/>
          </p:cNvSpPr>
          <p:nvPr>
            <p:ph type="body" idx="1"/>
          </p:nvPr>
        </p:nvSpPr>
        <p:spPr>
          <a:xfrm>
            <a:off x="457200" y="1002275"/>
            <a:ext cx="8229600" cy="5592900"/>
          </a:xfrm>
          <a:prstGeom prst="rect">
            <a:avLst/>
          </a:prstGeom>
          <a:noFill/>
          <a:ln>
            <a:noFill/>
          </a:ln>
        </p:spPr>
        <p:txBody>
          <a:bodyPr spcFirstLastPara="1" wrap="square" lIns="91425" tIns="45700" rIns="91425" bIns="45700" anchor="t" anchorCtr="0">
            <a:normAutofit fontScale="85000" lnSpcReduction="20000"/>
          </a:bodyPr>
          <a:lstStyle/>
          <a:p>
            <a:pPr marL="342900" lvl="0" indent="-327660" algn="l" rtl="0">
              <a:spcBef>
                <a:spcPts val="0"/>
              </a:spcBef>
              <a:spcAft>
                <a:spcPts val="0"/>
              </a:spcAft>
              <a:buClr>
                <a:schemeClr val="lt1"/>
              </a:buClr>
              <a:buSzPct val="114285"/>
              <a:buChar char="•"/>
            </a:pPr>
            <a:r>
              <a:rPr lang="bg-BG" b="1" dirty="0"/>
              <a:t>Приложения към типовия формуляр на кандидатура за двете листи и регистъра</a:t>
            </a:r>
            <a:endParaRPr sz="2800" dirty="0"/>
          </a:p>
          <a:p>
            <a:pPr marL="742950" lvl="1" indent="-272414" algn="l" rtl="0">
              <a:spcBef>
                <a:spcPts val="476"/>
              </a:spcBef>
              <a:spcAft>
                <a:spcPts val="0"/>
              </a:spcAft>
              <a:buClr>
                <a:srgbClr val="06A1B5"/>
              </a:buClr>
              <a:buSzPct val="116666"/>
              <a:buChar char="–"/>
            </a:pPr>
            <a:r>
              <a:rPr lang="bg-BG" i="1" u="sng" dirty="0">
                <a:solidFill>
                  <a:srgbClr val="06A1B5"/>
                </a:solidFill>
                <a:hlinkClick r:id="rId3">
                  <a:extLst>
                    <a:ext uri="{A12FA001-AC4F-418D-AE19-62706E023703}">
                      <ahyp:hlinkClr xmlns:ahyp="http://schemas.microsoft.com/office/drawing/2018/hyperlinkcolor" val="tx"/>
                    </a:ext>
                  </a:extLst>
                </a:hlinkClick>
              </a:rPr>
              <a:t>Приложение № 1. </a:t>
            </a:r>
            <a:r>
              <a:rPr lang="bg-BG" u="sng" dirty="0">
                <a:solidFill>
                  <a:srgbClr val="06A1B5"/>
                </a:solidFill>
                <a:hlinkClick r:id="rId3">
                  <a:extLst>
                    <a:ext uri="{A12FA001-AC4F-418D-AE19-62706E023703}">
                      <ahyp:hlinkClr xmlns:ahyp="http://schemas.microsoft.com/office/drawing/2018/hyperlinkcolor" val="tx"/>
                    </a:ext>
                  </a:extLst>
                </a:hlinkClick>
              </a:rPr>
              <a:t>Декларация за предоставяне на изпълнителски права (индивидуален  изпълнител)</a:t>
            </a:r>
            <a:r>
              <a:rPr lang="bg-BG" dirty="0">
                <a:solidFill>
                  <a:srgbClr val="06A1B5"/>
                </a:solidFill>
              </a:rPr>
              <a:t>………………………….</a:t>
            </a:r>
            <a:endParaRPr sz="2400" dirty="0">
              <a:solidFill>
                <a:srgbClr val="06A1B5"/>
              </a:solidFill>
            </a:endParaRPr>
          </a:p>
          <a:p>
            <a:pPr marL="742950" lvl="1" indent="-272414" algn="l" rtl="0">
              <a:spcBef>
                <a:spcPts val="476"/>
              </a:spcBef>
              <a:spcAft>
                <a:spcPts val="0"/>
              </a:spcAft>
              <a:buClr>
                <a:schemeClr val="lt1"/>
              </a:buClr>
              <a:buSzPct val="116666"/>
              <a:buChar char="–"/>
            </a:pPr>
            <a:r>
              <a:rPr lang="bg-BG" i="1" u="sng" dirty="0">
                <a:hlinkClick r:id="rId4"/>
              </a:rPr>
              <a:t>Приложение № 2</a:t>
            </a:r>
            <a:r>
              <a:rPr lang="bg-BG" dirty="0"/>
              <a:t>. Декларация за предоставяне на изпълнителски права (групов изпълнител)…………………………………………………………………</a:t>
            </a:r>
            <a:endParaRPr sz="2400" dirty="0"/>
          </a:p>
          <a:p>
            <a:pPr marL="742950" lvl="1" indent="-272414" algn="l" rtl="0">
              <a:spcBef>
                <a:spcPts val="476"/>
              </a:spcBef>
              <a:spcAft>
                <a:spcPts val="0"/>
              </a:spcAft>
              <a:buClr>
                <a:schemeClr val="lt1"/>
              </a:buClr>
              <a:buSzPct val="116666"/>
              <a:buChar char="–"/>
            </a:pPr>
            <a:r>
              <a:rPr lang="bg-BG" i="1" dirty="0"/>
              <a:t>Приложение № 3. </a:t>
            </a:r>
            <a:r>
              <a:rPr lang="bg-BG" dirty="0"/>
              <a:t>Декларация за предоставяне на авторски и сродни права (индивидуален автор)……………………………………….</a:t>
            </a:r>
            <a:endParaRPr sz="2400" dirty="0"/>
          </a:p>
          <a:p>
            <a:pPr marL="742950" lvl="1" indent="-272414" algn="l" rtl="0">
              <a:spcBef>
                <a:spcPts val="476"/>
              </a:spcBef>
              <a:spcAft>
                <a:spcPts val="0"/>
              </a:spcAft>
              <a:buClr>
                <a:schemeClr val="lt1"/>
              </a:buClr>
              <a:buSzPct val="116666"/>
              <a:buChar char="–"/>
            </a:pPr>
            <a:r>
              <a:rPr lang="bg-BG" i="1" dirty="0"/>
              <a:t>Приложение № 4.</a:t>
            </a:r>
            <a:r>
              <a:rPr lang="bg-BG" dirty="0"/>
              <a:t> Декларация за предоставяне на авторски и сродни права (авторски колектив)………………………………….……………………</a:t>
            </a:r>
            <a:endParaRPr sz="2400" dirty="0"/>
          </a:p>
          <a:p>
            <a:pPr marL="0" lvl="0" indent="0" algn="l" rtl="0">
              <a:spcBef>
                <a:spcPts val="544"/>
              </a:spcBef>
              <a:spcAft>
                <a:spcPts val="0"/>
              </a:spcAft>
              <a:buClr>
                <a:schemeClr val="dk1"/>
              </a:buClr>
              <a:buSzPct val="114285"/>
              <a:buNone/>
            </a:pPr>
            <a:br>
              <a:rPr lang="bg-BG" b="1" dirty="0"/>
            </a:br>
            <a:r>
              <a:rPr lang="bg-BG" b="1" dirty="0"/>
              <a:t> </a:t>
            </a:r>
            <a:endParaRPr sz="2800" dirty="0"/>
          </a:p>
          <a:p>
            <a:pPr marL="342900" lvl="0" indent="-170180" algn="l" rtl="0">
              <a:spcBef>
                <a:spcPts val="544"/>
              </a:spcBef>
              <a:spcAft>
                <a:spcPts val="0"/>
              </a:spcAft>
              <a:buClr>
                <a:schemeClr val="dk1"/>
              </a:buClr>
              <a:buSzPct val="100000"/>
              <a:buNone/>
            </a:pPr>
            <a:endParaRPr dirty="0"/>
          </a:p>
        </p:txBody>
      </p:sp>
      <p:pic>
        <p:nvPicPr>
          <p:cNvPr id="283" name="Google Shape;283;p29"/>
          <p:cNvPicPr preferRelativeResize="0"/>
          <p:nvPr/>
        </p:nvPicPr>
        <p:blipFill rotWithShape="1">
          <a:blip r:embed="rId5">
            <a:alphaModFix/>
          </a:blip>
          <a:srcRect/>
          <a:stretch/>
        </p:blipFill>
        <p:spPr>
          <a:xfrm rot="5400000">
            <a:off x="6465637" y="4179637"/>
            <a:ext cx="2578450" cy="2778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rot="5400000">
            <a:off x="6465637" y="4179637"/>
            <a:ext cx="2578450" cy="2778276"/>
          </a:xfrm>
          <a:prstGeom prst="rect">
            <a:avLst/>
          </a:prstGeom>
          <a:noFill/>
          <a:ln>
            <a:noFill/>
          </a:ln>
        </p:spPr>
      </p:pic>
      <p:sp>
        <p:nvSpPr>
          <p:cNvPr id="99" name="Google Shape;99;p3"/>
          <p:cNvSpPr txBox="1">
            <a:spLocks noGrp="1"/>
          </p:cNvSpPr>
          <p:nvPr>
            <p:ph type="body" idx="1"/>
          </p:nvPr>
        </p:nvSpPr>
        <p:spPr>
          <a:xfrm>
            <a:off x="457200" y="914400"/>
            <a:ext cx="8229600" cy="5211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bg-BG" sz="2800"/>
              <a:t>Началото на идеята за програма, интерпретираща създаващия култура човек като съкровище, е в далечния Изток. </a:t>
            </a:r>
            <a:endParaRPr/>
          </a:p>
          <a:p>
            <a:pPr marL="0" lvl="0" indent="0" algn="l" rtl="0">
              <a:spcBef>
                <a:spcPts val="560"/>
              </a:spcBef>
              <a:spcAft>
                <a:spcPts val="0"/>
              </a:spcAft>
              <a:buClr>
                <a:schemeClr val="dk1"/>
              </a:buClr>
              <a:buSzPts val="2800"/>
              <a:buNone/>
            </a:pPr>
            <a:r>
              <a:rPr lang="bg-BG" sz="2800"/>
              <a:t>В Япония </a:t>
            </a:r>
            <a:r>
              <a:rPr lang="bg-BG" sz="2800" b="1"/>
              <a:t>национално съкровище </a:t>
            </a:r>
            <a:r>
              <a:rPr lang="bg-BG" sz="2800"/>
              <a:t>(国宝, </a:t>
            </a:r>
            <a:r>
              <a:rPr lang="bg-BG" sz="2800" i="1"/>
              <a:t>kokuhō</a:t>
            </a:r>
            <a:r>
              <a:rPr lang="bg-BG" sz="2800"/>
              <a:t>) е важна културна ценност с изключителна стойност и универсално значение</a:t>
            </a:r>
            <a:endParaRPr/>
          </a:p>
          <a:p>
            <a:pPr marL="0" lvl="0" indent="0" algn="l" rtl="0">
              <a:spcBef>
                <a:spcPts val="640"/>
              </a:spcBef>
              <a:spcAft>
                <a:spcPts val="0"/>
              </a:spcAft>
              <a:buClr>
                <a:schemeClr val="dk1"/>
              </a:buClr>
              <a:buSzPts val="3200"/>
              <a:buNone/>
            </a:pPr>
            <a:r>
              <a:rPr lang="bg-BG"/>
              <a:t> </a:t>
            </a:r>
            <a:endParaRPr/>
          </a:p>
          <a:p>
            <a:pPr marL="0" lvl="0" indent="0" algn="l" rtl="0">
              <a:spcBef>
                <a:spcPts val="640"/>
              </a:spcBef>
              <a:spcAft>
                <a:spcPts val="0"/>
              </a:spcAft>
              <a:buClr>
                <a:schemeClr val="dk1"/>
              </a:buClr>
              <a:buSzPts val="3200"/>
              <a:buNone/>
            </a:pPr>
            <a:endParaRPr/>
          </a:p>
        </p:txBody>
      </p:sp>
      <p:pic>
        <p:nvPicPr>
          <p:cNvPr id="100" name="Google Shape;100;p3" descr="Photo couleur d'un château aux murs blancs et aux remparts en pierre de couleur ocre, sous un ciel nuageux."/>
          <p:cNvPicPr preferRelativeResize="0"/>
          <p:nvPr/>
        </p:nvPicPr>
        <p:blipFill rotWithShape="1">
          <a:blip r:embed="rId4">
            <a:alphaModFix/>
          </a:blip>
          <a:srcRect/>
          <a:stretch/>
        </p:blipFill>
        <p:spPr>
          <a:xfrm>
            <a:off x="4453467" y="3657600"/>
            <a:ext cx="3505201" cy="2438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p:nvPr/>
        </p:nvSpPr>
        <p:spPr>
          <a:xfrm>
            <a:off x="728625" y="1042850"/>
            <a:ext cx="4114800" cy="440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800">
                <a:solidFill>
                  <a:schemeClr val="lt1"/>
                </a:solidFill>
                <a:latin typeface="Corbel"/>
                <a:ea typeface="Corbel"/>
                <a:cs typeface="Corbel"/>
                <a:sym typeface="Corbel"/>
              </a:rPr>
              <a:t>Има сведения, че части от наследството се определят с този тип термини още в 19-ти век.</a:t>
            </a:r>
            <a:endParaRPr>
              <a:solidFill>
                <a:schemeClr val="lt1"/>
              </a:solidFill>
              <a:latin typeface="Corbel"/>
              <a:ea typeface="Corbel"/>
              <a:cs typeface="Corbel"/>
              <a:sym typeface="Corbel"/>
            </a:endParaRPr>
          </a:p>
          <a:p>
            <a:pPr marL="0" marR="0" lvl="0" indent="0" algn="l" rtl="0">
              <a:spcBef>
                <a:spcPts val="0"/>
              </a:spcBef>
              <a:spcAft>
                <a:spcPts val="0"/>
              </a:spcAft>
              <a:buNone/>
            </a:pPr>
            <a:r>
              <a:rPr lang="bg-BG" sz="2800">
                <a:solidFill>
                  <a:schemeClr val="lt1"/>
                </a:solidFill>
                <a:latin typeface="Corbel"/>
                <a:ea typeface="Corbel"/>
                <a:cs typeface="Corbel"/>
                <a:sym typeface="Corbel"/>
              </a:rPr>
              <a:t>Например отново в Япония, в  приет през 1897 г. Закон, е установено правно определение за </a:t>
            </a:r>
            <a:r>
              <a:rPr lang="bg-BG" sz="2800" b="1">
                <a:solidFill>
                  <a:schemeClr val="lt1"/>
                </a:solidFill>
                <a:latin typeface="Corbel"/>
                <a:ea typeface="Corbel"/>
                <a:cs typeface="Corbel"/>
                <a:sym typeface="Corbel"/>
              </a:rPr>
              <a:t>национално богатство</a:t>
            </a:r>
            <a:endParaRPr sz="2800" b="1">
              <a:solidFill>
                <a:schemeClr val="lt1"/>
              </a:solidFill>
              <a:latin typeface="Corbel"/>
              <a:ea typeface="Corbel"/>
              <a:cs typeface="Corbel"/>
              <a:sym typeface="Corbel"/>
            </a:endParaRPr>
          </a:p>
        </p:txBody>
      </p:sp>
      <p:pic>
        <p:nvPicPr>
          <p:cNvPr id="106" name="Google Shape;106;p4" descr="Dessin de deux caractères chinois en noir, sur fond gris clair.">
            <a:hlinkClick r:id="rId3"/>
          </p:cNvPr>
          <p:cNvPicPr preferRelativeResize="0">
            <a:picLocks noGrp="1"/>
          </p:cNvPicPr>
          <p:nvPr>
            <p:ph type="body" idx="1"/>
          </p:nvPr>
        </p:nvPicPr>
        <p:blipFill rotWithShape="1">
          <a:blip r:embed="rId4">
            <a:alphaModFix/>
          </a:blip>
          <a:srcRect/>
          <a:stretch/>
        </p:blipFill>
        <p:spPr>
          <a:xfrm>
            <a:off x="5250775" y="1671126"/>
            <a:ext cx="3105600" cy="2329200"/>
          </a:xfrm>
          <a:prstGeom prst="rect">
            <a:avLst/>
          </a:prstGeom>
          <a:noFill/>
          <a:ln>
            <a:noFill/>
          </a:ln>
        </p:spPr>
      </p:pic>
      <p:sp>
        <p:nvSpPr>
          <p:cNvPr id="107" name="Google Shape;107;p4"/>
          <p:cNvSpPr/>
          <p:nvPr/>
        </p:nvSpPr>
        <p:spPr>
          <a:xfrm>
            <a:off x="5250775" y="4253808"/>
            <a:ext cx="28956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600">
                <a:solidFill>
                  <a:schemeClr val="lt1"/>
                </a:solidFill>
                <a:latin typeface="Corbel"/>
                <a:ea typeface="Corbel"/>
                <a:cs typeface="Corbel"/>
                <a:sym typeface="Corbel"/>
              </a:rPr>
              <a:t>Синограми, означаващи „национално съкровище“</a:t>
            </a:r>
            <a:endParaRPr sz="1600">
              <a:solidFill>
                <a:schemeClr val="lt1"/>
              </a:solidFill>
              <a:latin typeface="Corbel"/>
              <a:ea typeface="Corbel"/>
              <a:cs typeface="Corbel"/>
              <a:sym typeface="Corbel"/>
            </a:endParaRPr>
          </a:p>
        </p:txBody>
      </p:sp>
      <p:pic>
        <p:nvPicPr>
          <p:cNvPr id="108" name="Google Shape;108;p4"/>
          <p:cNvPicPr preferRelativeResize="0"/>
          <p:nvPr/>
        </p:nvPicPr>
        <p:blipFill rotWithShape="1">
          <a:blip r:embed="rId5">
            <a:alphaModFix/>
          </a:blip>
          <a:srcRect/>
          <a:stretch/>
        </p:blipFill>
        <p:spPr>
          <a:xfrm rot="5400000">
            <a:off x="6465637" y="4179637"/>
            <a:ext cx="2578450" cy="2778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1"/>
          </p:nvPr>
        </p:nvSpPr>
        <p:spPr>
          <a:xfrm>
            <a:off x="341325" y="1232075"/>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bg-BG" sz="2400"/>
              <a:t>От 1950 г. Министерството на образованието, културата, спорта, науката и технологиите на Япония вече е обнародвало  законодателни текстове, свързани с инвентаризация и класификация на културните ценности на страната и прилагането на съответните мерки за тяхното опазване и консервация</a:t>
            </a:r>
            <a:r>
              <a:rPr lang="bg-BG"/>
              <a:t>.</a:t>
            </a:r>
            <a:endParaRPr/>
          </a:p>
        </p:txBody>
      </p:sp>
      <p:pic>
        <p:nvPicPr>
          <p:cNvPr id="114" name="Google Shape;114;p5" descr="Ministry of Education,Culture,Sports,Science and Technology's Old Building.jpg"/>
          <p:cNvPicPr preferRelativeResize="0"/>
          <p:nvPr/>
        </p:nvPicPr>
        <p:blipFill rotWithShape="1">
          <a:blip r:embed="rId3">
            <a:alphaModFix/>
          </a:blip>
          <a:srcRect/>
          <a:stretch/>
        </p:blipFill>
        <p:spPr>
          <a:xfrm>
            <a:off x="3902150" y="3360525"/>
            <a:ext cx="3482300" cy="2611700"/>
          </a:xfrm>
          <a:prstGeom prst="rect">
            <a:avLst/>
          </a:prstGeom>
          <a:noFill/>
          <a:ln>
            <a:noFill/>
          </a:ln>
        </p:spPr>
      </p:pic>
      <p:pic>
        <p:nvPicPr>
          <p:cNvPr id="115" name="Google Shape;115;p5"/>
          <p:cNvPicPr preferRelativeResize="0"/>
          <p:nvPr/>
        </p:nvPicPr>
        <p:blipFill rotWithShape="1">
          <a:blip r:embed="rId4">
            <a:alphaModFix/>
          </a:blip>
          <a:srcRect/>
          <a:stretch/>
        </p:blipFill>
        <p:spPr>
          <a:xfrm rot="5400000">
            <a:off x="6940987" y="4663462"/>
            <a:ext cx="2578450" cy="2778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bg-BG"/>
              <a:t>Идеята за отличаване на „Живи човешки съкровища“ чрез програми, се възприема постепенно от различни страни в света, които прилагат разработени нейни свои варианти.</a:t>
            </a:r>
            <a:endParaRPr/>
          </a:p>
          <a:p>
            <a:pPr marL="342900" lvl="0" indent="-139700" algn="l" rtl="0">
              <a:spcBef>
                <a:spcPts val="640"/>
              </a:spcBef>
              <a:spcAft>
                <a:spcPts val="0"/>
              </a:spcAft>
              <a:buClr>
                <a:schemeClr val="dk1"/>
              </a:buClr>
              <a:buSzPts val="3200"/>
              <a:buNone/>
            </a:pPr>
            <a:endParaRPr/>
          </a:p>
        </p:txBody>
      </p:sp>
      <p:pic>
        <p:nvPicPr>
          <p:cNvPr id="121" name="Google Shape;121;p6"/>
          <p:cNvPicPr preferRelativeResize="0"/>
          <p:nvPr/>
        </p:nvPicPr>
        <p:blipFill rotWithShape="1">
          <a:blip r:embed="rId3">
            <a:alphaModFix/>
          </a:blip>
          <a:srcRect/>
          <a:stretch/>
        </p:blipFill>
        <p:spPr>
          <a:xfrm rot="5400000">
            <a:off x="6465637" y="4179637"/>
            <a:ext cx="2578450" cy="2778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5486400" y="2286000"/>
            <a:ext cx="3200400" cy="327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400"/>
              <a:buFont typeface="Calibri"/>
              <a:buNone/>
            </a:pPr>
            <a:r>
              <a:rPr lang="bg-BG" sz="1400">
                <a:solidFill>
                  <a:schemeClr val="lt1"/>
                </a:solidFill>
                <a:latin typeface="Corbel"/>
                <a:ea typeface="Corbel"/>
                <a:cs typeface="Corbel"/>
                <a:sym typeface="Corbel"/>
              </a:rPr>
              <a:t>Церемония от 24 януари 2023 в Министеррство на кулутрата на Франция за отличаване на новите </a:t>
            </a:r>
            <a:r>
              <a:rPr lang="bg-BG" sz="1400" b="1">
                <a:solidFill>
                  <a:schemeClr val="lt1"/>
                </a:solidFill>
                <a:latin typeface="Corbel"/>
                <a:ea typeface="Corbel"/>
                <a:cs typeface="Corbel"/>
                <a:sym typeface="Corbel"/>
              </a:rPr>
              <a:t>Maitres d’Art</a:t>
            </a:r>
            <a:endParaRPr sz="1400">
              <a:solidFill>
                <a:schemeClr val="lt1"/>
              </a:solidFill>
              <a:latin typeface="Corbel"/>
              <a:ea typeface="Corbel"/>
              <a:cs typeface="Corbel"/>
              <a:sym typeface="Corbel"/>
            </a:endParaRPr>
          </a:p>
        </p:txBody>
      </p:sp>
      <p:sp>
        <p:nvSpPr>
          <p:cNvPr id="127" name="Google Shape;127;p7"/>
          <p:cNvSpPr txBox="1">
            <a:spLocks noGrp="1"/>
          </p:cNvSpPr>
          <p:nvPr>
            <p:ph type="body" idx="1"/>
          </p:nvPr>
        </p:nvSpPr>
        <p:spPr>
          <a:xfrm>
            <a:off x="402425" y="11981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bg-BG"/>
              <a:t>Например Франция има развита своя система Майстори на изкуството (</a:t>
            </a:r>
            <a:r>
              <a:rPr lang="bg-BG" b="1"/>
              <a:t>Maitres d’Art)</a:t>
            </a:r>
            <a:endParaRPr b="1"/>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pic>
        <p:nvPicPr>
          <p:cNvPr id="128" name="Google Shape;128;p7" descr="https://www.maitresdart.fr/dynadata/affimage/image3149.jpg"/>
          <p:cNvPicPr preferRelativeResize="0"/>
          <p:nvPr/>
        </p:nvPicPr>
        <p:blipFill rotWithShape="1">
          <a:blip r:embed="rId3">
            <a:alphaModFix/>
          </a:blip>
          <a:srcRect/>
          <a:stretch/>
        </p:blipFill>
        <p:spPr>
          <a:xfrm>
            <a:off x="853625" y="2828600"/>
            <a:ext cx="4267200" cy="2895600"/>
          </a:xfrm>
          <a:prstGeom prst="rect">
            <a:avLst/>
          </a:prstGeom>
          <a:noFill/>
          <a:ln>
            <a:noFill/>
          </a:ln>
        </p:spPr>
      </p:pic>
      <p:pic>
        <p:nvPicPr>
          <p:cNvPr id="129" name="Google Shape;129;p7"/>
          <p:cNvPicPr preferRelativeResize="0"/>
          <p:nvPr/>
        </p:nvPicPr>
        <p:blipFill rotWithShape="1">
          <a:blip r:embed="rId4">
            <a:alphaModFix/>
          </a:blip>
          <a:srcRect/>
          <a:stretch/>
        </p:blipFill>
        <p:spPr>
          <a:xfrm rot="5400000">
            <a:off x="6465637" y="4179637"/>
            <a:ext cx="2578450" cy="2778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457200" y="512063"/>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Calibri"/>
              <a:buNone/>
            </a:pPr>
            <a:r>
              <a:rPr lang="bg-BG" sz="3200" b="1">
                <a:solidFill>
                  <a:schemeClr val="lt1"/>
                </a:solidFill>
                <a:latin typeface="Corbel"/>
                <a:ea typeface="Corbel"/>
                <a:cs typeface="Corbel"/>
                <a:sym typeface="Corbel"/>
              </a:rPr>
              <a:t>Etienne Vatelot</a:t>
            </a:r>
            <a:r>
              <a:rPr lang="bg-BG" sz="3200">
                <a:solidFill>
                  <a:schemeClr val="lt1"/>
                </a:solidFill>
                <a:latin typeface="Corbel"/>
                <a:ea typeface="Corbel"/>
                <a:cs typeface="Corbel"/>
                <a:sym typeface="Corbel"/>
              </a:rPr>
              <a:t> – Почетен председател на Асоциацията Maîtres d’Art, казва:</a:t>
            </a:r>
            <a:br>
              <a:rPr lang="bg-BG" sz="3200">
                <a:solidFill>
                  <a:schemeClr val="lt1"/>
                </a:solidFill>
                <a:latin typeface="Corbel"/>
                <a:ea typeface="Corbel"/>
                <a:cs typeface="Corbel"/>
                <a:sym typeface="Corbel"/>
              </a:rPr>
            </a:br>
            <a:endParaRPr sz="3200">
              <a:solidFill>
                <a:schemeClr val="lt1"/>
              </a:solidFill>
              <a:latin typeface="Corbel"/>
              <a:ea typeface="Corbel"/>
              <a:cs typeface="Corbel"/>
              <a:sym typeface="Corbel"/>
            </a:endParaRPr>
          </a:p>
        </p:txBody>
      </p:sp>
      <p:sp>
        <p:nvSpPr>
          <p:cNvPr id="135" name="Google Shape;135;p8"/>
          <p:cNvSpPr txBox="1">
            <a:spLocks noGrp="1"/>
          </p:cNvSpPr>
          <p:nvPr>
            <p:ph type="body" idx="1"/>
          </p:nvPr>
        </p:nvSpPr>
        <p:spPr>
          <a:xfrm>
            <a:off x="3810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bg-BG" b="1"/>
              <a:t>Maîtres d’Art de France</a:t>
            </a:r>
            <a:r>
              <a:rPr lang="bg-BG"/>
              <a:t>, също както </a:t>
            </a:r>
            <a:r>
              <a:rPr lang="bg-BG" b="1"/>
              <a:t>Живите съкровища в Япония</a:t>
            </a:r>
            <a:r>
              <a:rPr lang="bg-BG"/>
              <a:t>, са носители на жива и хармонична </a:t>
            </a:r>
            <a:r>
              <a:rPr lang="bg-BG" b="1"/>
              <a:t>култура</a:t>
            </a:r>
            <a:r>
              <a:rPr lang="bg-BG"/>
              <a:t>, която наричаме нематериално  културно наследство, което се стремят да усъвършенстват и предават като непрекъснато го обогатяват.</a:t>
            </a:r>
            <a:endParaRPr/>
          </a:p>
        </p:txBody>
      </p:sp>
      <p:pic>
        <p:nvPicPr>
          <p:cNvPr id="136" name="Google Shape;136;p8" descr="image1"/>
          <p:cNvPicPr preferRelativeResize="0"/>
          <p:nvPr/>
        </p:nvPicPr>
        <p:blipFill rotWithShape="1">
          <a:blip r:embed="rId3">
            <a:alphaModFix/>
          </a:blip>
          <a:srcRect/>
          <a:stretch/>
        </p:blipFill>
        <p:spPr>
          <a:xfrm>
            <a:off x="5791200" y="4114800"/>
            <a:ext cx="2286000" cy="2133600"/>
          </a:xfrm>
          <a:prstGeom prst="rect">
            <a:avLst/>
          </a:prstGeom>
          <a:noFill/>
          <a:ln>
            <a:noFill/>
          </a:ln>
        </p:spPr>
      </p:pic>
      <p:sp>
        <p:nvSpPr>
          <p:cNvPr id="137" name="Google Shape;137;p8"/>
          <p:cNvSpPr/>
          <p:nvPr/>
        </p:nvSpPr>
        <p:spPr>
          <a:xfrm>
            <a:off x="457201" y="3258350"/>
            <a:ext cx="6096000" cy="313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endParaRPr sz="1800">
              <a:solidFill>
                <a:schemeClr val="lt1"/>
              </a:solidFill>
              <a:latin typeface="Corbel"/>
              <a:ea typeface="Corbel"/>
              <a:cs typeface="Corbel"/>
              <a:sym typeface="Corbel"/>
            </a:endParaRPr>
          </a:p>
          <a:p>
            <a:pPr marL="0" marR="0" lvl="0" indent="0" algn="l" rtl="0">
              <a:spcBef>
                <a:spcPts val="0"/>
              </a:spcBef>
              <a:spcAft>
                <a:spcPts val="0"/>
              </a:spcAft>
              <a:buNone/>
            </a:pPr>
            <a:r>
              <a:rPr lang="bg-BG" sz="1400">
                <a:solidFill>
                  <a:schemeClr val="lt1"/>
                </a:solidFill>
                <a:latin typeface="Corbel"/>
                <a:ea typeface="Corbel"/>
                <a:cs typeface="Corbel"/>
                <a:sym typeface="Corbel"/>
              </a:rPr>
              <a:t>https://www.maitresdart.fr/</a:t>
            </a:r>
            <a:endParaRPr sz="1400">
              <a:solidFill>
                <a:schemeClr val="lt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Calibri"/>
              <a:buNone/>
            </a:pPr>
            <a:r>
              <a:rPr lang="bg-BG" sz="1800">
                <a:solidFill>
                  <a:schemeClr val="lt1"/>
                </a:solidFill>
                <a:latin typeface="Corbel"/>
                <a:ea typeface="Corbel"/>
                <a:cs typeface="Corbel"/>
                <a:sym typeface="Corbel"/>
              </a:rPr>
              <a:t>През 2020 в Канада е организирана конференция „Живите човешки съкровища по света“, като резултат от която се появява и специално издание. Представени са поредица от национални варианти на идеята за Живите съкровища.</a:t>
            </a:r>
            <a:endParaRPr sz="1800">
              <a:solidFill>
                <a:schemeClr val="lt1"/>
              </a:solidFill>
              <a:latin typeface="Corbel"/>
              <a:ea typeface="Corbel"/>
              <a:cs typeface="Corbel"/>
              <a:sym typeface="Corbel"/>
            </a:endParaRPr>
          </a:p>
        </p:txBody>
      </p:sp>
      <p:pic>
        <p:nvPicPr>
          <p:cNvPr id="143" name="Google Shape;143;p9" descr="https://ocim.fr/wp-content/uploads/2022/02/188444-202202_pci_cqpv-e1644829425386.jpg"/>
          <p:cNvPicPr preferRelativeResize="0">
            <a:picLocks noGrp="1"/>
          </p:cNvPicPr>
          <p:nvPr>
            <p:ph type="body" idx="1"/>
          </p:nvPr>
        </p:nvPicPr>
        <p:blipFill rotWithShape="1">
          <a:blip r:embed="rId3">
            <a:alphaModFix/>
          </a:blip>
          <a:srcRect/>
          <a:stretch/>
        </p:blipFill>
        <p:spPr>
          <a:xfrm>
            <a:off x="2133600" y="1371600"/>
            <a:ext cx="3810000" cy="5029200"/>
          </a:xfrm>
          <a:prstGeom prst="rect">
            <a:avLst/>
          </a:prstGeom>
          <a:noFill/>
          <a:ln>
            <a:noFill/>
          </a:ln>
        </p:spPr>
      </p:pic>
      <p:sp>
        <p:nvSpPr>
          <p:cNvPr id="144" name="Google Shape;144;p9"/>
          <p:cNvSpPr/>
          <p:nvPr/>
        </p:nvSpPr>
        <p:spPr>
          <a:xfrm flipH="1">
            <a:off x="6248400" y="5573004"/>
            <a:ext cx="2667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200" u="sng">
                <a:solidFill>
                  <a:schemeClr val="lt1"/>
                </a:solidFill>
                <a:latin typeface="Corbel"/>
                <a:ea typeface="Corbel"/>
                <a:cs typeface="Corbel"/>
                <a:sym typeface="Corbel"/>
                <a:hlinkClick r:id="rId4">
                  <a:extLst>
                    <a:ext uri="{A12FA001-AC4F-418D-AE19-62706E023703}">
                      <ahyp:hlinkClr xmlns:ahyp="http://schemas.microsoft.com/office/drawing/2018/hyperlinkcolor" val="tx"/>
                    </a:ext>
                  </a:extLst>
                </a:hlinkClick>
              </a:rPr>
              <a:t>https://ocim.fr/2022/02/le-systeme-des-tresors-humains-vivants-dans-le-monde/</a:t>
            </a:r>
            <a:endParaRPr sz="1200">
              <a:solidFill>
                <a:schemeClr val="lt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2701</Words>
  <Application>Microsoft Office PowerPoint</Application>
  <PresentationFormat>On-screen Show (4:3)</PresentationFormat>
  <Paragraphs>136</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Corbel</vt:lpstr>
      <vt:lpstr>Calibri</vt:lpstr>
      <vt:lpstr>Office Theme</vt:lpstr>
      <vt:lpstr>Подготовка на кандидатури за включване в Националната система „Живи човешки съкровища“   член кореспондент, професор, доктор на изкуствознанието Мила Сантова</vt:lpstr>
      <vt:lpstr>PowerPoint Presentation</vt:lpstr>
      <vt:lpstr>PowerPoint Presentation</vt:lpstr>
      <vt:lpstr>PowerPoint Presentation</vt:lpstr>
      <vt:lpstr>PowerPoint Presentation</vt:lpstr>
      <vt:lpstr>PowerPoint Presentation</vt:lpstr>
      <vt:lpstr>Церемония от 24 януари 2023 в Министеррство на кулутрата на Франция за отличаване на новите Maitres d’Art</vt:lpstr>
      <vt:lpstr>Etienne Vatelot – Почетен председател на Асоциацията Maîtres d’Art, казва: </vt:lpstr>
      <vt:lpstr>През 2020 в Канада е организирана конференция „Живите човешки съкровища по света“, като резултат от която се появява и специално издание. Представени са поредица от национални варианти на идеята за Живите съкровища.</vt:lpstr>
      <vt:lpstr>Ето няколко примера:</vt:lpstr>
      <vt:lpstr>В региона вариант на програмата има също и в Румъния</vt:lpstr>
      <vt:lpstr>ЮНЕСКО обнародва „Директиви за установяване на национални системи „Живи човешки съкровища“</vt:lpstr>
      <vt:lpstr>PowerPoint Presentation</vt:lpstr>
      <vt:lpstr>В България програмата стартира през 2008 с пилотна версия  като Национален проект  „Живи човешки съкровища - България“ </vt:lpstr>
      <vt:lpstr>PowerPoint Presentation</vt:lpstr>
      <vt:lpstr>PowerPoint Presentation</vt:lpstr>
      <vt:lpstr>PowerPoint Presentation</vt:lpstr>
      <vt:lpstr>PowerPoint Presentation</vt:lpstr>
      <vt:lpstr>Гайдари от Алтън Калофер</vt:lpstr>
      <vt:lpstr>PowerPoint Presentation</vt:lpstr>
      <vt:lpstr>PowerPoint Presentation</vt:lpstr>
      <vt:lpstr>PowerPoint Presentation</vt:lpstr>
      <vt:lpstr>Селектираните на национално равнище пет елемента (6 за 2022 г.) получават официални удостоверения на специално организирано за целта тържество, както и подкрепа от държавата. Те се вписват в Националната представителна листа на елементи на нематериалното културно наследство. (https://mc.government.bg/page.php?p=46&amp;s=27&amp;sp=13&amp;t=541&amp;z=543 )</vt:lpstr>
      <vt:lpstr>PowerPoint Presentation</vt:lpstr>
      <vt:lpstr>                       Формални критерии  за оценка – пълнота на документите   -типов формуляр (на електронен и хартиен носител); филм, подготвен специално за кандидатурата, представящ в пълнота актуалното състояние на дейността/ умението (елемента). Филмът да бъде с времетраене от 5 до 10 минути и във формат MP4; снимки на електронен и/или хартиен носител (до 15 броя); подкрепящо писмо от кмета на общината; писмо, подписано от носителя (индивидуален/групов) на предлаганата дейност/умение (елемент), доказващо неоспоримо съгласие с цялата документация по кандидатурата; писмо, подписано от носителя (индивидуален/групов), разрешаващо разпространяването на документацията по кандидатурата с научна, образователна и популяризаторска цел; типова декларация (индивидуална/групова) за безвъзмездно предоставяне на изпълнителски права за научни, образователни и популяризаторски цели (Приложение № 1, Приложение № 2); типова декларация (индивидуална/колективна) за безвъзмездно предоставяне на авторски и сродни права за научни, образователни и популяризаторски  цели (Приложение № 3, Приложение № 4);  при установяване на непопълнени части от типовия формуляр, неяснота във формулировки, липса на документи, ще бъде поискана допълнително необходимата информация, която трябва да бъде депозирана в указан срок. </vt:lpstr>
      <vt:lpstr>PowerPoint Presentation</vt:lpstr>
      <vt:lpstr> ТИПОВ ФОРМУЛЯР НА КАНДИДАТУРА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на кандидатури за включване в Националната система „Живи човешки съкровища“   член кореспондент, професор, доктор на изкуствознанието Мила Сантова</dc:title>
  <dc:creator>User</dc:creator>
  <cp:lastModifiedBy>User</cp:lastModifiedBy>
  <cp:revision>3</cp:revision>
  <dcterms:created xsi:type="dcterms:W3CDTF">2023-04-24T12:35:47Z</dcterms:created>
  <dcterms:modified xsi:type="dcterms:W3CDTF">2023-05-09T08:15:42Z</dcterms:modified>
</cp:coreProperties>
</file>